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notesSlides/notesSlide75.xml" ContentType="application/vnd.openxmlformats-officedocument.presentationml.notesSlide+xml"/>
  <Override PartName="/ppt/slides/slide75.xml" ContentType="application/vnd.openxmlformats-officedocument.presentationml.slide+xml"/>
  <Override PartName="/ppt/notesSlides/notesSlide76.xml" ContentType="application/vnd.openxmlformats-officedocument.presentationml.notesSlide+xml"/>
  <Override PartName="/ppt/slides/slide76.xml" ContentType="application/vnd.openxmlformats-officedocument.presentationml.slide+xml"/>
  <Override PartName="/ppt/notesSlides/notesSlide77.xml" ContentType="application/vnd.openxmlformats-officedocument.presentationml.notesSlide+xml"/>
  <Override PartName="/ppt/slides/slide77.xml" ContentType="application/vnd.openxmlformats-officedocument.presentationml.slide+xml"/>
  <Override PartName="/ppt/notesSlides/notesSlide78.xml" ContentType="application/vnd.openxmlformats-officedocument.presentationml.notesSlide+xml"/>
  <Override PartName="/ppt/slides/slide78.xml" ContentType="application/vnd.openxmlformats-officedocument.presentationml.slide+xml"/>
  <Override PartName="/ppt/notesSlides/notesSlide79.xml" ContentType="application/vnd.openxmlformats-officedocument.presentationml.notesSlide+xml"/>
  <Override PartName="/ppt/slides/slide79.xml" ContentType="application/vnd.openxmlformats-officedocument.presentationml.slide+xml"/>
  <Override PartName="/ppt/notesSlides/notesSlide80.xml" ContentType="application/vnd.openxmlformats-officedocument.presentationml.notesSlide+xml"/>
  <Override PartName="/ppt/slides/slide80.xml" ContentType="application/vnd.openxmlformats-officedocument.presentationml.slide+xml"/>
  <Override PartName="/ppt/notesSlides/notesSlide81.xml" ContentType="application/vnd.openxmlformats-officedocument.presentationml.notesSlide+xml"/>
  <Override PartName="/ppt/slides/slide81.xml" ContentType="application/vnd.openxmlformats-officedocument.presentationml.slide+xml"/>
  <Override PartName="/ppt/notesSlides/notesSlide82.xml" ContentType="application/vnd.openxmlformats-officedocument.presentationml.notesSlide+xml"/>
  <Override PartName="/ppt/slides/slide82.xml" ContentType="application/vnd.openxmlformats-officedocument.presentationml.slide+xml"/>
  <Override PartName="/ppt/notesSlides/notesSlide83.xml" ContentType="application/vnd.openxmlformats-officedocument.presentationml.notesSlide+xml"/>
  <Override PartName="/ppt/slides/slide83.xml" ContentType="application/vnd.openxmlformats-officedocument.presentationml.slide+xml"/>
  <Override PartName="/ppt/notesSlides/notesSlide84.xml" ContentType="application/vnd.openxmlformats-officedocument.presentationml.notesSlide+xml"/>
  <Override PartName="/ppt/slides/slide84.xml" ContentType="application/vnd.openxmlformats-officedocument.presentationml.slide+xml"/>
  <Override PartName="/ppt/notesSlides/notesSlide85.xml" ContentType="application/vnd.openxmlformats-officedocument.presentationml.notesSlide+xml"/>
  <Override PartName="/ppt/slides/slide85.xml" ContentType="application/vnd.openxmlformats-officedocument.presentationml.slide+xml"/>
  <Override PartName="/ppt/notesSlides/notesSlide86.xml" ContentType="application/vnd.openxmlformats-officedocument.presentationml.notesSlide+xml"/>
  <Override PartName="/ppt/slides/slide86.xml" ContentType="application/vnd.openxmlformats-officedocument.presentationml.slide+xml"/>
  <Override PartName="/ppt/notesSlides/notesSlide87.xml" ContentType="application/vnd.openxmlformats-officedocument.presentationml.notesSlide+xml"/>
  <Override PartName="/ppt/slides/slide87.xml" ContentType="application/vnd.openxmlformats-officedocument.presentationml.slide+xml"/>
  <Override PartName="/ppt/notesSlides/notesSlide88.xml" ContentType="application/vnd.openxmlformats-officedocument.presentationml.notesSlide+xml"/>
  <Override PartName="/ppt/slides/slide88.xml" ContentType="application/vnd.openxmlformats-officedocument.presentationml.slide+xml"/>
  <Override PartName="/ppt/notesSlides/notesSlide89.xml" ContentType="application/vnd.openxmlformats-officedocument.presentationml.notesSlide+xml"/>
  <Override PartName="/ppt/slides/slide89.xml" ContentType="application/vnd.openxmlformats-officedocument.presentationml.slide+xml"/>
  <Override PartName="/ppt/notesSlides/notesSlide90.xml" ContentType="application/vnd.openxmlformats-officedocument.presentationml.notesSlide+xml"/>
  <Override PartName="/ppt/slides/slide90.xml" ContentType="application/vnd.openxmlformats-officedocument.presentationml.slide+xml"/>
  <Override PartName="/ppt/notesSlides/notesSlide91.xml" ContentType="application/vnd.openxmlformats-officedocument.presentationml.notesSlide+xml"/>
  <Override PartName="/ppt/slides/slide91.xml" ContentType="application/vnd.openxmlformats-officedocument.presentationml.slide+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330" r:id="rId81"/>
    <p:sldId id="259" r:id="rId5"/>
    <p:sldId id="331" r:id="rId82"/>
    <p:sldId id="332" r:id="rId83"/>
    <p:sldId id="333" r:id="rId84"/>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334" r:id="rId85"/>
    <p:sldId id="282" r:id="rId28"/>
    <p:sldId id="283" r:id="rId29"/>
    <p:sldId id="284" r:id="rId30"/>
    <p:sldId id="285" r:id="rId31"/>
    <p:sldId id="286" r:id="rId32"/>
    <p:sldId id="287" r:id="rId33"/>
    <p:sldId id="288" r:id="rId34"/>
    <p:sldId id="335" r:id="rId86"/>
    <p:sldId id="289" r:id="rId35"/>
    <p:sldId id="290" r:id="rId36"/>
    <p:sldId id="291" r:id="rId37"/>
    <p:sldId id="292" r:id="rId38"/>
    <p:sldId id="293" r:id="rId39"/>
    <p:sldId id="294" r:id="rId40"/>
    <p:sldId id="295" r:id="rId41"/>
    <p:sldId id="296" r:id="rId42"/>
    <p:sldId id="297" r:id="rId43"/>
    <p:sldId id="336" r:id="rId87"/>
    <p:sldId id="298" r:id="rId44"/>
    <p:sldId id="299" r:id="rId45"/>
    <p:sldId id="300" r:id="rId46"/>
    <p:sldId id="301" r:id="rId47"/>
    <p:sldId id="337" r:id="rId88"/>
    <p:sldId id="338" r:id="rId89"/>
    <p:sldId id="302" r:id="rId48"/>
    <p:sldId id="303" r:id="rId49"/>
    <p:sldId id="304" r:id="rId50"/>
    <p:sldId id="305" r:id="rId51"/>
    <p:sldId id="306" r:id="rId52"/>
    <p:sldId id="307" r:id="rId53"/>
    <p:sldId id="339" r:id="rId90"/>
    <p:sldId id="340" r:id="rId91"/>
    <p:sldId id="308" r:id="rId54"/>
    <p:sldId id="309" r:id="rId55"/>
    <p:sldId id="310" r:id="rId56"/>
    <p:sldId id="311" r:id="rId57"/>
    <p:sldId id="312" r:id="rId58"/>
    <p:sldId id="313" r:id="rId59"/>
    <p:sldId id="341" r:id="rId92"/>
    <p:sldId id="342" r:id="rId93"/>
    <p:sldId id="314" r:id="rId60"/>
    <p:sldId id="315" r:id="rId61"/>
    <p:sldId id="316" r:id="rId62"/>
    <p:sldId id="343" r:id="rId94"/>
    <p:sldId id="317" r:id="rId63"/>
    <p:sldId id="318" r:id="rId64"/>
    <p:sldId id="344" r:id="rId95"/>
    <p:sldId id="345" r:id="rId96"/>
    <p:sldId id="319" r:id="rId65"/>
    <p:sldId id="320" r:id="rId66"/>
    <p:sldId id="321" r:id="rId67"/>
    <p:sldId id="322" r:id="rId68"/>
    <p:sldId id="346" r:id="rId97"/>
    <p:sldId id="323" r:id="rId69"/>
    <p:sldId id="324" r:id="rId70"/>
    <p:sldId id="325" r:id="rId71"/>
    <p:sldId id="326" r:id="rId72"/>
    <p:sldId id="327" r:id="rId73"/>
    <p:sldId id="328" r:id="rId74"/>
    <p:sldId id="329" r:id="rId75"/>
  </p:sldIdLst>
  <p:notesMasterIdLst>
    <p:notesMasterId r:id="rId7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notesMaster" Target="notesMasters/notesMaster1.xml"/><Relationship Id="rId77" Type="http://schemas.openxmlformats.org/officeDocument/2006/relationships/presProps" Target="presProps.xml"/><Relationship Id="rId78" Type="http://schemas.openxmlformats.org/officeDocument/2006/relationships/viewProps" Target="viewProps.xml"/><Relationship Id="rId79" Type="http://schemas.openxmlformats.org/officeDocument/2006/relationships/theme" Target="theme/theme1.xml"/><Relationship Id="rId80" Type="http://schemas.openxmlformats.org/officeDocument/2006/relationships/tableStyles" Target="tableStyles.xml"/><Relationship Id="rId81" Type="http://schemas.openxmlformats.org/officeDocument/2006/relationships/slide" Target="slides/slide75.xml"/><Relationship Id="rId82" Type="http://schemas.openxmlformats.org/officeDocument/2006/relationships/slide" Target="slides/slide76.xml"/><Relationship Id="rId83" Type="http://schemas.openxmlformats.org/officeDocument/2006/relationships/slide" Target="slides/slide77.xml"/><Relationship Id="rId84" Type="http://schemas.openxmlformats.org/officeDocument/2006/relationships/slide" Target="slides/slide78.xml"/><Relationship Id="rId85" Type="http://schemas.openxmlformats.org/officeDocument/2006/relationships/slide" Target="slides/slide79.xml"/><Relationship Id="rId86" Type="http://schemas.openxmlformats.org/officeDocument/2006/relationships/slide" Target="slides/slide80.xml"/><Relationship Id="rId87" Type="http://schemas.openxmlformats.org/officeDocument/2006/relationships/slide" Target="slides/slide81.xml"/><Relationship Id="rId88" Type="http://schemas.openxmlformats.org/officeDocument/2006/relationships/slide" Target="slides/slide82.xml"/><Relationship Id="rId89" Type="http://schemas.openxmlformats.org/officeDocument/2006/relationships/slide" Target="slides/slide83.xml"/><Relationship Id="rId90" Type="http://schemas.openxmlformats.org/officeDocument/2006/relationships/slide" Target="slides/slide84.xml"/><Relationship Id="rId91" Type="http://schemas.openxmlformats.org/officeDocument/2006/relationships/slide" Target="slides/slide85.xml"/><Relationship Id="rId92" Type="http://schemas.openxmlformats.org/officeDocument/2006/relationships/slide" Target="slides/slide86.xml"/><Relationship Id="rId93" Type="http://schemas.openxmlformats.org/officeDocument/2006/relationships/slide" Target="slides/slide87.xml"/><Relationship Id="rId94" Type="http://schemas.openxmlformats.org/officeDocument/2006/relationships/slide" Target="slides/slide88.xml"/><Relationship Id="rId95" Type="http://schemas.openxmlformats.org/officeDocument/2006/relationships/slide" Target="slides/slide89.xml"/><Relationship Id="rId96" Type="http://schemas.openxmlformats.org/officeDocument/2006/relationships/slide" Target="slides/slide90.xml"/><Relationship Id="rId97" Type="http://schemas.openxmlformats.org/officeDocument/2006/relationships/slide" Target="slides/slide91.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Açılış: eğitmen tanıtımı, katılımcı beklentileri, çalışma kuralları.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ilkeyi tek tek okumak yerine temalar üzerinden tartıştırın.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 sık başarısızlık nedeni: ritüelleri kopyalayıp zihniyeti değiştirmemek.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Yalın, çevikliğin kurumsal seviyedeki temeli. LPM bölümünde buraya geri döneceğiz.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Katılımcılara sorun: bu 7 israftan hangisi bizde en pahalısı?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 örneği kendi süreçlerinden bir örnekle tekrarlatın. Genelde şok edici sonuç çıkar.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 slaytı dirençli katılımcılar için kullanın, tartışmayı erken açın.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Gün öğleden sonra modülü. Mümkünse gerçek bir pano üzerinden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Scrum bir süreç değil, çerçevedir: boşlukları takım doldurur.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PMO için kritik soru: proje yöneticisi bu üçünden hangisine dönüşür? Cevap bağlama göre değişir.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Timebox'lar 1 aylık Sprint içindir. 2 haftalık Sprint'te süreler yarıya iner.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Beklenti yönetimi: bu eğitim sertifikasyon değil, uygulanabilir bir çalışma şekli kurma eğitimidir.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2020 Scrum Kılavuzu ile her artefakta bir taahhüt eklendi: odak ve şeffaflık için.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Hikaye formatı zorunlu değil, amaç konuşmayı başlatmak.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Hız kıyaslama aracı değildir. Takımlar arası hız karşılaştırmak en yaygın yönetim hatasıdır.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Kanban devrim değil evrimdir: mevcut süreçle başlanır. PMO için en düşük dirençli giriş yoludur.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Pano üzerinde kırmızı kolonu gösterin: limit aşımı görünür olmalı.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 dört metrik PMO'nun yeni raporlama dilidir. Detayı 6. modülde portföye taşıyacağız.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Doğru cevap: işin doğasına bakın. Aynı organizasyonda ikisi birlikte yaşayabilir.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Gün sabah modülü. PMI çerçevesiyle çevikliği bağlayan köprü modül.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PMBOK 7 önceki sürümü geçersiz kılmaz, üstüne bir üst çerçeve koyar.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İlkeleri Şişecam projelerinden örneklerle eşleştirin.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Performans alanları bilgi alanlarının yerini alır: süreç değil sonuç odaklıdır.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 slayt modülün kalbi. Yaklaşımlar bir yelpaze, ikili seçim değil.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Karar tablosunu workshop'ta gerçek projelerle doldurtun.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Katılımcılara sorun: hangi desen sizin projenize benziyor?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PMO ekibinin en çok merak ettiği slayt. Rol kaybolmaz, ağırlık merkezi değişir.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PMO'nun en somut katkısı burada: raporlama dilini değiştirmek.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Gün sabah devam. Eğitimin uygulama açısından en kritik modülü.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 metodoloji değil araç kitidir: seçim yapmayı öğretir.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 üçlü yapı DA'nın anayasasıdır: ilkeler neden, sözler nasıl, rehberler ne yaparak.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Dört görünüm bir arada düşünülmezse dönüşüm eksik kalır.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Modüller birbirinin üzerine kuruluyor: zihniyetten pratiğe, takımdan portföye.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Scrum'dan farkı: mimari sahipliği açıkça tanımlanır ve destek rolleri isimlendirilir.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Aynı organizasyonda farklı takımlar farklı yaşam döngüsü kullanabilir. Kural: seçim gerekçeli olsun.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 ağacı workshop'ta gerçek projelerle yürütteceğiz.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Hedef diyagramı okumayı öğretin: hedef, karar noktası, seçenek listesi, önerilen seçenek.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Ölçeklendirme sadece takım sayısı değildir. Altı faktörün her biri süreç seçimini değiştirir.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Deneme yanılma pahalıdır. DA, denemeleri kanıtlanmış seçenek havuzundan yaptırır.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Workshop 3. egzersizinde bu dört adımı gerçek bir proje üzerinde uygulayacağız.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Gün öğleden sonra. PMO ekibinin kendi rolünü yeniden tanımladığı modül.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Katılımcılara sordurun: bizim PMO'muzun kaldırılması durumunda ne kaybedilir?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Şişecam'da hangi tür var, hangi tür olması gerekiyor? Bunu tartıştırın.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Gün sabah modülü. Süre yaklaşık 3 saat, ara ve kısa egzersizlerle.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Şişecam gibi çok şirketli yapılarda katmanlı PMO modeli yaygındır.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 tabloyu PMO ekibiyle satır satır işaretletin: bugün neredeyiz?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Bunlar workshop'ta PMO hizmet kataloğunun temeli olacak.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Yönetişimin amacı yavaşlatmak değil, riski yönetilebilir tutmaktır.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Metrik seçimi davranış tasarımıdır. Neyi ölçerseniz onu optimize ettirirsiniz.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Gün son modül. Stratejiden teslimata kadar hattı kapatıyoruz.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Portföy yönetimi doğru işi seçme sanatıdır, proje yönetimi işi doğru yapma sanatı.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Katılımcılara sorun: bunlardan kaç tanesi bizde var?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Üç boyut birlikte kurulmalı. Sadece biri yapılırsa sistem eskiye döner.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Kötü örnekleri gösterip neden kötü olduklarını sordurun.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Şişecam'dan örnek isteyin: son 3 yılda hangi varsayımlarımız bozuldu?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Bütçeyi projeye değil, kalıcı değer akışına vermek LPM'in en büyük kırılma noktasıdır.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Portföy Kanban PMO'nun en somut ilk uygulamasıdır. Bir ayda kurulabilir.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WSJF'in gücü sayıda değil, aynı masada ortak dille tartışma yaratmasında.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MBI, büyük epikleri değer üreten en küçük parçaya bölme disiplinidir.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 slayt eğitimin ana mesajını toparlar: PMO portföy akışının işletmecisidir.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 panel workshop çıktılarından biri olacak. Basit başlayın, canlı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Workshop günü. Teori minimum, uygulama maksimum. Grupları 4 ile 6 kişilik kurun.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Zamanlama esnek. Grup sayısına göre sunum süreleri ayarlanır.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Süre 90 dakika. Her grup kendi tipik proje akışını çıkarır.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Süre 75 dakika. Her grup farklı tipte üç gerçek proje seçsin.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Operasyonel çeviklik olmadan strateji uygulanamaz, stratejik çeviklik olmadan doğru işi yapmayız.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Süre 90 dakika. Eğitimin ana çıktısı bu kanvastır.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Süre 60 dakika. Mümkünse gerçek portföy listesiyle çalışın.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Süre 45 dakika. Eğitimin kapanış çıktısı.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Kapanışta her katılımcıdan bir cümle taahhüt isteyin.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Kapanış: katılımcı taahhütleri ve takip toplantısı tarihi.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Şişecam'a özel bölümler ayrı modül değil, ilgili modülün içine yerleştirilmiş oturumlardır.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Katılımcının en sık sorusu: bunlar bizde nasıl karşılık buluyor? Cevabı bu bölüm veriyor.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Üç katman birbirini besler. Eğitim modülleri de bu üç katmana göre okunmalı.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 slaytı 1. günün başında dağıtın. Terim karışıklığı en büyük zaman kaybı.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 slayt hibrit modelin en çok yanlış uygulanan kısmını hedefliyor.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Stacey benzeri model. Katılımcılara kendi projelerini bu eksende konumlandırtın.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Modül 3'teki üç hibrit deseninden A deseni. Bunu söylemek katılımcıyı rahatlatır: yaptığımız şeyin adı var.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 tabloyu workshop'ta katılımcılara doldurtun, hazır cevap vermeyin.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Amaç bileşenleri kaldırmak değil, ağırlığını projeye göre ayarlamak.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Hibritte en sık yaşanan tartışma. Basit bir kural karar süresini çok kısaltır.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Modül 5'in Şişecam versiyonu. Workshop'ta hizmet kataloğunun temeli olacak.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PMO ekibinin en çok endişelendiği konu. Cevap: kontrolden değil, şeffaflıktan.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Portföy 3.0 zaten yalın portföy yönetimi yönünde atılmış bir adım. Eğitim bunu isimlendiriyor.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Onay yolunu TMO belirler. Kriterler eğitimdeki risk ve belirsizlik bakışıyla birebir örtüşür.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Portföy Kanban modülünü anlatırken bu slaytı kullanın: yeni pano kurmuyoruz, mevcut süreci pano gibi okuyoruz.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Value Card'ın kalitesi portföy kararlarının kalitesini belirler. Ölçülemeyen fayda karar üretmez.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Vurgu: sağdakiler değersiz değil, soldakiler daha değerli. Bu, dokümantasyonu bırakmak demek değil.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Benefit Tracking Portföy 3.0'ın en yeni ve en zor parçası. Alışkanlık değişimi gerektirir.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Egzersizler gerçek Wing kayıtları ve gerçek portföy listesiyle yapılırsa etkisi katlanır.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slideLayout" Target="../slideLayouts/slideLayout1.xml"/><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slideLayout" Target="../slideLayouts/slideLayout1.xml"/><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slideLayout" Target="../slideLayouts/slideLayout1.xml"/><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slideLayout" Target="../slideLayouts/slideLayout1.xml"/><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slideLayout" Target="../slideLayouts/slideLayout1.xml"/><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png"/><Relationship Id="rId2" Type="http://schemas.openxmlformats.org/officeDocument/2006/relationships/slideLayout" Target="../slideLayouts/slideLayout1.xml"/><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png"/><Relationship Id="rId2" Type="http://schemas.openxmlformats.org/officeDocument/2006/relationships/slideLayout" Target="../slideLayouts/slideLayout1.xml"/><Relationship Id="rId3" Type="http://schemas.openxmlformats.org/officeDocument/2006/relationships/notesSlide" Target="../notesSlides/notesSlide29.xml"/></Relationships>
</file>

<file path=ppt/slides/_rels/slide30.xml.rels><?xml version="1.0" encoding="UTF-8" standalone="yes"?>
<Relationships xmlns="http://schemas.openxmlformats.org/package/2006/relationships"><Relationship Id="rId1" Type="http://schemas.openxmlformats.org/officeDocument/2006/relationships/image" Target="../media/image-30-1.png"/><Relationship Id="rId2" Type="http://schemas.openxmlformats.org/officeDocument/2006/relationships/slideLayout" Target="../slideLayouts/slideLayout1.xml"/><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png"/><Relationship Id="rId2" Type="http://schemas.openxmlformats.org/officeDocument/2006/relationships/slideLayout" Target="../slideLayouts/slideLayout1.xml"/><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32-1.png"/><Relationship Id="rId2" Type="http://schemas.openxmlformats.org/officeDocument/2006/relationships/slideLayout" Target="../slideLayouts/slideLayout1.xml"/><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png"/><Relationship Id="rId2" Type="http://schemas.openxmlformats.org/officeDocument/2006/relationships/slideLayout" Target="../slideLayouts/slideLayout1.xml"/><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4-1.png"/><Relationship Id="rId2" Type="http://schemas.openxmlformats.org/officeDocument/2006/relationships/slideLayout" Target="../slideLayouts/slideLayout1.xml"/><Relationship Id="rId3"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png"/><Relationship Id="rId2" Type="http://schemas.openxmlformats.org/officeDocument/2006/relationships/slideLayout" Target="../slideLayouts/slideLayout1.xml"/><Relationship Id="rId3"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image" Target="../media/image-36-1.png"/><Relationship Id="rId2" Type="http://schemas.openxmlformats.org/officeDocument/2006/relationships/slideLayout" Target="../slideLayouts/slideLayout1.xml"/><Relationship Id="rId3"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image" Target="../media/image-37-1.png"/><Relationship Id="rId2" Type="http://schemas.openxmlformats.org/officeDocument/2006/relationships/slideLayout" Target="../slideLayouts/slideLayout1.xml"/><Relationship Id="rId3"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image" Target="../media/image-38-1.png"/><Relationship Id="rId2" Type="http://schemas.openxmlformats.org/officeDocument/2006/relationships/slideLayout" Target="../slideLayouts/slideLayout1.xml"/><Relationship Id="rId3"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image" Target="../media/image-39-1.png"/><Relationship Id="rId2" Type="http://schemas.openxmlformats.org/officeDocument/2006/relationships/slideLayout" Target="../slideLayouts/slideLayout1.xml"/><Relationship Id="rId3"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image" Target="../media/image-40-1.png"/><Relationship Id="rId2" Type="http://schemas.openxmlformats.org/officeDocument/2006/relationships/slideLayout" Target="../slideLayouts/slideLayout1.xml"/><Relationship Id="rId3"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image" Target="../media/image-41-1.png"/><Relationship Id="rId2" Type="http://schemas.openxmlformats.org/officeDocument/2006/relationships/slideLayout" Target="../slideLayouts/slideLayout1.xml"/><Relationship Id="rId3"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image" Target="../media/image-42-1.png"/><Relationship Id="rId2" Type="http://schemas.openxmlformats.org/officeDocument/2006/relationships/slideLayout" Target="../slideLayouts/slideLayout1.xml"/><Relationship Id="rId3"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image" Target="../media/image-43-1.png"/><Relationship Id="rId2" Type="http://schemas.openxmlformats.org/officeDocument/2006/relationships/slideLayout" Target="../slideLayouts/slideLayout1.xml"/><Relationship Id="rId3"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image" Target="../media/image-44-1.png"/><Relationship Id="rId2" Type="http://schemas.openxmlformats.org/officeDocument/2006/relationships/slideLayout" Target="../slideLayouts/slideLayout1.xml"/><Relationship Id="rId3"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image" Target="../media/image-45-1.png"/><Relationship Id="rId2" Type="http://schemas.openxmlformats.org/officeDocument/2006/relationships/slideLayout" Target="../slideLayouts/slideLayout1.xml"/><Relationship Id="rId3"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image" Target="../media/image-46-1.png"/><Relationship Id="rId2" Type="http://schemas.openxmlformats.org/officeDocument/2006/relationships/slideLayout" Target="../slideLayouts/slideLayout1.xml"/><Relationship Id="rId3"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image" Target="../media/image-47-1.png"/><Relationship Id="rId2" Type="http://schemas.openxmlformats.org/officeDocument/2006/relationships/slideLayout" Target="../slideLayouts/slideLayout1.xml"/><Relationship Id="rId3"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image" Target="../media/image-48-1.png"/><Relationship Id="rId2" Type="http://schemas.openxmlformats.org/officeDocument/2006/relationships/slideLayout" Target="../slideLayouts/slideLayout1.xml"/><Relationship Id="rId3"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image" Target="../media/image-49-1.png"/><Relationship Id="rId2" Type="http://schemas.openxmlformats.org/officeDocument/2006/relationships/slideLayout" Target="../slideLayouts/slideLayout1.xml"/><Relationship Id="rId3"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image" Target="../media/image-50-1.png"/><Relationship Id="rId2" Type="http://schemas.openxmlformats.org/officeDocument/2006/relationships/slideLayout" Target="../slideLayouts/slideLayout1.xml"/><Relationship Id="rId3"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image" Target="../media/image-51-1.png"/><Relationship Id="rId2" Type="http://schemas.openxmlformats.org/officeDocument/2006/relationships/slideLayout" Target="../slideLayouts/slideLayout1.xml"/><Relationship Id="rId3"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image" Target="../media/image-52-1.png"/><Relationship Id="rId2" Type="http://schemas.openxmlformats.org/officeDocument/2006/relationships/slideLayout" Target="../slideLayouts/slideLayout1.xml"/><Relationship Id="rId3"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image" Target="../media/image-53-1.png"/><Relationship Id="rId2" Type="http://schemas.openxmlformats.org/officeDocument/2006/relationships/slideLayout" Target="../slideLayouts/slideLayout1.xml"/><Relationship Id="rId3"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image" Target="../media/image-54-1.png"/><Relationship Id="rId2" Type="http://schemas.openxmlformats.org/officeDocument/2006/relationships/slideLayout" Target="../slideLayouts/slideLayout1.xml"/><Relationship Id="rId3"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image" Target="../media/image-55-1.png"/><Relationship Id="rId2" Type="http://schemas.openxmlformats.org/officeDocument/2006/relationships/slideLayout" Target="../slideLayouts/slideLayout1.xml"/><Relationship Id="rId3"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image" Target="../media/image-56-1.png"/><Relationship Id="rId2" Type="http://schemas.openxmlformats.org/officeDocument/2006/relationships/slideLayout" Target="../slideLayouts/slideLayout1.xml"/><Relationship Id="rId3"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image" Target="../media/image-57-1.png"/><Relationship Id="rId2" Type="http://schemas.openxmlformats.org/officeDocument/2006/relationships/slideLayout" Target="../slideLayouts/slideLayout1.xml"/><Relationship Id="rId3"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image" Target="../media/image-58-1.png"/><Relationship Id="rId2" Type="http://schemas.openxmlformats.org/officeDocument/2006/relationships/slideLayout" Target="../slideLayouts/slideLayout1.xml"/><Relationship Id="rId3"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image" Target="../media/image-59-1.png"/><Relationship Id="rId2" Type="http://schemas.openxmlformats.org/officeDocument/2006/relationships/slideLayout" Target="../slideLayouts/slideLayout1.xml"/><Relationship Id="rId3"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image" Target="../media/image-60-1.png"/><Relationship Id="rId2" Type="http://schemas.openxmlformats.org/officeDocument/2006/relationships/slideLayout" Target="../slideLayouts/slideLayout1.xml"/><Relationship Id="rId3"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image" Target="../media/image-61-1.png"/><Relationship Id="rId2" Type="http://schemas.openxmlformats.org/officeDocument/2006/relationships/slideLayout" Target="../slideLayouts/slideLayout1.xml"/><Relationship Id="rId3"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image" Target="../media/image-62-1.png"/><Relationship Id="rId2" Type="http://schemas.openxmlformats.org/officeDocument/2006/relationships/slideLayout" Target="../slideLayouts/slideLayout1.xml"/><Relationship Id="rId3"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image" Target="../media/image-63-1.png"/><Relationship Id="rId2" Type="http://schemas.openxmlformats.org/officeDocument/2006/relationships/slideLayout" Target="../slideLayouts/slideLayout1.xml"/><Relationship Id="rId3"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image" Target="../media/image-64-1.png"/><Relationship Id="rId2" Type="http://schemas.openxmlformats.org/officeDocument/2006/relationships/slideLayout" Target="../slideLayouts/slideLayout1.xml"/><Relationship Id="rId3"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image" Target="../media/image-65-1.png"/><Relationship Id="rId2" Type="http://schemas.openxmlformats.org/officeDocument/2006/relationships/slideLayout" Target="../slideLayouts/slideLayout1.xml"/><Relationship Id="rId3"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image" Target="../media/image-66-1.png"/><Relationship Id="rId2" Type="http://schemas.openxmlformats.org/officeDocument/2006/relationships/slideLayout" Target="../slideLayouts/slideLayout1.xml"/><Relationship Id="rId3"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image" Target="../media/image-67-1.png"/><Relationship Id="rId2" Type="http://schemas.openxmlformats.org/officeDocument/2006/relationships/slideLayout" Target="../slideLayouts/slideLayout1.xml"/><Relationship Id="rId3"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image" Target="../media/image-68-1.png"/><Relationship Id="rId2" Type="http://schemas.openxmlformats.org/officeDocument/2006/relationships/slideLayout" Target="../slideLayouts/slideLayout1.xml"/><Relationship Id="rId3"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image" Target="../media/image-69-1.png"/><Relationship Id="rId2" Type="http://schemas.openxmlformats.org/officeDocument/2006/relationships/slideLayout" Target="../slideLayouts/slideLayout1.xml"/><Relationship Id="rId3"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image" Target="../media/image-70-1.png"/><Relationship Id="rId2" Type="http://schemas.openxmlformats.org/officeDocument/2006/relationships/slideLayout" Target="../slideLayouts/slideLayout1.xml"/><Relationship Id="rId3"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image" Target="../media/image-71-1.png"/><Relationship Id="rId2" Type="http://schemas.openxmlformats.org/officeDocument/2006/relationships/slideLayout" Target="../slideLayouts/slideLayout1.xml"/><Relationship Id="rId3"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image" Target="../media/image-72-1.png"/><Relationship Id="rId2" Type="http://schemas.openxmlformats.org/officeDocument/2006/relationships/slideLayout" Target="../slideLayouts/slideLayout1.xml"/><Relationship Id="rId3"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image" Target="../media/image-73-1.png"/><Relationship Id="rId2" Type="http://schemas.openxmlformats.org/officeDocument/2006/relationships/slideLayout" Target="../slideLayouts/slideLayout1.xml"/><Relationship Id="rId3"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image" Target="../media/image-74-1.png"/><Relationship Id="rId2" Type="http://schemas.openxmlformats.org/officeDocument/2006/relationships/slideLayout" Target="../slideLayouts/slideLayout1.xml"/><Relationship Id="rId3"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9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1F4E"/>
        </a:solidFill>
      </p:bgPr>
    </p:bg>
    <p:spTree>
      <p:nvGrpSpPr>
        <p:cNvPr id="1" name=""/>
        <p:cNvGrpSpPr/>
        <p:nvPr/>
      </p:nvGrpSpPr>
      <p:grpSpPr>
        <a:xfrm>
          <a:off x="0" y="0"/>
          <a:ext cx="0" cy="0"/>
          <a:chOff x="0" y="0"/>
          <a:chExt cx="0" cy="0"/>
        </a:xfrm>
      </p:grpSpPr>
      <p:sp>
        <p:nvSpPr>
          <p:cNvPr id="2" name="Shape 0"/>
          <p:cNvSpPr/>
          <p:nvPr/>
        </p:nvSpPr>
        <p:spPr>
          <a:xfrm>
            <a:off x="777240" y="640080"/>
            <a:ext cx="1828800" cy="960120"/>
          </a:xfrm>
          <a:prstGeom prst="roundRect">
            <a:avLst>
              <a:gd name="adj" fmla="val 9524"/>
            </a:avLst>
          </a:prstGeom>
          <a:solidFill>
            <a:srgbClr val="FFFFFF"/>
          </a:solidFill>
          <a:ln w="12700">
            <a:solidFill>
              <a:srgbClr val="FFFFFF"/>
            </a:solidFill>
            <a:prstDash val="solid"/>
          </a:ln>
        </p:spPr>
      </p:sp>
      <p:pic>
        <p:nvPicPr>
          <p:cNvPr id="3" name="Image 0" descr="logo.png">    </p:cNvPr>
          <p:cNvPicPr>
            <a:picLocks noChangeAspect="1"/>
          </p:cNvPicPr>
          <p:nvPr/>
        </p:nvPicPr>
        <p:blipFill>
          <a:blip r:embed="rId1"/>
          <a:stretch>
            <a:fillRect/>
          </a:stretch>
        </p:blipFill>
        <p:spPr>
          <a:xfrm>
            <a:off x="1106424" y="841248"/>
            <a:ext cx="1170432" cy="548640"/>
          </a:xfrm>
          <a:prstGeom prst="rect">
            <a:avLst/>
          </a:prstGeom>
        </p:spPr>
      </p:pic>
      <p:sp>
        <p:nvSpPr>
          <p:cNvPr id="4" name="Text 1"/>
          <p:cNvSpPr/>
          <p:nvPr/>
        </p:nvSpPr>
        <p:spPr>
          <a:xfrm>
            <a:off x="822960" y="2148840"/>
            <a:ext cx="10058400" cy="365760"/>
          </a:xfrm>
          <a:prstGeom prst="rect">
            <a:avLst/>
          </a:prstGeom>
          <a:noFill/>
          <a:ln/>
        </p:spPr>
        <p:txBody>
          <a:bodyPr wrap="square" lIns="0" tIns="0" rIns="0" bIns="0" rtlCol="0" anchor="ctr"/>
          <a:lstStyle/>
          <a:p>
            <a:pPr indent="0" marL="0">
              <a:buNone/>
            </a:pPr>
            <a:r>
              <a:rPr lang="en-US" sz="1500" b="1" spc="300" kern="0" dirty="0">
                <a:solidFill>
                  <a:srgbClr val="6E6FB4"/>
                </a:solidFill>
                <a:latin typeface="Calibri" pitchFamily="34" charset="0"/>
                <a:ea typeface="Calibri" pitchFamily="34" charset="-122"/>
                <a:cs typeface="Calibri" pitchFamily="34" charset="-120"/>
              </a:rPr>
              <a:t>ŞİŞECAM PMO</a:t>
            </a:r>
            <a:endParaRPr lang="en-US" sz="1500" dirty="0"/>
          </a:p>
        </p:txBody>
      </p:sp>
      <p:sp>
        <p:nvSpPr>
          <p:cNvPr id="5" name="Text 2"/>
          <p:cNvSpPr/>
          <p:nvPr/>
        </p:nvSpPr>
        <p:spPr>
          <a:xfrm>
            <a:off x="822960" y="2560320"/>
            <a:ext cx="10515600" cy="1737360"/>
          </a:xfrm>
          <a:prstGeom prst="rect">
            <a:avLst/>
          </a:prstGeom>
          <a:noFill/>
          <a:ln/>
        </p:spPr>
        <p:txBody>
          <a:bodyPr wrap="square" lIns="0" tIns="0" rIns="0" bIns="0" rtlCol="0" anchor="ctr"/>
          <a:lstStyle/>
          <a:p>
            <a:pPr indent="0" marL="0">
              <a:lnSpc>
                <a:spcPct val="105000"/>
              </a:lnSpc>
              <a:buNone/>
            </a:pPr>
            <a:r>
              <a:rPr lang="en-US" sz="4600" b="1" dirty="0">
                <a:solidFill>
                  <a:srgbClr val="FFFFFF"/>
                </a:solidFill>
                <a:latin typeface="Calibri" pitchFamily="34" charset="0"/>
                <a:ea typeface="Calibri" pitchFamily="34" charset="-122"/>
                <a:cs typeface="Calibri" pitchFamily="34" charset="-120"/>
              </a:rPr>
              <a:t>Çevik Proje ve Portföy</a:t>
            </a:r>
            <a:endParaRPr lang="en-US" sz="4600" dirty="0"/>
          </a:p>
          <a:p>
            <a:pPr indent="0" marL="0">
              <a:lnSpc>
                <a:spcPct val="105000"/>
              </a:lnSpc>
              <a:buNone/>
            </a:pPr>
            <a:r>
              <a:rPr lang="en-US" sz="4600" b="1" dirty="0">
                <a:solidFill>
                  <a:srgbClr val="FFFFFF"/>
                </a:solidFill>
                <a:latin typeface="Calibri" pitchFamily="34" charset="0"/>
                <a:ea typeface="Calibri" pitchFamily="34" charset="-122"/>
                <a:cs typeface="Calibri" pitchFamily="34" charset="-120"/>
              </a:rPr>
              <a:t>Yönetimi Eğitimi</a:t>
            </a:r>
            <a:endParaRPr lang="en-US" sz="4600" dirty="0"/>
          </a:p>
        </p:txBody>
      </p:sp>
      <p:sp>
        <p:nvSpPr>
          <p:cNvPr id="6" name="Shape 3"/>
          <p:cNvSpPr/>
          <p:nvPr/>
        </p:nvSpPr>
        <p:spPr>
          <a:xfrm>
            <a:off x="822960" y="4434840"/>
            <a:ext cx="3200400" cy="548640"/>
          </a:xfrm>
          <a:prstGeom prst="roundRect">
            <a:avLst>
              <a:gd name="adj" fmla="val 16667"/>
            </a:avLst>
          </a:prstGeom>
          <a:solidFill>
            <a:srgbClr val="CC2229"/>
          </a:solidFill>
          <a:ln w="12700">
            <a:solidFill>
              <a:srgbClr val="CC2229"/>
            </a:solidFill>
            <a:prstDash val="solid"/>
          </a:ln>
        </p:spPr>
      </p:sp>
      <p:sp>
        <p:nvSpPr>
          <p:cNvPr id="7" name="Text 4"/>
          <p:cNvSpPr/>
          <p:nvPr/>
        </p:nvSpPr>
        <p:spPr>
          <a:xfrm>
            <a:off x="822960" y="4434840"/>
            <a:ext cx="3200400" cy="548640"/>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2 Gün Teori + 1 Gün Workshop</a:t>
            </a:r>
            <a:endParaRPr lang="en-US" sz="1250" dirty="0"/>
          </a:p>
        </p:txBody>
      </p:sp>
      <p:sp>
        <p:nvSpPr>
          <p:cNvPr id="8" name="Text 5"/>
          <p:cNvSpPr/>
          <p:nvPr/>
        </p:nvSpPr>
        <p:spPr>
          <a:xfrm>
            <a:off x="822960" y="5212080"/>
            <a:ext cx="10424160" cy="365760"/>
          </a:xfrm>
          <a:prstGeom prst="rect">
            <a:avLst/>
          </a:prstGeom>
          <a:noFill/>
          <a:ln/>
        </p:spPr>
        <p:txBody>
          <a:bodyPr wrap="square" lIns="0" tIns="0" rIns="0" bIns="0" rtlCol="0" anchor="ctr"/>
          <a:lstStyle/>
          <a:p>
            <a:pPr indent="0" marL="0">
              <a:buNone/>
            </a:pPr>
            <a:r>
              <a:rPr lang="en-US" sz="1300" dirty="0">
                <a:solidFill>
                  <a:srgbClr val="A9AAD4"/>
                </a:solidFill>
                <a:latin typeface="Calibri" pitchFamily="34" charset="0"/>
                <a:ea typeface="Calibri" pitchFamily="34" charset="-122"/>
                <a:cs typeface="Calibri" pitchFamily="34" charset="-120"/>
              </a:rPr>
              <a:t>Agile Temelleri | Scrum ve Kanban | Disciplined Agile Hibrit | PMO ve Yönetişim | Lean Portfolio Management</a:t>
            </a:r>
            <a:endParaRPr lang="en-US" sz="1300" dirty="0"/>
          </a:p>
        </p:txBody>
      </p:sp>
      <p:sp>
        <p:nvSpPr>
          <p:cNvPr id="9" name="Text 6"/>
          <p:cNvSpPr/>
          <p:nvPr/>
        </p:nvSpPr>
        <p:spPr>
          <a:xfrm>
            <a:off x="822960" y="5806440"/>
            <a:ext cx="5486400" cy="320040"/>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Future Agile</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1</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On İki İlke, Dört Tema</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13</a:t>
            </a:r>
            <a:endParaRPr lang="en-US" sz="900" dirty="0"/>
          </a:p>
        </p:txBody>
      </p:sp>
      <p:sp>
        <p:nvSpPr>
          <p:cNvPr id="8" name="Shape 4"/>
          <p:cNvSpPr/>
          <p:nvPr/>
        </p:nvSpPr>
        <p:spPr>
          <a:xfrm>
            <a:off x="548640" y="1645920"/>
            <a:ext cx="5408676" cy="1874520"/>
          </a:xfrm>
          <a:prstGeom prst="roundRect">
            <a:avLst>
              <a:gd name="adj" fmla="val 4878"/>
            </a:avLst>
          </a:prstGeom>
          <a:solidFill>
            <a:srgbClr val="EDEEF7"/>
          </a:solidFill>
          <a:ln w="12700">
            <a:solidFill>
              <a:srgbClr val="EDEEF7"/>
            </a:solidFill>
            <a:prstDash val="solid"/>
          </a:ln>
        </p:spPr>
      </p:sp>
      <p:sp>
        <p:nvSpPr>
          <p:cNvPr id="9" name="Text 5"/>
          <p:cNvSpPr/>
          <p:nvPr/>
        </p:nvSpPr>
        <p:spPr>
          <a:xfrm>
            <a:off x="768096" y="1847088"/>
            <a:ext cx="4969764"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Müşteri ve Değer</a:t>
            </a:r>
            <a:endParaRPr lang="en-US" sz="1500" dirty="0"/>
          </a:p>
        </p:txBody>
      </p:sp>
      <p:sp>
        <p:nvSpPr>
          <p:cNvPr id="10" name="Text 6"/>
          <p:cNvSpPr/>
          <p:nvPr/>
        </p:nvSpPr>
        <p:spPr>
          <a:xfrm>
            <a:off x="822960" y="2359152"/>
            <a:ext cx="4914900" cy="996696"/>
          </a:xfrm>
          <a:prstGeom prst="rect">
            <a:avLst/>
          </a:prstGeom>
          <a:noFill/>
          <a:ln/>
        </p:spPr>
        <p:txBody>
          <a:bodyPr wrap="square" lIns="0" tIns="0" rIns="0" bIns="0" rtlCol="0" anchor="ctr"/>
          <a:lstStyle/>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Erken ve sürekli teslimat</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Değişimi rekabet avantajına çevirmek</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Çalışan ürün ilerlemenin ana ölçüsü</a:t>
            </a:r>
            <a:endParaRPr lang="en-US" sz="1250" dirty="0"/>
          </a:p>
        </p:txBody>
      </p:sp>
      <p:sp>
        <p:nvSpPr>
          <p:cNvPr id="11" name="Shape 7"/>
          <p:cNvSpPr/>
          <p:nvPr/>
        </p:nvSpPr>
        <p:spPr>
          <a:xfrm>
            <a:off x="6231636" y="1645920"/>
            <a:ext cx="5408676" cy="1874520"/>
          </a:xfrm>
          <a:prstGeom prst="roundRect">
            <a:avLst>
              <a:gd name="adj" fmla="val 4878"/>
            </a:avLst>
          </a:prstGeom>
          <a:solidFill>
            <a:srgbClr val="EDEEF7"/>
          </a:solidFill>
          <a:ln w="12700">
            <a:solidFill>
              <a:srgbClr val="EDEEF7"/>
            </a:solidFill>
            <a:prstDash val="solid"/>
          </a:ln>
        </p:spPr>
      </p:sp>
      <p:sp>
        <p:nvSpPr>
          <p:cNvPr id="12" name="Text 8"/>
          <p:cNvSpPr/>
          <p:nvPr/>
        </p:nvSpPr>
        <p:spPr>
          <a:xfrm>
            <a:off x="6451092" y="1847088"/>
            <a:ext cx="4969764"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İşbirliği</a:t>
            </a:r>
            <a:endParaRPr lang="en-US" sz="1500" dirty="0"/>
          </a:p>
        </p:txBody>
      </p:sp>
      <p:sp>
        <p:nvSpPr>
          <p:cNvPr id="13" name="Text 9"/>
          <p:cNvSpPr/>
          <p:nvPr/>
        </p:nvSpPr>
        <p:spPr>
          <a:xfrm>
            <a:off x="6505956" y="2359152"/>
            <a:ext cx="4914900" cy="996696"/>
          </a:xfrm>
          <a:prstGeom prst="rect">
            <a:avLst/>
          </a:prstGeom>
          <a:noFill/>
          <a:ln/>
        </p:spPr>
        <p:txBody>
          <a:bodyPr wrap="square" lIns="0" tIns="0" rIns="0" bIns="0" rtlCol="0" anchor="ctr"/>
          <a:lstStyle/>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İş birimi ve teknik ekip birlikte çalışır</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Yüz yüze iletişim en etkilisidir</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Motive bireylere güven ve destek</a:t>
            </a:r>
            <a:endParaRPr lang="en-US" sz="1250" dirty="0"/>
          </a:p>
        </p:txBody>
      </p:sp>
      <p:sp>
        <p:nvSpPr>
          <p:cNvPr id="14" name="Shape 10"/>
          <p:cNvSpPr/>
          <p:nvPr/>
        </p:nvSpPr>
        <p:spPr>
          <a:xfrm>
            <a:off x="548640" y="3794760"/>
            <a:ext cx="5408676" cy="1874520"/>
          </a:xfrm>
          <a:prstGeom prst="roundRect">
            <a:avLst>
              <a:gd name="adj" fmla="val 4878"/>
            </a:avLst>
          </a:prstGeom>
          <a:solidFill>
            <a:srgbClr val="EDEEF7"/>
          </a:solidFill>
          <a:ln w="12700">
            <a:solidFill>
              <a:srgbClr val="EDEEF7"/>
            </a:solidFill>
            <a:prstDash val="solid"/>
          </a:ln>
        </p:spPr>
      </p:sp>
      <p:sp>
        <p:nvSpPr>
          <p:cNvPr id="15" name="Text 11"/>
          <p:cNvSpPr/>
          <p:nvPr/>
        </p:nvSpPr>
        <p:spPr>
          <a:xfrm>
            <a:off x="768096" y="3995928"/>
            <a:ext cx="4969764"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Teslimat ve Kalite</a:t>
            </a:r>
            <a:endParaRPr lang="en-US" sz="1500" dirty="0"/>
          </a:p>
        </p:txBody>
      </p:sp>
      <p:sp>
        <p:nvSpPr>
          <p:cNvPr id="16" name="Text 12"/>
          <p:cNvSpPr/>
          <p:nvPr/>
        </p:nvSpPr>
        <p:spPr>
          <a:xfrm>
            <a:off x="822960" y="4507992"/>
            <a:ext cx="4914900" cy="996696"/>
          </a:xfrm>
          <a:prstGeom prst="rect">
            <a:avLst/>
          </a:prstGeom>
          <a:noFill/>
          <a:ln/>
        </p:spPr>
        <p:txBody>
          <a:bodyPr wrap="square" lIns="0" tIns="0" rIns="0" bIns="0" rtlCol="0" anchor="ctr"/>
          <a:lstStyle/>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Kısa döngülerde çalışan ürün</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Sürdürülebilir tempo</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Teknik mükemmellik ve iyi tasarım</a:t>
            </a:r>
            <a:endParaRPr lang="en-US" sz="1250" dirty="0"/>
          </a:p>
        </p:txBody>
      </p:sp>
      <p:sp>
        <p:nvSpPr>
          <p:cNvPr id="17" name="Shape 13"/>
          <p:cNvSpPr/>
          <p:nvPr/>
        </p:nvSpPr>
        <p:spPr>
          <a:xfrm>
            <a:off x="6231636" y="3794760"/>
            <a:ext cx="5408676" cy="1874520"/>
          </a:xfrm>
          <a:prstGeom prst="roundRect">
            <a:avLst>
              <a:gd name="adj" fmla="val 4878"/>
            </a:avLst>
          </a:prstGeom>
          <a:solidFill>
            <a:srgbClr val="EDEEF7"/>
          </a:solidFill>
          <a:ln w="12700">
            <a:solidFill>
              <a:srgbClr val="EDEEF7"/>
            </a:solidFill>
            <a:prstDash val="solid"/>
          </a:ln>
        </p:spPr>
      </p:sp>
      <p:sp>
        <p:nvSpPr>
          <p:cNvPr id="18" name="Text 14"/>
          <p:cNvSpPr/>
          <p:nvPr/>
        </p:nvSpPr>
        <p:spPr>
          <a:xfrm>
            <a:off x="6451092" y="3995928"/>
            <a:ext cx="4969764"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Sadelik ve İyileştirme</a:t>
            </a:r>
            <a:endParaRPr lang="en-US" sz="1500" dirty="0"/>
          </a:p>
        </p:txBody>
      </p:sp>
      <p:sp>
        <p:nvSpPr>
          <p:cNvPr id="19" name="Text 15"/>
          <p:cNvSpPr/>
          <p:nvPr/>
        </p:nvSpPr>
        <p:spPr>
          <a:xfrm>
            <a:off x="6505956" y="4507992"/>
            <a:ext cx="4914900" cy="996696"/>
          </a:xfrm>
          <a:prstGeom prst="rect">
            <a:avLst/>
          </a:prstGeom>
          <a:noFill/>
          <a:ln/>
        </p:spPr>
        <p:txBody>
          <a:bodyPr wrap="square" lIns="0" tIns="0" rIns="0" bIns="0" rtlCol="0" anchor="ctr"/>
          <a:lstStyle/>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Yapılmayan işi maksimize etmek</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Kendi kendini örgütleyen takımlar</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Düzenli aralıklarla ayar ve iyileştirme</a:t>
            </a:r>
            <a:endParaRPr lang="en-US" sz="1250" dirty="0"/>
          </a:p>
        </p:txBody>
      </p:sp>
      <p:sp>
        <p:nvSpPr>
          <p:cNvPr id="20" name="Shape 16"/>
          <p:cNvSpPr/>
          <p:nvPr/>
        </p:nvSpPr>
        <p:spPr>
          <a:xfrm>
            <a:off x="548640" y="5532120"/>
            <a:ext cx="11091672" cy="658368"/>
          </a:xfrm>
          <a:prstGeom prst="roundRect">
            <a:avLst>
              <a:gd name="adj" fmla="val 13889"/>
            </a:avLst>
          </a:prstGeom>
          <a:solidFill>
            <a:srgbClr val="33348E"/>
          </a:solidFill>
          <a:ln w="12700">
            <a:solidFill>
              <a:srgbClr val="33348E"/>
            </a:solidFill>
            <a:prstDash val="solid"/>
          </a:ln>
        </p:spPr>
      </p:sp>
      <p:sp>
        <p:nvSpPr>
          <p:cNvPr id="21" name="Text 17"/>
          <p:cNvSpPr/>
          <p:nvPr/>
        </p:nvSpPr>
        <p:spPr>
          <a:xfrm>
            <a:off x="868680" y="5623560"/>
            <a:ext cx="10424160" cy="47548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İlkeler pratikleri seçtirir. Pratik değişebilir, ilke değişmez.</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1</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Agile Yapmak ile Çevik Olmak</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14</a:t>
            </a:r>
            <a:endParaRPr lang="en-US" sz="900" dirty="0"/>
          </a:p>
        </p:txBody>
      </p:sp>
      <p:sp>
        <p:nvSpPr>
          <p:cNvPr id="8" name="Shape 4"/>
          <p:cNvSpPr/>
          <p:nvPr/>
        </p:nvSpPr>
        <p:spPr>
          <a:xfrm>
            <a:off x="548640" y="1645920"/>
            <a:ext cx="5394960" cy="3977640"/>
          </a:xfrm>
          <a:prstGeom prst="roundRect">
            <a:avLst>
              <a:gd name="adj" fmla="val 1839"/>
            </a:avLst>
          </a:prstGeom>
          <a:solidFill>
            <a:srgbClr val="EDEEF7"/>
          </a:solidFill>
          <a:ln w="12700">
            <a:solidFill>
              <a:srgbClr val="EDEEF7"/>
            </a:solidFill>
            <a:prstDash val="solid"/>
          </a:ln>
        </p:spPr>
      </p:sp>
      <p:sp>
        <p:nvSpPr>
          <p:cNvPr id="9" name="Shape 5"/>
          <p:cNvSpPr/>
          <p:nvPr/>
        </p:nvSpPr>
        <p:spPr>
          <a:xfrm>
            <a:off x="548640" y="1645920"/>
            <a:ext cx="5394960" cy="566928"/>
          </a:xfrm>
          <a:prstGeom prst="roundRect">
            <a:avLst>
              <a:gd name="adj" fmla="val 12903"/>
            </a:avLst>
          </a:prstGeom>
          <a:solidFill>
            <a:srgbClr val="8A8BA8"/>
          </a:solidFill>
          <a:ln w="12700">
            <a:solidFill>
              <a:srgbClr val="8A8BA8"/>
            </a:solidFill>
            <a:prstDash val="solid"/>
          </a:ln>
        </p:spPr>
      </p:sp>
      <p:sp>
        <p:nvSpPr>
          <p:cNvPr id="10" name="Text 6"/>
          <p:cNvSpPr/>
          <p:nvPr/>
        </p:nvSpPr>
        <p:spPr>
          <a:xfrm>
            <a:off x="804672" y="1645920"/>
            <a:ext cx="4937760" cy="56692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Agile Yapmak (ritüel)</a:t>
            </a:r>
            <a:endParaRPr lang="en-US" sz="1500" dirty="0"/>
          </a:p>
        </p:txBody>
      </p:sp>
      <p:sp>
        <p:nvSpPr>
          <p:cNvPr id="11" name="Text 7"/>
          <p:cNvSpPr/>
          <p:nvPr/>
        </p:nvSpPr>
        <p:spPr>
          <a:xfrm>
            <a:off x="868680" y="2423160"/>
            <a:ext cx="4754880" cy="2971800"/>
          </a:xfrm>
          <a:prstGeom prst="rect">
            <a:avLst/>
          </a:prstGeom>
          <a:noFill/>
          <a:ln/>
        </p:spPr>
        <p:txBody>
          <a:bodyPr wrap="square" lIns="0" tIns="0" rIns="0" bIns="0" rtlCol="0" anchor="t"/>
          <a:lstStyle/>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Toplantı takvimi kuruldu, davranış aynı</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Sprint var ama kapsam sabit ve tarih sabit</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Günlük toplantı bir durum raporlama seansı</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Retrospektif yapılıyor, aksiyon alınmıyor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Takımın kararı yöneticide</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Sonuç: yeni isimlerle eski sistem</a:t>
            </a:r>
            <a:endParaRPr lang="en-US" sz="1350" dirty="0"/>
          </a:p>
        </p:txBody>
      </p:sp>
      <p:sp>
        <p:nvSpPr>
          <p:cNvPr id="12" name="Shape 8"/>
          <p:cNvSpPr/>
          <p:nvPr/>
        </p:nvSpPr>
        <p:spPr>
          <a:xfrm>
            <a:off x="6254496" y="1645920"/>
            <a:ext cx="5394960" cy="3977640"/>
          </a:xfrm>
          <a:prstGeom prst="roundRect">
            <a:avLst>
              <a:gd name="adj" fmla="val 1839"/>
            </a:avLst>
          </a:prstGeom>
          <a:solidFill>
            <a:srgbClr val="FBEFEF"/>
          </a:solidFill>
          <a:ln w="12700">
            <a:solidFill>
              <a:srgbClr val="FBEFEF"/>
            </a:solidFill>
            <a:prstDash val="solid"/>
          </a:ln>
        </p:spPr>
      </p:sp>
      <p:sp>
        <p:nvSpPr>
          <p:cNvPr id="13" name="Shape 9"/>
          <p:cNvSpPr/>
          <p:nvPr/>
        </p:nvSpPr>
        <p:spPr>
          <a:xfrm>
            <a:off x="6254496" y="1645920"/>
            <a:ext cx="5394960" cy="566928"/>
          </a:xfrm>
          <a:prstGeom prst="roundRect">
            <a:avLst>
              <a:gd name="adj" fmla="val 12903"/>
            </a:avLst>
          </a:prstGeom>
          <a:solidFill>
            <a:srgbClr val="CC2229"/>
          </a:solidFill>
          <a:ln w="12700">
            <a:solidFill>
              <a:srgbClr val="CC2229"/>
            </a:solidFill>
            <a:prstDash val="solid"/>
          </a:ln>
        </p:spPr>
      </p:sp>
      <p:sp>
        <p:nvSpPr>
          <p:cNvPr id="14" name="Text 10"/>
          <p:cNvSpPr/>
          <p:nvPr/>
        </p:nvSpPr>
        <p:spPr>
          <a:xfrm>
            <a:off x="6510528" y="1645920"/>
            <a:ext cx="4937760" cy="56692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Çevik Olmak (zihniyet)</a:t>
            </a:r>
            <a:endParaRPr lang="en-US" sz="1500" dirty="0"/>
          </a:p>
        </p:txBody>
      </p:sp>
      <p:sp>
        <p:nvSpPr>
          <p:cNvPr id="15" name="Text 11"/>
          <p:cNvSpPr/>
          <p:nvPr/>
        </p:nvSpPr>
        <p:spPr>
          <a:xfrm>
            <a:off x="6574536" y="2423160"/>
            <a:ext cx="4754880" cy="2971800"/>
          </a:xfrm>
          <a:prstGeom prst="rect">
            <a:avLst/>
          </a:prstGeom>
          <a:noFill/>
          <a:ln/>
        </p:spPr>
        <p:txBody>
          <a:bodyPr wrap="square" lIns="0" tIns="0" rIns="0" bIns="0" rtlCol="0" anchor="t"/>
          <a:lstStyle/>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Küçük parçalar halinde gerçek değer teslimi</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Öğrenildikçe kapsam ve öncelik güncelleniyor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Sorunlar erken ve açık şekilde görünür kılınıyor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İyileştirme aksiyonları takip ediliyor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Karar, işi yapan seviyeye yaklaşıyor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Sonuç: daha hızlı öğrenen organizasyon</a:t>
            </a:r>
            <a:endParaRPr lang="en-US" sz="1350" dirty="0"/>
          </a:p>
        </p:txBody>
      </p:sp>
      <p:sp>
        <p:nvSpPr>
          <p:cNvPr id="16" name="Shape 12"/>
          <p:cNvSpPr/>
          <p:nvPr/>
        </p:nvSpPr>
        <p:spPr>
          <a:xfrm>
            <a:off x="548640" y="5760720"/>
            <a:ext cx="11091672" cy="548640"/>
          </a:xfrm>
          <a:prstGeom prst="roundRect">
            <a:avLst>
              <a:gd name="adj" fmla="val 16667"/>
            </a:avLst>
          </a:prstGeom>
          <a:solidFill>
            <a:srgbClr val="33348E"/>
          </a:solidFill>
          <a:ln w="12700">
            <a:solidFill>
              <a:srgbClr val="33348E"/>
            </a:solidFill>
            <a:prstDash val="solid"/>
          </a:ln>
        </p:spPr>
      </p:sp>
      <p:sp>
        <p:nvSpPr>
          <p:cNvPr id="17" name="Text 13"/>
          <p:cNvSpPr/>
          <p:nvPr/>
        </p:nvSpPr>
        <p:spPr>
          <a:xfrm>
            <a:off x="868680" y="5852160"/>
            <a:ext cx="10424160" cy="36576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Ölçüt basit: son 3 ayda öğrendiğimiz bir şey yüzünden planımızı değiştirdik mi?</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1</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Yalın Düşünce: Değer ve Akış</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15</a:t>
            </a:r>
            <a:endParaRPr lang="en-US" sz="900" dirty="0"/>
          </a:p>
        </p:txBody>
      </p:sp>
      <p:sp>
        <p:nvSpPr>
          <p:cNvPr id="8" name="Shape 4"/>
          <p:cNvSpPr/>
          <p:nvPr/>
        </p:nvSpPr>
        <p:spPr>
          <a:xfrm>
            <a:off x="548640" y="1783080"/>
            <a:ext cx="1911096" cy="1463040"/>
          </a:xfrm>
          <a:prstGeom prst="roundRect">
            <a:avLst>
              <a:gd name="adj" fmla="val 6250"/>
            </a:avLst>
          </a:prstGeom>
          <a:solidFill>
            <a:srgbClr val="33348E"/>
          </a:solidFill>
          <a:ln w="12700">
            <a:solidFill>
              <a:srgbClr val="33348E"/>
            </a:solidFill>
            <a:prstDash val="solid"/>
          </a:ln>
        </p:spPr>
      </p:sp>
      <p:sp>
        <p:nvSpPr>
          <p:cNvPr id="9" name="Text 5"/>
          <p:cNvSpPr/>
          <p:nvPr/>
        </p:nvSpPr>
        <p:spPr>
          <a:xfrm>
            <a:off x="676656" y="1892808"/>
            <a:ext cx="1655064" cy="45720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Değeri Tanımla</a:t>
            </a:r>
            <a:endParaRPr lang="en-US" sz="1300" dirty="0"/>
          </a:p>
        </p:txBody>
      </p:sp>
      <p:sp>
        <p:nvSpPr>
          <p:cNvPr id="10" name="Text 6"/>
          <p:cNvSpPr/>
          <p:nvPr/>
        </p:nvSpPr>
        <p:spPr>
          <a:xfrm>
            <a:off x="694944" y="2350008"/>
            <a:ext cx="1618488" cy="77724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Müşteri gözünden</a:t>
            </a:r>
            <a:endParaRPr lang="en-US" sz="1100" dirty="0"/>
          </a:p>
        </p:txBody>
      </p:sp>
      <p:sp>
        <p:nvSpPr>
          <p:cNvPr id="11" name="Shape 7"/>
          <p:cNvSpPr/>
          <p:nvPr/>
        </p:nvSpPr>
        <p:spPr>
          <a:xfrm>
            <a:off x="2532888" y="2414016"/>
            <a:ext cx="237744" cy="201168"/>
          </a:xfrm>
          <a:prstGeom prst="rightArrow">
            <a:avLst/>
          </a:prstGeom>
          <a:solidFill>
            <a:srgbClr val="6E6FB4"/>
          </a:solidFill>
          <a:ln w="12700">
            <a:solidFill>
              <a:srgbClr val="6E6FB4"/>
            </a:solidFill>
            <a:prstDash val="solid"/>
          </a:ln>
        </p:spPr>
      </p:sp>
      <p:sp>
        <p:nvSpPr>
          <p:cNvPr id="12" name="Shape 8"/>
          <p:cNvSpPr/>
          <p:nvPr/>
        </p:nvSpPr>
        <p:spPr>
          <a:xfrm>
            <a:off x="2843784" y="1783080"/>
            <a:ext cx="1911096" cy="1463040"/>
          </a:xfrm>
          <a:prstGeom prst="roundRect">
            <a:avLst>
              <a:gd name="adj" fmla="val 6250"/>
            </a:avLst>
          </a:prstGeom>
          <a:solidFill>
            <a:srgbClr val="6E6FB4"/>
          </a:solidFill>
          <a:ln w="12700">
            <a:solidFill>
              <a:srgbClr val="6E6FB4"/>
            </a:solidFill>
            <a:prstDash val="solid"/>
          </a:ln>
        </p:spPr>
      </p:sp>
      <p:sp>
        <p:nvSpPr>
          <p:cNvPr id="13" name="Text 9"/>
          <p:cNvSpPr/>
          <p:nvPr/>
        </p:nvSpPr>
        <p:spPr>
          <a:xfrm>
            <a:off x="2971800" y="1892808"/>
            <a:ext cx="1655064" cy="45720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Değer Akışını Haritala</a:t>
            </a:r>
            <a:endParaRPr lang="en-US" sz="1300" dirty="0"/>
          </a:p>
        </p:txBody>
      </p:sp>
      <p:sp>
        <p:nvSpPr>
          <p:cNvPr id="14" name="Text 10"/>
          <p:cNvSpPr/>
          <p:nvPr/>
        </p:nvSpPr>
        <p:spPr>
          <a:xfrm>
            <a:off x="2990088" y="2350008"/>
            <a:ext cx="1618488" cy="77724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Uçtan uca adımlar</a:t>
            </a:r>
            <a:endParaRPr lang="en-US" sz="1100" dirty="0"/>
          </a:p>
        </p:txBody>
      </p:sp>
      <p:sp>
        <p:nvSpPr>
          <p:cNvPr id="15" name="Shape 11"/>
          <p:cNvSpPr/>
          <p:nvPr/>
        </p:nvSpPr>
        <p:spPr>
          <a:xfrm>
            <a:off x="4828032" y="2414016"/>
            <a:ext cx="237744" cy="201168"/>
          </a:xfrm>
          <a:prstGeom prst="rightArrow">
            <a:avLst/>
          </a:prstGeom>
          <a:solidFill>
            <a:srgbClr val="6E6FB4"/>
          </a:solidFill>
          <a:ln w="12700">
            <a:solidFill>
              <a:srgbClr val="6E6FB4"/>
            </a:solidFill>
            <a:prstDash val="solid"/>
          </a:ln>
        </p:spPr>
      </p:sp>
      <p:sp>
        <p:nvSpPr>
          <p:cNvPr id="16" name="Shape 12"/>
          <p:cNvSpPr/>
          <p:nvPr/>
        </p:nvSpPr>
        <p:spPr>
          <a:xfrm>
            <a:off x="5138928" y="1783080"/>
            <a:ext cx="1911096" cy="1463040"/>
          </a:xfrm>
          <a:prstGeom prst="roundRect">
            <a:avLst>
              <a:gd name="adj" fmla="val 6250"/>
            </a:avLst>
          </a:prstGeom>
          <a:solidFill>
            <a:srgbClr val="33348E"/>
          </a:solidFill>
          <a:ln w="12700">
            <a:solidFill>
              <a:srgbClr val="33348E"/>
            </a:solidFill>
            <a:prstDash val="solid"/>
          </a:ln>
        </p:spPr>
      </p:sp>
      <p:sp>
        <p:nvSpPr>
          <p:cNvPr id="17" name="Text 13"/>
          <p:cNvSpPr/>
          <p:nvPr/>
        </p:nvSpPr>
        <p:spPr>
          <a:xfrm>
            <a:off x="5266944" y="1892808"/>
            <a:ext cx="1655064" cy="45720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Akışı Sağla</a:t>
            </a:r>
            <a:endParaRPr lang="en-US" sz="1300" dirty="0"/>
          </a:p>
        </p:txBody>
      </p:sp>
      <p:sp>
        <p:nvSpPr>
          <p:cNvPr id="18" name="Text 14"/>
          <p:cNvSpPr/>
          <p:nvPr/>
        </p:nvSpPr>
        <p:spPr>
          <a:xfrm>
            <a:off x="5285232" y="2350008"/>
            <a:ext cx="1618488" cy="77724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Bekleme ve yığılmayı azalt</a:t>
            </a:r>
            <a:endParaRPr lang="en-US" sz="1100" dirty="0"/>
          </a:p>
        </p:txBody>
      </p:sp>
      <p:sp>
        <p:nvSpPr>
          <p:cNvPr id="19" name="Shape 15"/>
          <p:cNvSpPr/>
          <p:nvPr/>
        </p:nvSpPr>
        <p:spPr>
          <a:xfrm>
            <a:off x="7123176" y="2414016"/>
            <a:ext cx="237744" cy="201168"/>
          </a:xfrm>
          <a:prstGeom prst="rightArrow">
            <a:avLst/>
          </a:prstGeom>
          <a:solidFill>
            <a:srgbClr val="6E6FB4"/>
          </a:solidFill>
          <a:ln w="12700">
            <a:solidFill>
              <a:srgbClr val="6E6FB4"/>
            </a:solidFill>
            <a:prstDash val="solid"/>
          </a:ln>
        </p:spPr>
      </p:sp>
      <p:sp>
        <p:nvSpPr>
          <p:cNvPr id="20" name="Shape 16"/>
          <p:cNvSpPr/>
          <p:nvPr/>
        </p:nvSpPr>
        <p:spPr>
          <a:xfrm>
            <a:off x="7434072" y="1783080"/>
            <a:ext cx="1911096" cy="1463040"/>
          </a:xfrm>
          <a:prstGeom prst="roundRect">
            <a:avLst>
              <a:gd name="adj" fmla="val 6250"/>
            </a:avLst>
          </a:prstGeom>
          <a:solidFill>
            <a:srgbClr val="6E6FB4"/>
          </a:solidFill>
          <a:ln w="12700">
            <a:solidFill>
              <a:srgbClr val="6E6FB4"/>
            </a:solidFill>
            <a:prstDash val="solid"/>
          </a:ln>
        </p:spPr>
      </p:sp>
      <p:sp>
        <p:nvSpPr>
          <p:cNvPr id="21" name="Text 17"/>
          <p:cNvSpPr/>
          <p:nvPr/>
        </p:nvSpPr>
        <p:spPr>
          <a:xfrm>
            <a:off x="7562088" y="1892808"/>
            <a:ext cx="1655064" cy="45720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Çekme Sistemi</a:t>
            </a:r>
            <a:endParaRPr lang="en-US" sz="1300" dirty="0"/>
          </a:p>
        </p:txBody>
      </p:sp>
      <p:sp>
        <p:nvSpPr>
          <p:cNvPr id="22" name="Text 18"/>
          <p:cNvSpPr/>
          <p:nvPr/>
        </p:nvSpPr>
        <p:spPr>
          <a:xfrm>
            <a:off x="7580376" y="2350008"/>
            <a:ext cx="1618488" cy="77724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İtme değil, kapasiteye göre çek</a:t>
            </a:r>
            <a:endParaRPr lang="en-US" sz="1100" dirty="0"/>
          </a:p>
        </p:txBody>
      </p:sp>
      <p:sp>
        <p:nvSpPr>
          <p:cNvPr id="23" name="Shape 19"/>
          <p:cNvSpPr/>
          <p:nvPr/>
        </p:nvSpPr>
        <p:spPr>
          <a:xfrm>
            <a:off x="9418320" y="2414016"/>
            <a:ext cx="237744" cy="201168"/>
          </a:xfrm>
          <a:prstGeom prst="rightArrow">
            <a:avLst/>
          </a:prstGeom>
          <a:solidFill>
            <a:srgbClr val="6E6FB4"/>
          </a:solidFill>
          <a:ln w="12700">
            <a:solidFill>
              <a:srgbClr val="6E6FB4"/>
            </a:solidFill>
            <a:prstDash val="solid"/>
          </a:ln>
        </p:spPr>
      </p:sp>
      <p:sp>
        <p:nvSpPr>
          <p:cNvPr id="24" name="Shape 20"/>
          <p:cNvSpPr/>
          <p:nvPr/>
        </p:nvSpPr>
        <p:spPr>
          <a:xfrm>
            <a:off x="9729216" y="1783080"/>
            <a:ext cx="1911096" cy="1463040"/>
          </a:xfrm>
          <a:prstGeom prst="roundRect">
            <a:avLst>
              <a:gd name="adj" fmla="val 6250"/>
            </a:avLst>
          </a:prstGeom>
          <a:solidFill>
            <a:srgbClr val="33348E"/>
          </a:solidFill>
          <a:ln w="12700">
            <a:solidFill>
              <a:srgbClr val="33348E"/>
            </a:solidFill>
            <a:prstDash val="solid"/>
          </a:ln>
        </p:spPr>
      </p:sp>
      <p:sp>
        <p:nvSpPr>
          <p:cNvPr id="25" name="Text 21"/>
          <p:cNvSpPr/>
          <p:nvPr/>
        </p:nvSpPr>
        <p:spPr>
          <a:xfrm>
            <a:off x="9857232" y="1892808"/>
            <a:ext cx="1655064" cy="45720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Mükemmellik</a:t>
            </a:r>
            <a:endParaRPr lang="en-US" sz="1300" dirty="0"/>
          </a:p>
        </p:txBody>
      </p:sp>
      <p:sp>
        <p:nvSpPr>
          <p:cNvPr id="26" name="Text 22"/>
          <p:cNvSpPr/>
          <p:nvPr/>
        </p:nvSpPr>
        <p:spPr>
          <a:xfrm>
            <a:off x="9875520" y="2350008"/>
            <a:ext cx="1618488" cy="77724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Sürekli iyileştirme</a:t>
            </a:r>
            <a:endParaRPr lang="en-US" sz="1100" dirty="0"/>
          </a:p>
        </p:txBody>
      </p:sp>
      <p:sp>
        <p:nvSpPr>
          <p:cNvPr id="27" name="Shape 23"/>
          <p:cNvSpPr/>
          <p:nvPr/>
        </p:nvSpPr>
        <p:spPr>
          <a:xfrm>
            <a:off x="548640" y="3611880"/>
            <a:ext cx="3514344" cy="1691640"/>
          </a:xfrm>
          <a:prstGeom prst="roundRect">
            <a:avLst>
              <a:gd name="adj" fmla="val 5405"/>
            </a:avLst>
          </a:prstGeom>
          <a:solidFill>
            <a:srgbClr val="EDEEF7"/>
          </a:solidFill>
          <a:ln w="12700">
            <a:solidFill>
              <a:srgbClr val="EDEEF7"/>
            </a:solidFill>
            <a:prstDash val="solid"/>
          </a:ln>
        </p:spPr>
      </p:sp>
      <p:sp>
        <p:nvSpPr>
          <p:cNvPr id="28" name="Text 24"/>
          <p:cNvSpPr/>
          <p:nvPr/>
        </p:nvSpPr>
        <p:spPr>
          <a:xfrm>
            <a:off x="768096" y="381304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Değer</a:t>
            </a:r>
            <a:endParaRPr lang="en-US" sz="1500" dirty="0"/>
          </a:p>
        </p:txBody>
      </p:sp>
      <p:sp>
        <p:nvSpPr>
          <p:cNvPr id="29" name="Text 25"/>
          <p:cNvSpPr/>
          <p:nvPr/>
        </p:nvSpPr>
        <p:spPr>
          <a:xfrm>
            <a:off x="768096" y="4325112"/>
            <a:ext cx="3075432"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Müşterinin bedelini ödemeye razı olduğu şey. Diğer her şey ya destek ya israftır.</a:t>
            </a:r>
            <a:endParaRPr lang="en-US" sz="1200" dirty="0"/>
          </a:p>
        </p:txBody>
      </p:sp>
      <p:sp>
        <p:nvSpPr>
          <p:cNvPr id="30" name="Shape 26"/>
          <p:cNvSpPr/>
          <p:nvPr/>
        </p:nvSpPr>
        <p:spPr>
          <a:xfrm>
            <a:off x="4337304" y="3611880"/>
            <a:ext cx="3514344" cy="1691640"/>
          </a:xfrm>
          <a:prstGeom prst="roundRect">
            <a:avLst>
              <a:gd name="adj" fmla="val 5405"/>
            </a:avLst>
          </a:prstGeom>
          <a:solidFill>
            <a:srgbClr val="EDEEF7"/>
          </a:solidFill>
          <a:ln w="12700">
            <a:solidFill>
              <a:srgbClr val="EDEEF7"/>
            </a:solidFill>
            <a:prstDash val="solid"/>
          </a:ln>
        </p:spPr>
      </p:sp>
      <p:sp>
        <p:nvSpPr>
          <p:cNvPr id="31" name="Text 27"/>
          <p:cNvSpPr/>
          <p:nvPr/>
        </p:nvSpPr>
        <p:spPr>
          <a:xfrm>
            <a:off x="4556760" y="381304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Akış</a:t>
            </a:r>
            <a:endParaRPr lang="en-US" sz="1500" dirty="0"/>
          </a:p>
        </p:txBody>
      </p:sp>
      <p:sp>
        <p:nvSpPr>
          <p:cNvPr id="32" name="Text 28"/>
          <p:cNvSpPr/>
          <p:nvPr/>
        </p:nvSpPr>
        <p:spPr>
          <a:xfrm>
            <a:off x="4556760" y="4325112"/>
            <a:ext cx="3075432"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İşin duraksamadan ilerlemesi. Çoğu gecikme çalışmadan değil, beklemeden kaynaklanır.</a:t>
            </a:r>
            <a:endParaRPr lang="en-US" sz="1200" dirty="0"/>
          </a:p>
        </p:txBody>
      </p:sp>
      <p:sp>
        <p:nvSpPr>
          <p:cNvPr id="33" name="Shape 29"/>
          <p:cNvSpPr/>
          <p:nvPr/>
        </p:nvSpPr>
        <p:spPr>
          <a:xfrm>
            <a:off x="8125968" y="3611880"/>
            <a:ext cx="3514344" cy="1691640"/>
          </a:xfrm>
          <a:prstGeom prst="roundRect">
            <a:avLst>
              <a:gd name="adj" fmla="val 5405"/>
            </a:avLst>
          </a:prstGeom>
          <a:solidFill>
            <a:srgbClr val="EDEEF7"/>
          </a:solidFill>
          <a:ln w="12700">
            <a:solidFill>
              <a:srgbClr val="EDEEF7"/>
            </a:solidFill>
            <a:prstDash val="solid"/>
          </a:ln>
        </p:spPr>
      </p:sp>
      <p:sp>
        <p:nvSpPr>
          <p:cNvPr id="34" name="Text 30"/>
          <p:cNvSpPr/>
          <p:nvPr/>
        </p:nvSpPr>
        <p:spPr>
          <a:xfrm>
            <a:off x="8345424" y="381304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Çekme</a:t>
            </a:r>
            <a:endParaRPr lang="en-US" sz="1500" dirty="0"/>
          </a:p>
        </p:txBody>
      </p:sp>
      <p:sp>
        <p:nvSpPr>
          <p:cNvPr id="35" name="Text 31"/>
          <p:cNvSpPr/>
          <p:nvPr/>
        </p:nvSpPr>
        <p:spPr>
          <a:xfrm>
            <a:off x="8345424" y="4325112"/>
            <a:ext cx="3075432"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İşi kapasitenin üstünde başlatmamak. Az iş başlatmak daha hızlı bitirmenin yoludur.</a:t>
            </a:r>
            <a:endParaRPr lang="en-US" sz="1200" dirty="0"/>
          </a:p>
        </p:txBody>
      </p:sp>
      <p:sp>
        <p:nvSpPr>
          <p:cNvPr id="36" name="Shape 32"/>
          <p:cNvSpPr/>
          <p:nvPr/>
        </p:nvSpPr>
        <p:spPr>
          <a:xfrm>
            <a:off x="548640" y="5532120"/>
            <a:ext cx="11091672" cy="658368"/>
          </a:xfrm>
          <a:prstGeom prst="roundRect">
            <a:avLst>
              <a:gd name="adj" fmla="val 13889"/>
            </a:avLst>
          </a:prstGeom>
          <a:solidFill>
            <a:srgbClr val="33348E"/>
          </a:solidFill>
          <a:ln w="12700">
            <a:solidFill>
              <a:srgbClr val="33348E"/>
            </a:solidFill>
            <a:prstDash val="solid"/>
          </a:ln>
        </p:spPr>
      </p:sp>
      <p:sp>
        <p:nvSpPr>
          <p:cNvPr id="37" name="Text 33"/>
          <p:cNvSpPr/>
          <p:nvPr/>
        </p:nvSpPr>
        <p:spPr>
          <a:xfrm>
            <a:off x="868680" y="5623560"/>
            <a:ext cx="10424160" cy="47548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Verimlilik herkesi meşgul tutmak değildir. İşin beklediği süreyi azaltmaktır.</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1</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İsraf: Değer Katmayan Her Şey</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16</a:t>
            </a:r>
            <a:endParaRPr lang="en-US" sz="900" dirty="0"/>
          </a:p>
        </p:txBody>
      </p:sp>
      <p:sp>
        <p:nvSpPr>
          <p:cNvPr id="8" name="Shape 4"/>
          <p:cNvSpPr/>
          <p:nvPr/>
        </p:nvSpPr>
        <p:spPr>
          <a:xfrm>
            <a:off x="548640" y="1645920"/>
            <a:ext cx="3514344" cy="1737360"/>
          </a:xfrm>
          <a:prstGeom prst="roundRect">
            <a:avLst>
              <a:gd name="adj" fmla="val 5263"/>
            </a:avLst>
          </a:prstGeom>
          <a:solidFill>
            <a:srgbClr val="EDEEF7"/>
          </a:solidFill>
          <a:ln w="12700">
            <a:solidFill>
              <a:srgbClr val="EDEEF7"/>
            </a:solidFill>
            <a:prstDash val="solid"/>
          </a:ln>
        </p:spPr>
      </p:sp>
      <p:sp>
        <p:nvSpPr>
          <p:cNvPr id="9" name="Text 5"/>
          <p:cNvSpPr/>
          <p:nvPr/>
        </p:nvSpPr>
        <p:spPr>
          <a:xfrm>
            <a:off x="768096"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Yarım Kalan İş</a:t>
            </a:r>
            <a:endParaRPr lang="en-US" sz="1500" dirty="0"/>
          </a:p>
        </p:txBody>
      </p:sp>
      <p:sp>
        <p:nvSpPr>
          <p:cNvPr id="10" name="Text 6"/>
          <p:cNvSpPr/>
          <p:nvPr/>
        </p:nvSpPr>
        <p:spPr>
          <a:xfrm>
            <a:off x="768096" y="2359152"/>
            <a:ext cx="3075432"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Başlanmış ama teslim edilmemiş işler. Değer üretmez, risk taşır.</a:t>
            </a:r>
            <a:endParaRPr lang="en-US" sz="1200" dirty="0"/>
          </a:p>
        </p:txBody>
      </p:sp>
      <p:sp>
        <p:nvSpPr>
          <p:cNvPr id="11" name="Shape 7"/>
          <p:cNvSpPr/>
          <p:nvPr/>
        </p:nvSpPr>
        <p:spPr>
          <a:xfrm>
            <a:off x="4337304" y="1645920"/>
            <a:ext cx="3514344" cy="1737360"/>
          </a:xfrm>
          <a:prstGeom prst="roundRect">
            <a:avLst>
              <a:gd name="adj" fmla="val 5263"/>
            </a:avLst>
          </a:prstGeom>
          <a:solidFill>
            <a:srgbClr val="EDEEF7"/>
          </a:solidFill>
          <a:ln w="12700">
            <a:solidFill>
              <a:srgbClr val="EDEEF7"/>
            </a:solidFill>
            <a:prstDash val="solid"/>
          </a:ln>
        </p:spPr>
      </p:sp>
      <p:sp>
        <p:nvSpPr>
          <p:cNvPr id="12" name="Text 8"/>
          <p:cNvSpPr/>
          <p:nvPr/>
        </p:nvSpPr>
        <p:spPr>
          <a:xfrm>
            <a:off x="4556760"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Fazla Süreç</a:t>
            </a:r>
            <a:endParaRPr lang="en-US" sz="1500" dirty="0"/>
          </a:p>
        </p:txBody>
      </p:sp>
      <p:sp>
        <p:nvSpPr>
          <p:cNvPr id="13" name="Text 9"/>
          <p:cNvSpPr/>
          <p:nvPr/>
        </p:nvSpPr>
        <p:spPr>
          <a:xfrm>
            <a:off x="4556760" y="2359152"/>
            <a:ext cx="3075432"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Kimsenin okumadığı doküman, tekrar eden onay adımları.</a:t>
            </a:r>
            <a:endParaRPr lang="en-US" sz="1200" dirty="0"/>
          </a:p>
        </p:txBody>
      </p:sp>
      <p:sp>
        <p:nvSpPr>
          <p:cNvPr id="14" name="Shape 10"/>
          <p:cNvSpPr/>
          <p:nvPr/>
        </p:nvSpPr>
        <p:spPr>
          <a:xfrm>
            <a:off x="8125968" y="1645920"/>
            <a:ext cx="3514344" cy="1737360"/>
          </a:xfrm>
          <a:prstGeom prst="roundRect">
            <a:avLst>
              <a:gd name="adj" fmla="val 5263"/>
            </a:avLst>
          </a:prstGeom>
          <a:solidFill>
            <a:srgbClr val="EDEEF7"/>
          </a:solidFill>
          <a:ln w="12700">
            <a:solidFill>
              <a:srgbClr val="EDEEF7"/>
            </a:solidFill>
            <a:prstDash val="solid"/>
          </a:ln>
        </p:spPr>
      </p:sp>
      <p:sp>
        <p:nvSpPr>
          <p:cNvPr id="15" name="Text 11"/>
          <p:cNvSpPr/>
          <p:nvPr/>
        </p:nvSpPr>
        <p:spPr>
          <a:xfrm>
            <a:off x="8345424"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Fazla Üretim</a:t>
            </a:r>
            <a:endParaRPr lang="en-US" sz="1500" dirty="0"/>
          </a:p>
        </p:txBody>
      </p:sp>
      <p:sp>
        <p:nvSpPr>
          <p:cNvPr id="16" name="Text 12"/>
          <p:cNvSpPr/>
          <p:nvPr/>
        </p:nvSpPr>
        <p:spPr>
          <a:xfrm>
            <a:off x="8345424" y="2359152"/>
            <a:ext cx="3075432"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Kullanılmayan özellikler. Tipik olarak özelliklerin büyük kısmı nadiren kullanılır.</a:t>
            </a:r>
            <a:endParaRPr lang="en-US" sz="1200" dirty="0"/>
          </a:p>
        </p:txBody>
      </p:sp>
      <p:sp>
        <p:nvSpPr>
          <p:cNvPr id="17" name="Shape 13"/>
          <p:cNvSpPr/>
          <p:nvPr/>
        </p:nvSpPr>
        <p:spPr>
          <a:xfrm>
            <a:off x="548640" y="3657600"/>
            <a:ext cx="3514344" cy="1737360"/>
          </a:xfrm>
          <a:prstGeom prst="roundRect">
            <a:avLst>
              <a:gd name="adj" fmla="val 5263"/>
            </a:avLst>
          </a:prstGeom>
          <a:solidFill>
            <a:srgbClr val="EDEEF7"/>
          </a:solidFill>
          <a:ln w="12700">
            <a:solidFill>
              <a:srgbClr val="EDEEF7"/>
            </a:solidFill>
            <a:prstDash val="solid"/>
          </a:ln>
        </p:spPr>
      </p:sp>
      <p:sp>
        <p:nvSpPr>
          <p:cNvPr id="18" name="Text 14"/>
          <p:cNvSpPr/>
          <p:nvPr/>
        </p:nvSpPr>
        <p:spPr>
          <a:xfrm>
            <a:off x="768096" y="385876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Bekleme</a:t>
            </a:r>
            <a:endParaRPr lang="en-US" sz="1500" dirty="0"/>
          </a:p>
        </p:txBody>
      </p:sp>
      <p:sp>
        <p:nvSpPr>
          <p:cNvPr id="19" name="Text 15"/>
          <p:cNvSpPr/>
          <p:nvPr/>
        </p:nvSpPr>
        <p:spPr>
          <a:xfrm>
            <a:off x="768096" y="4370832"/>
            <a:ext cx="3075432"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Onay, kaynak, karar veya bağımlılık beklemek. En büyük gizli maliyet.</a:t>
            </a:r>
            <a:endParaRPr lang="en-US" sz="1200" dirty="0"/>
          </a:p>
        </p:txBody>
      </p:sp>
      <p:sp>
        <p:nvSpPr>
          <p:cNvPr id="20" name="Shape 16"/>
          <p:cNvSpPr/>
          <p:nvPr/>
        </p:nvSpPr>
        <p:spPr>
          <a:xfrm>
            <a:off x="4337304" y="3657600"/>
            <a:ext cx="3514344" cy="1737360"/>
          </a:xfrm>
          <a:prstGeom prst="roundRect">
            <a:avLst>
              <a:gd name="adj" fmla="val 5263"/>
            </a:avLst>
          </a:prstGeom>
          <a:solidFill>
            <a:srgbClr val="EDEEF7"/>
          </a:solidFill>
          <a:ln w="12700">
            <a:solidFill>
              <a:srgbClr val="EDEEF7"/>
            </a:solidFill>
            <a:prstDash val="solid"/>
          </a:ln>
        </p:spPr>
      </p:sp>
      <p:sp>
        <p:nvSpPr>
          <p:cNvPr id="21" name="Text 17"/>
          <p:cNvSpPr/>
          <p:nvPr/>
        </p:nvSpPr>
        <p:spPr>
          <a:xfrm>
            <a:off x="4556760" y="385876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Görev Değiştirme</a:t>
            </a:r>
            <a:endParaRPr lang="en-US" sz="1500" dirty="0"/>
          </a:p>
        </p:txBody>
      </p:sp>
      <p:sp>
        <p:nvSpPr>
          <p:cNvPr id="22" name="Text 18"/>
          <p:cNvSpPr/>
          <p:nvPr/>
        </p:nvSpPr>
        <p:spPr>
          <a:xfrm>
            <a:off x="4556760" y="4370832"/>
            <a:ext cx="3075432"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Aynı anda çok işte olmak. Her geçiş dikkat ve zaman kaybı yaratır.</a:t>
            </a:r>
            <a:endParaRPr lang="en-US" sz="1200" dirty="0"/>
          </a:p>
        </p:txBody>
      </p:sp>
      <p:sp>
        <p:nvSpPr>
          <p:cNvPr id="23" name="Shape 19"/>
          <p:cNvSpPr/>
          <p:nvPr/>
        </p:nvSpPr>
        <p:spPr>
          <a:xfrm>
            <a:off x="8125968" y="3657600"/>
            <a:ext cx="3514344" cy="1737360"/>
          </a:xfrm>
          <a:prstGeom prst="roundRect">
            <a:avLst>
              <a:gd name="adj" fmla="val 5263"/>
            </a:avLst>
          </a:prstGeom>
          <a:solidFill>
            <a:srgbClr val="EDEEF7"/>
          </a:solidFill>
          <a:ln w="12700">
            <a:solidFill>
              <a:srgbClr val="EDEEF7"/>
            </a:solidFill>
            <a:prstDash val="solid"/>
          </a:ln>
        </p:spPr>
      </p:sp>
      <p:sp>
        <p:nvSpPr>
          <p:cNvPr id="24" name="Text 20"/>
          <p:cNvSpPr/>
          <p:nvPr/>
        </p:nvSpPr>
        <p:spPr>
          <a:xfrm>
            <a:off x="8345424" y="385876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Yeniden İş</a:t>
            </a:r>
            <a:endParaRPr lang="en-US" sz="1500" dirty="0"/>
          </a:p>
        </p:txBody>
      </p:sp>
      <p:sp>
        <p:nvSpPr>
          <p:cNvPr id="25" name="Text 21"/>
          <p:cNvSpPr/>
          <p:nvPr/>
        </p:nvSpPr>
        <p:spPr>
          <a:xfrm>
            <a:off x="8345424" y="4370832"/>
            <a:ext cx="3075432"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Geç bulunan hatalar. Hata ne kadar geç bulunursa maliyeti o kadar artar.</a:t>
            </a:r>
            <a:endParaRPr lang="en-US" sz="1200" dirty="0"/>
          </a:p>
        </p:txBody>
      </p:sp>
      <p:sp>
        <p:nvSpPr>
          <p:cNvPr id="26" name="Shape 22"/>
          <p:cNvSpPr/>
          <p:nvPr/>
        </p:nvSpPr>
        <p:spPr>
          <a:xfrm>
            <a:off x="548640" y="5349240"/>
            <a:ext cx="11091672" cy="914400"/>
          </a:xfrm>
          <a:prstGeom prst="roundRect">
            <a:avLst>
              <a:gd name="adj" fmla="val 10000"/>
            </a:avLst>
          </a:prstGeom>
          <a:solidFill>
            <a:srgbClr val="33348E"/>
          </a:solidFill>
          <a:ln w="12700">
            <a:solidFill>
              <a:srgbClr val="33348E"/>
            </a:solidFill>
            <a:prstDash val="solid"/>
          </a:ln>
        </p:spPr>
      </p:sp>
      <p:sp>
        <p:nvSpPr>
          <p:cNvPr id="27" name="Text 23"/>
          <p:cNvSpPr/>
          <p:nvPr/>
        </p:nvSpPr>
        <p:spPr>
          <a:xfrm>
            <a:off x="868680" y="544068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Şişecam için tipik israf kaynağı: aynı anda çok fazla projenin açık olması.</a:t>
            </a:r>
            <a:endParaRPr lang="en-US" sz="1500" dirty="0"/>
          </a:p>
        </p:txBody>
      </p:sp>
      <p:sp>
        <p:nvSpPr>
          <p:cNvPr id="28" name="Text 24"/>
          <p:cNvSpPr/>
          <p:nvPr/>
        </p:nvSpPr>
        <p:spPr>
          <a:xfrm>
            <a:off x="868680" y="5879592"/>
            <a:ext cx="10424160" cy="411480"/>
          </a:xfrm>
          <a:prstGeom prst="rect">
            <a:avLst/>
          </a:prstGeom>
          <a:noFill/>
          <a:ln/>
        </p:spPr>
        <p:txBody>
          <a:bodyPr wrap="square" lIns="0" tIns="0" rIns="0" bIns="0" rtlCol="0" anchor="t"/>
          <a:lstStyle/>
          <a:p>
            <a:pPr indent="0" marL="0">
              <a:buNone/>
            </a:pPr>
            <a:r>
              <a:rPr lang="en-US" sz="1250" dirty="0">
                <a:solidFill>
                  <a:srgbClr val="C9CAE6"/>
                </a:solidFill>
                <a:latin typeface="Calibri" pitchFamily="34" charset="0"/>
                <a:ea typeface="Calibri" pitchFamily="34" charset="-122"/>
                <a:cs typeface="Calibri" pitchFamily="34" charset="-120"/>
              </a:rPr>
              <a:t>Sonuç: her proje yavaşlar, hiçbir portföy sözü zamanında tutulamaz.</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1</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Akış Verimliliği: Sayılarla Gerçek</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17</a:t>
            </a:r>
            <a:endParaRPr lang="en-US" sz="900" dirty="0"/>
          </a:p>
        </p:txBody>
      </p:sp>
      <p:sp>
        <p:nvSpPr>
          <p:cNvPr id="8" name="Shape 4"/>
          <p:cNvSpPr/>
          <p:nvPr/>
        </p:nvSpPr>
        <p:spPr>
          <a:xfrm>
            <a:off x="548640" y="1691640"/>
            <a:ext cx="11091672" cy="1463040"/>
          </a:xfrm>
          <a:prstGeom prst="roundRect">
            <a:avLst>
              <a:gd name="adj" fmla="val 5000"/>
            </a:avLst>
          </a:prstGeom>
          <a:solidFill>
            <a:srgbClr val="EDEEF7"/>
          </a:solidFill>
          <a:ln w="12700">
            <a:solidFill>
              <a:srgbClr val="EDEEF7"/>
            </a:solidFill>
            <a:prstDash val="solid"/>
          </a:ln>
        </p:spPr>
      </p:sp>
      <p:sp>
        <p:nvSpPr>
          <p:cNvPr id="9" name="Shape 5"/>
          <p:cNvSpPr/>
          <p:nvPr/>
        </p:nvSpPr>
        <p:spPr>
          <a:xfrm>
            <a:off x="777240" y="1920240"/>
            <a:ext cx="1572768" cy="566928"/>
          </a:xfrm>
          <a:prstGeom prst="roundRect">
            <a:avLst>
              <a:gd name="adj" fmla="val 12903"/>
            </a:avLst>
          </a:prstGeom>
          <a:solidFill>
            <a:srgbClr val="33348E"/>
          </a:solidFill>
          <a:ln w="12700">
            <a:solidFill>
              <a:srgbClr val="33348E"/>
            </a:solidFill>
            <a:prstDash val="solid"/>
          </a:ln>
        </p:spPr>
      </p:sp>
      <p:sp>
        <p:nvSpPr>
          <p:cNvPr id="10" name="Text 6"/>
          <p:cNvSpPr/>
          <p:nvPr/>
        </p:nvSpPr>
        <p:spPr>
          <a:xfrm>
            <a:off x="777240" y="1920240"/>
            <a:ext cx="1572768" cy="56692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Talep</a:t>
            </a:r>
            <a:endParaRPr lang="en-US" sz="1200" dirty="0"/>
          </a:p>
        </p:txBody>
      </p:sp>
      <p:sp>
        <p:nvSpPr>
          <p:cNvPr id="11" name="Text 7"/>
          <p:cNvSpPr/>
          <p:nvPr/>
        </p:nvSpPr>
        <p:spPr>
          <a:xfrm>
            <a:off x="777240" y="2560320"/>
            <a:ext cx="1572768" cy="365760"/>
          </a:xfrm>
          <a:prstGeom prst="rect">
            <a:avLst/>
          </a:prstGeom>
          <a:noFill/>
          <a:ln/>
        </p:spPr>
        <p:txBody>
          <a:bodyPr wrap="square" lIns="0" tIns="0" rIns="0" bIns="0" rtlCol="0" anchor="ctr"/>
          <a:lstStyle/>
          <a:p>
            <a:pPr algn="ctr" indent="0" marL="0">
              <a:buNone/>
            </a:pPr>
            <a:r>
              <a:rPr lang="en-US" sz="1100" dirty="0">
                <a:solidFill>
                  <a:srgbClr val="55566B"/>
                </a:solidFill>
                <a:latin typeface="Calibri" pitchFamily="34" charset="0"/>
                <a:ea typeface="Calibri" pitchFamily="34" charset="-122"/>
                <a:cs typeface="Calibri" pitchFamily="34" charset="-120"/>
              </a:rPr>
              <a:t>1 saat</a:t>
            </a:r>
            <a:endParaRPr lang="en-US" sz="1100" dirty="0"/>
          </a:p>
        </p:txBody>
      </p:sp>
      <p:sp>
        <p:nvSpPr>
          <p:cNvPr id="12" name="Shape 8"/>
          <p:cNvSpPr/>
          <p:nvPr/>
        </p:nvSpPr>
        <p:spPr>
          <a:xfrm>
            <a:off x="2578608" y="1920240"/>
            <a:ext cx="1572768" cy="566928"/>
          </a:xfrm>
          <a:prstGeom prst="roundRect">
            <a:avLst>
              <a:gd name="adj" fmla="val 12903"/>
            </a:avLst>
          </a:prstGeom>
          <a:solidFill>
            <a:srgbClr val="FFFFFF"/>
          </a:solidFill>
          <a:ln w="12700">
            <a:solidFill>
              <a:srgbClr val="33348E"/>
            </a:solidFill>
            <a:prstDash val="solid"/>
          </a:ln>
        </p:spPr>
      </p:sp>
      <p:sp>
        <p:nvSpPr>
          <p:cNvPr id="13" name="Text 9"/>
          <p:cNvSpPr/>
          <p:nvPr/>
        </p:nvSpPr>
        <p:spPr>
          <a:xfrm>
            <a:off x="2578608" y="1920240"/>
            <a:ext cx="1572768" cy="566928"/>
          </a:xfrm>
          <a:prstGeom prst="rect">
            <a:avLst/>
          </a:prstGeom>
          <a:noFill/>
          <a:ln/>
        </p:spPr>
        <p:txBody>
          <a:bodyPr wrap="square" lIns="0" tIns="0" rIns="0" bIns="0" rtlCol="0" anchor="ctr"/>
          <a:lstStyle/>
          <a:p>
            <a:pPr algn="ctr" indent="0" marL="0">
              <a:buNone/>
            </a:pPr>
            <a:r>
              <a:rPr lang="en-US" sz="1200" b="1" dirty="0">
                <a:solidFill>
                  <a:srgbClr val="33348E"/>
                </a:solidFill>
                <a:latin typeface="Calibri" pitchFamily="34" charset="0"/>
                <a:ea typeface="Calibri" pitchFamily="34" charset="-122"/>
                <a:cs typeface="Calibri" pitchFamily="34" charset="-120"/>
              </a:rPr>
              <a:t>Onay</a:t>
            </a:r>
            <a:endParaRPr lang="en-US" sz="1200" dirty="0"/>
          </a:p>
        </p:txBody>
      </p:sp>
      <p:sp>
        <p:nvSpPr>
          <p:cNvPr id="14" name="Text 10"/>
          <p:cNvSpPr/>
          <p:nvPr/>
        </p:nvSpPr>
        <p:spPr>
          <a:xfrm>
            <a:off x="2578608" y="2560320"/>
            <a:ext cx="1572768" cy="365760"/>
          </a:xfrm>
          <a:prstGeom prst="rect">
            <a:avLst/>
          </a:prstGeom>
          <a:noFill/>
          <a:ln/>
        </p:spPr>
        <p:txBody>
          <a:bodyPr wrap="square" lIns="0" tIns="0" rIns="0" bIns="0" rtlCol="0" anchor="ctr"/>
          <a:lstStyle/>
          <a:p>
            <a:pPr algn="ctr" indent="0" marL="0">
              <a:buNone/>
            </a:pPr>
            <a:r>
              <a:rPr lang="en-US" sz="1100" dirty="0">
                <a:solidFill>
                  <a:srgbClr val="CC2229"/>
                </a:solidFill>
                <a:latin typeface="Calibri" pitchFamily="34" charset="0"/>
                <a:ea typeface="Calibri" pitchFamily="34" charset="-122"/>
                <a:cs typeface="Calibri" pitchFamily="34" charset="-120"/>
              </a:rPr>
              <a:t>1 hafta</a:t>
            </a:r>
            <a:endParaRPr lang="en-US" sz="1100" dirty="0"/>
          </a:p>
        </p:txBody>
      </p:sp>
      <p:sp>
        <p:nvSpPr>
          <p:cNvPr id="15" name="Shape 11"/>
          <p:cNvSpPr/>
          <p:nvPr/>
        </p:nvSpPr>
        <p:spPr>
          <a:xfrm>
            <a:off x="4379976" y="1920240"/>
            <a:ext cx="1572768" cy="566928"/>
          </a:xfrm>
          <a:prstGeom prst="roundRect">
            <a:avLst>
              <a:gd name="adj" fmla="val 12903"/>
            </a:avLst>
          </a:prstGeom>
          <a:solidFill>
            <a:srgbClr val="33348E"/>
          </a:solidFill>
          <a:ln w="12700">
            <a:solidFill>
              <a:srgbClr val="33348E"/>
            </a:solidFill>
            <a:prstDash val="solid"/>
          </a:ln>
        </p:spPr>
      </p:sp>
      <p:sp>
        <p:nvSpPr>
          <p:cNvPr id="16" name="Text 12"/>
          <p:cNvSpPr/>
          <p:nvPr/>
        </p:nvSpPr>
        <p:spPr>
          <a:xfrm>
            <a:off x="4379976" y="1920240"/>
            <a:ext cx="1572768" cy="56692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Değerlendirme</a:t>
            </a:r>
            <a:endParaRPr lang="en-US" sz="1200" dirty="0"/>
          </a:p>
        </p:txBody>
      </p:sp>
      <p:sp>
        <p:nvSpPr>
          <p:cNvPr id="17" name="Text 13"/>
          <p:cNvSpPr/>
          <p:nvPr/>
        </p:nvSpPr>
        <p:spPr>
          <a:xfrm>
            <a:off x="4379976" y="2560320"/>
            <a:ext cx="1572768" cy="365760"/>
          </a:xfrm>
          <a:prstGeom prst="rect">
            <a:avLst/>
          </a:prstGeom>
          <a:noFill/>
          <a:ln/>
        </p:spPr>
        <p:txBody>
          <a:bodyPr wrap="square" lIns="0" tIns="0" rIns="0" bIns="0" rtlCol="0" anchor="ctr"/>
          <a:lstStyle/>
          <a:p>
            <a:pPr algn="ctr" indent="0" marL="0">
              <a:buNone/>
            </a:pPr>
            <a:r>
              <a:rPr lang="en-US" sz="1100" dirty="0">
                <a:solidFill>
                  <a:srgbClr val="55566B"/>
                </a:solidFill>
                <a:latin typeface="Calibri" pitchFamily="34" charset="0"/>
                <a:ea typeface="Calibri" pitchFamily="34" charset="-122"/>
                <a:cs typeface="Calibri" pitchFamily="34" charset="-120"/>
              </a:rPr>
              <a:t>2 hafta</a:t>
            </a:r>
            <a:endParaRPr lang="en-US" sz="1100" dirty="0"/>
          </a:p>
        </p:txBody>
      </p:sp>
      <p:sp>
        <p:nvSpPr>
          <p:cNvPr id="18" name="Shape 14"/>
          <p:cNvSpPr/>
          <p:nvPr/>
        </p:nvSpPr>
        <p:spPr>
          <a:xfrm>
            <a:off x="6181344" y="1920240"/>
            <a:ext cx="1572768" cy="566928"/>
          </a:xfrm>
          <a:prstGeom prst="roundRect">
            <a:avLst>
              <a:gd name="adj" fmla="val 12903"/>
            </a:avLst>
          </a:prstGeom>
          <a:solidFill>
            <a:srgbClr val="FFFFFF"/>
          </a:solidFill>
          <a:ln w="12700">
            <a:solidFill>
              <a:srgbClr val="33348E"/>
            </a:solidFill>
            <a:prstDash val="solid"/>
          </a:ln>
        </p:spPr>
      </p:sp>
      <p:sp>
        <p:nvSpPr>
          <p:cNvPr id="19" name="Text 15"/>
          <p:cNvSpPr/>
          <p:nvPr/>
        </p:nvSpPr>
        <p:spPr>
          <a:xfrm>
            <a:off x="6181344" y="1920240"/>
            <a:ext cx="1572768" cy="566928"/>
          </a:xfrm>
          <a:prstGeom prst="rect">
            <a:avLst/>
          </a:prstGeom>
          <a:noFill/>
          <a:ln/>
        </p:spPr>
        <p:txBody>
          <a:bodyPr wrap="square" lIns="0" tIns="0" rIns="0" bIns="0" rtlCol="0" anchor="ctr"/>
          <a:lstStyle/>
          <a:p>
            <a:pPr algn="ctr" indent="0" marL="0">
              <a:buNone/>
            </a:pPr>
            <a:r>
              <a:rPr lang="en-US" sz="1200" b="1" dirty="0">
                <a:solidFill>
                  <a:srgbClr val="33348E"/>
                </a:solidFill>
                <a:latin typeface="Calibri" pitchFamily="34" charset="0"/>
                <a:ea typeface="Calibri" pitchFamily="34" charset="-122"/>
                <a:cs typeface="Calibri" pitchFamily="34" charset="-120"/>
              </a:rPr>
              <a:t>Geliştirme</a:t>
            </a:r>
            <a:endParaRPr lang="en-US" sz="1200" dirty="0"/>
          </a:p>
        </p:txBody>
      </p:sp>
      <p:sp>
        <p:nvSpPr>
          <p:cNvPr id="20" name="Text 16"/>
          <p:cNvSpPr/>
          <p:nvPr/>
        </p:nvSpPr>
        <p:spPr>
          <a:xfrm>
            <a:off x="6181344" y="2560320"/>
            <a:ext cx="1572768" cy="365760"/>
          </a:xfrm>
          <a:prstGeom prst="rect">
            <a:avLst/>
          </a:prstGeom>
          <a:noFill/>
          <a:ln/>
        </p:spPr>
        <p:txBody>
          <a:bodyPr wrap="square" lIns="0" tIns="0" rIns="0" bIns="0" rtlCol="0" anchor="ctr"/>
          <a:lstStyle/>
          <a:p>
            <a:pPr algn="ctr" indent="0" marL="0">
              <a:buNone/>
            </a:pPr>
            <a:r>
              <a:rPr lang="en-US" sz="1100" dirty="0">
                <a:solidFill>
                  <a:srgbClr val="CC2229"/>
                </a:solidFill>
                <a:latin typeface="Calibri" pitchFamily="34" charset="0"/>
                <a:ea typeface="Calibri" pitchFamily="34" charset="-122"/>
                <a:cs typeface="Calibri" pitchFamily="34" charset="-120"/>
              </a:rPr>
              <a:t>1 saat</a:t>
            </a:r>
            <a:endParaRPr lang="en-US" sz="1100" dirty="0"/>
          </a:p>
        </p:txBody>
      </p:sp>
      <p:sp>
        <p:nvSpPr>
          <p:cNvPr id="21" name="Shape 17"/>
          <p:cNvSpPr/>
          <p:nvPr/>
        </p:nvSpPr>
        <p:spPr>
          <a:xfrm>
            <a:off x="7982712" y="1920240"/>
            <a:ext cx="1572768" cy="566928"/>
          </a:xfrm>
          <a:prstGeom prst="roundRect">
            <a:avLst>
              <a:gd name="adj" fmla="val 12903"/>
            </a:avLst>
          </a:prstGeom>
          <a:solidFill>
            <a:srgbClr val="33348E"/>
          </a:solidFill>
          <a:ln w="12700">
            <a:solidFill>
              <a:srgbClr val="33348E"/>
            </a:solidFill>
            <a:prstDash val="solid"/>
          </a:ln>
        </p:spPr>
      </p:sp>
      <p:sp>
        <p:nvSpPr>
          <p:cNvPr id="22" name="Text 18"/>
          <p:cNvSpPr/>
          <p:nvPr/>
        </p:nvSpPr>
        <p:spPr>
          <a:xfrm>
            <a:off x="7982712" y="1920240"/>
            <a:ext cx="1572768" cy="56692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Test</a:t>
            </a:r>
            <a:endParaRPr lang="en-US" sz="1200" dirty="0"/>
          </a:p>
        </p:txBody>
      </p:sp>
      <p:sp>
        <p:nvSpPr>
          <p:cNvPr id="23" name="Text 19"/>
          <p:cNvSpPr/>
          <p:nvPr/>
        </p:nvSpPr>
        <p:spPr>
          <a:xfrm>
            <a:off x="7982712" y="2560320"/>
            <a:ext cx="1572768" cy="365760"/>
          </a:xfrm>
          <a:prstGeom prst="rect">
            <a:avLst/>
          </a:prstGeom>
          <a:noFill/>
          <a:ln/>
        </p:spPr>
        <p:txBody>
          <a:bodyPr wrap="square" lIns="0" tIns="0" rIns="0" bIns="0" rtlCol="0" anchor="ctr"/>
          <a:lstStyle/>
          <a:p>
            <a:pPr algn="ctr" indent="0" marL="0">
              <a:buNone/>
            </a:pPr>
            <a:r>
              <a:rPr lang="en-US" sz="1100" dirty="0">
                <a:solidFill>
                  <a:srgbClr val="55566B"/>
                </a:solidFill>
                <a:latin typeface="Calibri" pitchFamily="34" charset="0"/>
                <a:ea typeface="Calibri" pitchFamily="34" charset="-122"/>
                <a:cs typeface="Calibri" pitchFamily="34" charset="-120"/>
              </a:rPr>
              <a:t>2 hafta</a:t>
            </a:r>
            <a:endParaRPr lang="en-US" sz="1100" dirty="0"/>
          </a:p>
        </p:txBody>
      </p:sp>
      <p:sp>
        <p:nvSpPr>
          <p:cNvPr id="24" name="Shape 20"/>
          <p:cNvSpPr/>
          <p:nvPr/>
        </p:nvSpPr>
        <p:spPr>
          <a:xfrm>
            <a:off x="9784080" y="1920240"/>
            <a:ext cx="1572768" cy="566928"/>
          </a:xfrm>
          <a:prstGeom prst="roundRect">
            <a:avLst>
              <a:gd name="adj" fmla="val 12903"/>
            </a:avLst>
          </a:prstGeom>
          <a:solidFill>
            <a:srgbClr val="FFFFFF"/>
          </a:solidFill>
          <a:ln w="12700">
            <a:solidFill>
              <a:srgbClr val="33348E"/>
            </a:solidFill>
            <a:prstDash val="solid"/>
          </a:ln>
        </p:spPr>
      </p:sp>
      <p:sp>
        <p:nvSpPr>
          <p:cNvPr id="25" name="Text 21"/>
          <p:cNvSpPr/>
          <p:nvPr/>
        </p:nvSpPr>
        <p:spPr>
          <a:xfrm>
            <a:off x="9784080" y="1920240"/>
            <a:ext cx="1572768" cy="566928"/>
          </a:xfrm>
          <a:prstGeom prst="rect">
            <a:avLst/>
          </a:prstGeom>
          <a:noFill/>
          <a:ln/>
        </p:spPr>
        <p:txBody>
          <a:bodyPr wrap="square" lIns="0" tIns="0" rIns="0" bIns="0" rtlCol="0" anchor="ctr"/>
          <a:lstStyle/>
          <a:p>
            <a:pPr algn="ctr" indent="0" marL="0">
              <a:buNone/>
            </a:pPr>
            <a:r>
              <a:rPr lang="en-US" sz="1200" b="1" dirty="0">
                <a:solidFill>
                  <a:srgbClr val="33348E"/>
                </a:solidFill>
                <a:latin typeface="Calibri" pitchFamily="34" charset="0"/>
                <a:ea typeface="Calibri" pitchFamily="34" charset="-122"/>
                <a:cs typeface="Calibri" pitchFamily="34" charset="-120"/>
              </a:rPr>
              <a:t>Devreye Alma</a:t>
            </a:r>
            <a:endParaRPr lang="en-US" sz="1200" dirty="0"/>
          </a:p>
        </p:txBody>
      </p:sp>
      <p:sp>
        <p:nvSpPr>
          <p:cNvPr id="26" name="Text 22"/>
          <p:cNvSpPr/>
          <p:nvPr/>
        </p:nvSpPr>
        <p:spPr>
          <a:xfrm>
            <a:off x="9784080" y="2560320"/>
            <a:ext cx="1572768" cy="365760"/>
          </a:xfrm>
          <a:prstGeom prst="rect">
            <a:avLst/>
          </a:prstGeom>
          <a:noFill/>
          <a:ln/>
        </p:spPr>
        <p:txBody>
          <a:bodyPr wrap="square" lIns="0" tIns="0" rIns="0" bIns="0" rtlCol="0" anchor="ctr"/>
          <a:lstStyle/>
          <a:p>
            <a:pPr algn="ctr" indent="0" marL="0">
              <a:buNone/>
            </a:pPr>
            <a:r>
              <a:rPr lang="en-US" sz="1100" dirty="0">
                <a:solidFill>
                  <a:srgbClr val="CC2229"/>
                </a:solidFill>
                <a:latin typeface="Calibri" pitchFamily="34" charset="0"/>
                <a:ea typeface="Calibri" pitchFamily="34" charset="-122"/>
                <a:cs typeface="Calibri" pitchFamily="34" charset="-120"/>
              </a:rPr>
              <a:t>1 saat</a:t>
            </a:r>
            <a:endParaRPr lang="en-US" sz="1100" dirty="0"/>
          </a:p>
        </p:txBody>
      </p:sp>
      <p:sp>
        <p:nvSpPr>
          <p:cNvPr id="27" name="Shape 23"/>
          <p:cNvSpPr/>
          <p:nvPr/>
        </p:nvSpPr>
        <p:spPr>
          <a:xfrm>
            <a:off x="548640" y="3429000"/>
            <a:ext cx="3511296" cy="1600200"/>
          </a:xfrm>
          <a:prstGeom prst="roundRect">
            <a:avLst>
              <a:gd name="adj" fmla="val 4571"/>
            </a:avLst>
          </a:prstGeom>
          <a:solidFill>
            <a:srgbClr val="F6F7FB"/>
          </a:solidFill>
          <a:ln w="12700">
            <a:solidFill>
              <a:srgbClr val="E3E4F2"/>
            </a:solidFill>
            <a:prstDash val="solid"/>
          </a:ln>
        </p:spPr>
      </p:sp>
      <p:sp>
        <p:nvSpPr>
          <p:cNvPr id="28" name="Text 24"/>
          <p:cNvSpPr/>
          <p:nvPr/>
        </p:nvSpPr>
        <p:spPr>
          <a:xfrm>
            <a:off x="548640" y="3566160"/>
            <a:ext cx="3511296" cy="868680"/>
          </a:xfrm>
          <a:prstGeom prst="rect">
            <a:avLst/>
          </a:prstGeom>
          <a:noFill/>
          <a:ln/>
        </p:spPr>
        <p:txBody>
          <a:bodyPr wrap="square" lIns="0" tIns="0" rIns="0" bIns="0" rtlCol="0" anchor="ctr"/>
          <a:lstStyle/>
          <a:p>
            <a:pPr algn="ctr" indent="0" marL="0">
              <a:buNone/>
            </a:pPr>
            <a:r>
              <a:rPr lang="en-US" sz="4600" b="1" dirty="0">
                <a:solidFill>
                  <a:srgbClr val="33348E"/>
                </a:solidFill>
                <a:latin typeface="Calibri" pitchFamily="34" charset="0"/>
                <a:ea typeface="Calibri" pitchFamily="34" charset="-122"/>
                <a:cs typeface="Calibri" pitchFamily="34" charset="-120"/>
              </a:rPr>
              <a:t>6 saat</a:t>
            </a:r>
            <a:endParaRPr lang="en-US" sz="4600" dirty="0"/>
          </a:p>
        </p:txBody>
      </p:sp>
      <p:sp>
        <p:nvSpPr>
          <p:cNvPr id="29" name="Text 25"/>
          <p:cNvSpPr/>
          <p:nvPr/>
        </p:nvSpPr>
        <p:spPr>
          <a:xfrm>
            <a:off x="731520" y="4434840"/>
            <a:ext cx="3145536" cy="502920"/>
          </a:xfrm>
          <a:prstGeom prst="rect">
            <a:avLst/>
          </a:prstGeom>
          <a:noFill/>
          <a:ln/>
        </p:spPr>
        <p:txBody>
          <a:bodyPr wrap="square" lIns="0" tIns="0" rIns="0" bIns="0" rtlCol="0" anchor="ctr"/>
          <a:lstStyle/>
          <a:p>
            <a:pPr algn="ctr" indent="0" marL="0">
              <a:buNone/>
            </a:pPr>
            <a:r>
              <a:rPr lang="en-US" sz="1250" dirty="0">
                <a:solidFill>
                  <a:srgbClr val="55566B"/>
                </a:solidFill>
                <a:latin typeface="Calibri" pitchFamily="34" charset="0"/>
                <a:ea typeface="Calibri" pitchFamily="34" charset="-122"/>
                <a:cs typeface="Calibri" pitchFamily="34" charset="-120"/>
              </a:rPr>
              <a:t>Gerçek çalışma süresi</a:t>
            </a:r>
            <a:endParaRPr lang="en-US" sz="1250" dirty="0"/>
          </a:p>
        </p:txBody>
      </p:sp>
      <p:sp>
        <p:nvSpPr>
          <p:cNvPr id="30" name="Shape 26"/>
          <p:cNvSpPr/>
          <p:nvPr/>
        </p:nvSpPr>
        <p:spPr>
          <a:xfrm>
            <a:off x="4334256" y="3429000"/>
            <a:ext cx="3511296" cy="1600200"/>
          </a:xfrm>
          <a:prstGeom prst="roundRect">
            <a:avLst>
              <a:gd name="adj" fmla="val 4571"/>
            </a:avLst>
          </a:prstGeom>
          <a:solidFill>
            <a:srgbClr val="F6F7FB"/>
          </a:solidFill>
          <a:ln w="12700">
            <a:solidFill>
              <a:srgbClr val="E3E4F2"/>
            </a:solidFill>
            <a:prstDash val="solid"/>
          </a:ln>
        </p:spPr>
      </p:sp>
      <p:sp>
        <p:nvSpPr>
          <p:cNvPr id="31" name="Text 27"/>
          <p:cNvSpPr/>
          <p:nvPr/>
        </p:nvSpPr>
        <p:spPr>
          <a:xfrm>
            <a:off x="4334256" y="3566160"/>
            <a:ext cx="3511296" cy="868680"/>
          </a:xfrm>
          <a:prstGeom prst="rect">
            <a:avLst/>
          </a:prstGeom>
          <a:noFill/>
          <a:ln/>
        </p:spPr>
        <p:txBody>
          <a:bodyPr wrap="square" lIns="0" tIns="0" rIns="0" bIns="0" rtlCol="0" anchor="ctr"/>
          <a:lstStyle/>
          <a:p>
            <a:pPr algn="ctr" indent="0" marL="0">
              <a:buNone/>
            </a:pPr>
            <a:r>
              <a:rPr lang="en-US" sz="4600" b="1" dirty="0">
                <a:solidFill>
                  <a:srgbClr val="33348E"/>
                </a:solidFill>
                <a:latin typeface="Calibri" pitchFamily="34" charset="0"/>
                <a:ea typeface="Calibri" pitchFamily="34" charset="-122"/>
                <a:cs typeface="Calibri" pitchFamily="34" charset="-120"/>
              </a:rPr>
              <a:t>7 hafta</a:t>
            </a:r>
            <a:endParaRPr lang="en-US" sz="4600" dirty="0"/>
          </a:p>
        </p:txBody>
      </p:sp>
      <p:sp>
        <p:nvSpPr>
          <p:cNvPr id="32" name="Text 28"/>
          <p:cNvSpPr/>
          <p:nvPr/>
        </p:nvSpPr>
        <p:spPr>
          <a:xfrm>
            <a:off x="4517136" y="4434840"/>
            <a:ext cx="3145536" cy="502920"/>
          </a:xfrm>
          <a:prstGeom prst="rect">
            <a:avLst/>
          </a:prstGeom>
          <a:noFill/>
          <a:ln/>
        </p:spPr>
        <p:txBody>
          <a:bodyPr wrap="square" lIns="0" tIns="0" rIns="0" bIns="0" rtlCol="0" anchor="ctr"/>
          <a:lstStyle/>
          <a:p>
            <a:pPr algn="ctr" indent="0" marL="0">
              <a:buNone/>
            </a:pPr>
            <a:r>
              <a:rPr lang="en-US" sz="1250" dirty="0">
                <a:solidFill>
                  <a:srgbClr val="55566B"/>
                </a:solidFill>
                <a:latin typeface="Calibri" pitchFamily="34" charset="0"/>
                <a:ea typeface="Calibri" pitchFamily="34" charset="-122"/>
                <a:cs typeface="Calibri" pitchFamily="34" charset="-120"/>
              </a:rPr>
              <a:t>Toplam teslim süresi</a:t>
            </a:r>
            <a:endParaRPr lang="en-US" sz="1250" dirty="0"/>
          </a:p>
        </p:txBody>
      </p:sp>
      <p:sp>
        <p:nvSpPr>
          <p:cNvPr id="33" name="Shape 29"/>
          <p:cNvSpPr/>
          <p:nvPr/>
        </p:nvSpPr>
        <p:spPr>
          <a:xfrm>
            <a:off x="8129016" y="3429000"/>
            <a:ext cx="3511296" cy="1600200"/>
          </a:xfrm>
          <a:prstGeom prst="roundRect">
            <a:avLst>
              <a:gd name="adj" fmla="val 4571"/>
            </a:avLst>
          </a:prstGeom>
          <a:solidFill>
            <a:srgbClr val="F6F7FB"/>
          </a:solidFill>
          <a:ln w="12700">
            <a:solidFill>
              <a:srgbClr val="E3E4F2"/>
            </a:solidFill>
            <a:prstDash val="solid"/>
          </a:ln>
        </p:spPr>
      </p:sp>
      <p:sp>
        <p:nvSpPr>
          <p:cNvPr id="34" name="Text 30"/>
          <p:cNvSpPr/>
          <p:nvPr/>
        </p:nvSpPr>
        <p:spPr>
          <a:xfrm>
            <a:off x="8129016" y="3566160"/>
            <a:ext cx="3511296" cy="868680"/>
          </a:xfrm>
          <a:prstGeom prst="rect">
            <a:avLst/>
          </a:prstGeom>
          <a:noFill/>
          <a:ln/>
        </p:spPr>
        <p:txBody>
          <a:bodyPr wrap="square" lIns="0" tIns="0" rIns="0" bIns="0" rtlCol="0" anchor="ctr"/>
          <a:lstStyle/>
          <a:p>
            <a:pPr algn="ctr" indent="0" marL="0">
              <a:buNone/>
            </a:pPr>
            <a:r>
              <a:rPr lang="en-US" sz="4600" b="1" dirty="0">
                <a:solidFill>
                  <a:srgbClr val="CC2229"/>
                </a:solidFill>
                <a:latin typeface="Calibri" pitchFamily="34" charset="0"/>
                <a:ea typeface="Calibri" pitchFamily="34" charset="-122"/>
                <a:cs typeface="Calibri" pitchFamily="34" charset="-120"/>
              </a:rPr>
              <a:t>%2</a:t>
            </a:r>
            <a:endParaRPr lang="en-US" sz="4600" dirty="0"/>
          </a:p>
        </p:txBody>
      </p:sp>
      <p:sp>
        <p:nvSpPr>
          <p:cNvPr id="35" name="Text 31"/>
          <p:cNvSpPr/>
          <p:nvPr/>
        </p:nvSpPr>
        <p:spPr>
          <a:xfrm>
            <a:off x="8311896" y="4434840"/>
            <a:ext cx="3145536" cy="502920"/>
          </a:xfrm>
          <a:prstGeom prst="rect">
            <a:avLst/>
          </a:prstGeom>
          <a:noFill/>
          <a:ln/>
        </p:spPr>
        <p:txBody>
          <a:bodyPr wrap="square" lIns="0" tIns="0" rIns="0" bIns="0" rtlCol="0" anchor="ctr"/>
          <a:lstStyle/>
          <a:p>
            <a:pPr algn="ctr" indent="0" marL="0">
              <a:buNone/>
            </a:pPr>
            <a:r>
              <a:rPr lang="en-US" sz="1250" dirty="0">
                <a:solidFill>
                  <a:srgbClr val="55566B"/>
                </a:solidFill>
                <a:latin typeface="Calibri" pitchFamily="34" charset="0"/>
                <a:ea typeface="Calibri" pitchFamily="34" charset="-122"/>
                <a:cs typeface="Calibri" pitchFamily="34" charset="-120"/>
              </a:rPr>
              <a:t>Akış verimliliği</a:t>
            </a:r>
            <a:endParaRPr lang="en-US" sz="1250" dirty="0"/>
          </a:p>
        </p:txBody>
      </p:sp>
      <p:sp>
        <p:nvSpPr>
          <p:cNvPr id="36" name="Shape 32"/>
          <p:cNvSpPr/>
          <p:nvPr/>
        </p:nvSpPr>
        <p:spPr>
          <a:xfrm>
            <a:off x="548640" y="5212080"/>
            <a:ext cx="11091672" cy="1051560"/>
          </a:xfrm>
          <a:prstGeom prst="roundRect">
            <a:avLst>
              <a:gd name="adj" fmla="val 8696"/>
            </a:avLst>
          </a:prstGeom>
          <a:solidFill>
            <a:srgbClr val="33348E"/>
          </a:solidFill>
          <a:ln w="12700">
            <a:solidFill>
              <a:srgbClr val="33348E"/>
            </a:solidFill>
            <a:prstDash val="solid"/>
          </a:ln>
        </p:spPr>
      </p:sp>
      <p:sp>
        <p:nvSpPr>
          <p:cNvPr id="37" name="Text 33"/>
          <p:cNvSpPr/>
          <p:nvPr/>
        </p:nvSpPr>
        <p:spPr>
          <a:xfrm>
            <a:off x="868680" y="530352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İyileştirme fırsatı çalışan insanda değil, işin beklediği yerdedir.</a:t>
            </a:r>
            <a:endParaRPr lang="en-US" sz="1500" dirty="0"/>
          </a:p>
        </p:txBody>
      </p:sp>
      <p:sp>
        <p:nvSpPr>
          <p:cNvPr id="38" name="Text 34"/>
          <p:cNvSpPr/>
          <p:nvPr/>
        </p:nvSpPr>
        <p:spPr>
          <a:xfrm>
            <a:off x="868680" y="5742432"/>
            <a:ext cx="10424160" cy="411480"/>
          </a:xfrm>
          <a:prstGeom prst="rect">
            <a:avLst/>
          </a:prstGeom>
          <a:noFill/>
          <a:ln/>
        </p:spPr>
        <p:txBody>
          <a:bodyPr wrap="square" lIns="0" tIns="0" rIns="0" bIns="0" rtlCol="0" anchor="t"/>
          <a:lstStyle/>
          <a:p>
            <a:pPr indent="0" marL="0">
              <a:buNone/>
            </a:pPr>
            <a:r>
              <a:rPr lang="en-US" sz="1250" dirty="0">
                <a:solidFill>
                  <a:srgbClr val="C9CAE6"/>
                </a:solidFill>
                <a:latin typeface="Calibri" pitchFamily="34" charset="0"/>
                <a:ea typeface="Calibri" pitchFamily="34" charset="-122"/>
                <a:cs typeface="Calibri" pitchFamily="34" charset="-120"/>
              </a:rPr>
              <a:t>Kişileri %20 hızlandırmak 6 saati 5 saate indirir. Beklemeyi yarıya indirmek 7 haftayı 4 haftaya indirir.</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1</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Yaygın Yanlış Anlamalar</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18</a:t>
            </a:r>
            <a:endParaRPr lang="en-US" sz="900" dirty="0"/>
          </a:p>
        </p:txBody>
      </p:sp>
      <p:graphicFrame>
        <p:nvGraphicFramePr>
          <p:cNvPr id="16" name="Table 0"/>
          <p:cNvGraphicFramePr>
            <a:graphicFrameLocks noGrp="1"/>
          </p:cNvGraphicFramePr>
          <p:nvPr>
            <p:extLst>
              <p:ext uri="{D42A27DB-BD31-4B8C-83A1-F6EECF244321}">
                <p14:modId xmlns:p14="http://schemas.microsoft.com/office/powerpoint/2010/main" val="1579011935"/>
              </p:ext>
            </p:extLst>
          </p:nvPr>
        </p:nvGraphicFramePr>
        <p:xfrm>
          <a:off x="548640" y="1737360"/>
          <a:ext cx="11091672" cy="914400"/>
        </p:xfrm>
        <a:graphic>
          <a:graphicData uri="http://schemas.openxmlformats.org/drawingml/2006/table">
            <a:tbl>
              <a:tblPr/>
              <a:tblGrid>
                <a:gridCol w="3840480"/>
                <a:gridCol w="7251192"/>
              </a:tblGrid>
              <a:tr h="777240">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Yanlış Bilinen</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Gerçek</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r>
              <a:tr h="777240">
                <a:tc>
                  <a:txBody>
                    <a:bodyPr/>
                    <a:lstStyle/>
                    <a:p>
                      <a:pPr indent="0" marL="0">
                        <a:buNone/>
                      </a:pPr>
                      <a:r>
                        <a:rPr lang="en-US" sz="1300" b="1" dirty="0">
                          <a:solidFill>
                            <a:srgbClr val="33348E"/>
                          </a:solidFill>
                          <a:latin typeface="Calibri" pitchFamily="34" charset="0"/>
                          <a:ea typeface="Calibri" pitchFamily="34" charset="-122"/>
                          <a:cs typeface="Calibri" pitchFamily="34" charset="-120"/>
                        </a:rPr>
                        <a:t>Çeviklik plan yapmamaktır</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300" dirty="0">
                          <a:solidFill>
                            <a:srgbClr val="55566B"/>
                          </a:solidFill>
                          <a:latin typeface="Calibri" pitchFamily="34" charset="0"/>
                          <a:ea typeface="Calibri" pitchFamily="34" charset="-122"/>
                          <a:cs typeface="Calibri" pitchFamily="34" charset="-120"/>
                        </a:rPr>
                        <a:t>Daha sık ve daha küçük parçalar halinde plan yapmaktır. Plan sayısı artar, plan ufku kısalır.</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r h="777240">
                <a:tc>
                  <a:txBody>
                    <a:bodyPr/>
                    <a:lstStyle/>
                    <a:p>
                      <a:pPr indent="0" marL="0">
                        <a:buNone/>
                      </a:pPr>
                      <a:r>
                        <a:rPr lang="en-US" sz="1300" b="1" dirty="0">
                          <a:solidFill>
                            <a:srgbClr val="33348E"/>
                          </a:solidFill>
                          <a:latin typeface="Calibri" pitchFamily="34" charset="0"/>
                          <a:ea typeface="Calibri" pitchFamily="34" charset="-122"/>
                          <a:cs typeface="Calibri" pitchFamily="34" charset="-120"/>
                        </a:rPr>
                        <a:t>Dokümantasyon yoktur</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300" dirty="0">
                          <a:solidFill>
                            <a:srgbClr val="55566B"/>
                          </a:solidFill>
                          <a:latin typeface="Calibri" pitchFamily="34" charset="0"/>
                          <a:ea typeface="Calibri" pitchFamily="34" charset="-122"/>
                          <a:cs typeface="Calibri" pitchFamily="34" charset="-120"/>
                        </a:rPr>
                        <a:t>Yeterli ve kullanılan dokümantasyon vardır. Ölçüt: kim okuyacak ve ne karar verecek?</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r>
              <a:tr h="777240">
                <a:tc>
                  <a:txBody>
                    <a:bodyPr/>
                    <a:lstStyle/>
                    <a:p>
                      <a:pPr indent="0" marL="0">
                        <a:buNone/>
                      </a:pPr>
                      <a:r>
                        <a:rPr lang="en-US" sz="1300" b="1" dirty="0">
                          <a:solidFill>
                            <a:srgbClr val="33348E"/>
                          </a:solidFill>
                          <a:latin typeface="Calibri" pitchFamily="34" charset="0"/>
                          <a:ea typeface="Calibri" pitchFamily="34" charset="-122"/>
                          <a:cs typeface="Calibri" pitchFamily="34" charset="-120"/>
                        </a:rPr>
                        <a:t>Tarih ve bütçe belirsizdir</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300" dirty="0">
                          <a:solidFill>
                            <a:srgbClr val="55566B"/>
                          </a:solidFill>
                          <a:latin typeface="Calibri" pitchFamily="34" charset="0"/>
                          <a:ea typeface="Calibri" pitchFamily="34" charset="-122"/>
                          <a:cs typeface="Calibri" pitchFamily="34" charset="-120"/>
                        </a:rPr>
                        <a:t>Tarih ve bütçe sabitlenip kapsam değişkene alınabilir. Öngörülebilirlik akış verisiyle artar.</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r h="777240">
                <a:tc>
                  <a:txBody>
                    <a:bodyPr/>
                    <a:lstStyle/>
                    <a:p>
                      <a:pPr indent="0" marL="0">
                        <a:buNone/>
                      </a:pPr>
                      <a:r>
                        <a:rPr lang="en-US" sz="1300" b="1" dirty="0">
                          <a:solidFill>
                            <a:srgbClr val="33348E"/>
                          </a:solidFill>
                          <a:latin typeface="Calibri" pitchFamily="34" charset="0"/>
                          <a:ea typeface="Calibri" pitchFamily="34" charset="-122"/>
                          <a:cs typeface="Calibri" pitchFamily="34" charset="-120"/>
                        </a:rPr>
                        <a:t>Çevik proje yönetimini bitirir</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300" dirty="0">
                          <a:solidFill>
                            <a:srgbClr val="55566B"/>
                          </a:solidFill>
                          <a:latin typeface="Calibri" pitchFamily="34" charset="0"/>
                          <a:ea typeface="Calibri" pitchFamily="34" charset="-122"/>
                          <a:cs typeface="Calibri" pitchFamily="34" charset="-120"/>
                        </a:rPr>
                        <a:t>Rol değişir, ihtiyaç bitmez. Koordinasyon, risk ve paydaş yönetimi daha kritik hale gelir.</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r>
              <a:tr h="777240">
                <a:tc>
                  <a:txBody>
                    <a:bodyPr/>
                    <a:lstStyle/>
                    <a:p>
                      <a:pPr indent="0" marL="0">
                        <a:buNone/>
                      </a:pPr>
                      <a:r>
                        <a:rPr lang="en-US" sz="1300" b="1" dirty="0">
                          <a:solidFill>
                            <a:srgbClr val="33348E"/>
                          </a:solidFill>
                          <a:latin typeface="Calibri" pitchFamily="34" charset="0"/>
                          <a:ea typeface="Calibri" pitchFamily="34" charset="-122"/>
                          <a:cs typeface="Calibri" pitchFamily="34" charset="-120"/>
                        </a:rPr>
                        <a:t>Her projeye uygundur</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300" dirty="0">
                          <a:solidFill>
                            <a:srgbClr val="55566B"/>
                          </a:solidFill>
                          <a:latin typeface="Calibri" pitchFamily="34" charset="0"/>
                          <a:ea typeface="Calibri" pitchFamily="34" charset="-122"/>
                          <a:cs typeface="Calibri" pitchFamily="34" charset="-120"/>
                        </a:rPr>
                        <a:t>Değildir. Regülasyonlu, tekrar eden veya net kapsamlı işlerde tahminli yaklaşım daha verimlidir.</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E1F4E"/>
        </a:solidFill>
      </p:bgPr>
    </p:bg>
    <p:spTree>
      <p:nvGrpSpPr>
        <p:cNvPr id="1" name=""/>
        <p:cNvGrpSpPr/>
        <p:nvPr/>
      </p:nvGrpSpPr>
      <p:grpSpPr>
        <a:xfrm>
          <a:off x="0" y="0"/>
          <a:ext cx="0" cy="0"/>
          <a:chOff x="0" y="0"/>
          <a:chExt cx="0" cy="0"/>
        </a:xfrm>
      </p:grpSpPr>
      <p:sp>
        <p:nvSpPr>
          <p:cNvPr id="2" name="Shape 0"/>
          <p:cNvSpPr/>
          <p:nvPr/>
        </p:nvSpPr>
        <p:spPr>
          <a:xfrm>
            <a:off x="10287000" y="411480"/>
            <a:ext cx="1417320" cy="777240"/>
          </a:xfrm>
          <a:prstGeom prst="roundRect">
            <a:avLst>
              <a:gd name="adj" fmla="val 11765"/>
            </a:avLst>
          </a:prstGeom>
          <a:solidFill>
            <a:srgbClr val="FFFFFF"/>
          </a:solidFill>
          <a:ln w="12700">
            <a:solidFill>
              <a:srgbClr val="FFFFFF"/>
            </a:solidFill>
            <a:prstDash val="solid"/>
          </a:ln>
        </p:spPr>
      </p:sp>
      <p:pic>
        <p:nvPicPr>
          <p:cNvPr id="3" name="Image 0" descr="logo.png">    </p:cNvPr>
          <p:cNvPicPr>
            <a:picLocks noChangeAspect="1"/>
          </p:cNvPicPr>
          <p:nvPr/>
        </p:nvPicPr>
        <p:blipFill>
          <a:blip r:embed="rId1"/>
          <a:stretch>
            <a:fillRect/>
          </a:stretch>
        </p:blipFill>
        <p:spPr>
          <a:xfrm>
            <a:off x="10405872" y="530352"/>
            <a:ext cx="1170432" cy="548640"/>
          </a:xfrm>
          <a:prstGeom prst="rect">
            <a:avLst/>
          </a:prstGeom>
        </p:spPr>
      </p:pic>
      <p:sp>
        <p:nvSpPr>
          <p:cNvPr id="4" name="Text 1"/>
          <p:cNvSpPr/>
          <p:nvPr/>
        </p:nvSpPr>
        <p:spPr>
          <a:xfrm>
            <a:off x="822960" y="1691640"/>
            <a:ext cx="2926080" cy="2011680"/>
          </a:xfrm>
          <a:prstGeom prst="rect">
            <a:avLst/>
          </a:prstGeom>
          <a:noFill/>
          <a:ln/>
        </p:spPr>
        <p:txBody>
          <a:bodyPr wrap="square" lIns="0" tIns="0" rIns="0" bIns="0" rtlCol="0" anchor="ctr"/>
          <a:lstStyle/>
          <a:p>
            <a:pPr indent="0" marL="0">
              <a:buNone/>
            </a:pPr>
            <a:r>
              <a:rPr lang="en-US" sz="13000" b="1" dirty="0">
                <a:solidFill>
                  <a:srgbClr val="6E6FB4"/>
                </a:solidFill>
                <a:latin typeface="Calibri" pitchFamily="34" charset="0"/>
                <a:ea typeface="Calibri" pitchFamily="34" charset="-122"/>
                <a:cs typeface="Calibri" pitchFamily="34" charset="-120"/>
              </a:rPr>
              <a:t>2</a:t>
            </a:r>
            <a:endParaRPr lang="en-US" sz="13000" dirty="0"/>
          </a:p>
        </p:txBody>
      </p:sp>
      <p:sp>
        <p:nvSpPr>
          <p:cNvPr id="5" name="Text 2"/>
          <p:cNvSpPr/>
          <p:nvPr/>
        </p:nvSpPr>
        <p:spPr>
          <a:xfrm>
            <a:off x="3200400" y="1874520"/>
            <a:ext cx="7863840" cy="914400"/>
          </a:xfrm>
          <a:prstGeom prst="rect">
            <a:avLst/>
          </a:prstGeom>
          <a:noFill/>
          <a:ln/>
        </p:spPr>
        <p:txBody>
          <a:bodyPr wrap="square" lIns="0" tIns="0" rIns="0" bIns="0" rtlCol="0" anchor="ctr"/>
          <a:lstStyle/>
          <a:p>
            <a:pPr indent="0" marL="0">
              <a:buNone/>
            </a:pPr>
            <a:r>
              <a:rPr lang="en-US" sz="3400" b="1" dirty="0">
                <a:solidFill>
                  <a:srgbClr val="FFFFFF"/>
                </a:solidFill>
                <a:latin typeface="Calibri" pitchFamily="34" charset="0"/>
                <a:ea typeface="Calibri" pitchFamily="34" charset="-122"/>
                <a:cs typeface="Calibri" pitchFamily="34" charset="-120"/>
              </a:rPr>
              <a:t>Scrum ve Kanban Temelleri</a:t>
            </a:r>
            <a:endParaRPr lang="en-US" sz="3400" dirty="0"/>
          </a:p>
        </p:txBody>
      </p:sp>
      <p:sp>
        <p:nvSpPr>
          <p:cNvPr id="6" name="Text 3"/>
          <p:cNvSpPr/>
          <p:nvPr/>
        </p:nvSpPr>
        <p:spPr>
          <a:xfrm>
            <a:off x="3291840" y="2880360"/>
            <a:ext cx="7680960" cy="1463040"/>
          </a:xfrm>
          <a:prstGeom prst="rect">
            <a:avLst/>
          </a:prstGeom>
          <a:noFill/>
          <a:ln/>
        </p:spPr>
        <p:txBody>
          <a:bodyPr wrap="square" lIns="0" tIns="0" rIns="0" bIns="0" rtlCol="0" anchor="ctr"/>
          <a:lstStyle/>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Scrum: roller, olaylar, artefaktlar</a:t>
            </a:r>
            <a:endParaRPr lang="en-US" sz="1500" dirty="0"/>
          </a:p>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Ürün iş listesi ve kullanıcı hikayeleri</a:t>
            </a:r>
            <a:endParaRPr lang="en-US" sz="1500" dirty="0"/>
          </a:p>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Kanban: görselleştirme, WIP limiti, akış</a:t>
            </a:r>
            <a:endParaRPr lang="en-US" sz="1500" dirty="0"/>
          </a:p>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Hangi durumda hangisi, Scrumban</a:t>
            </a:r>
            <a:endParaRPr lang="en-US" sz="1500" dirty="0"/>
          </a:p>
        </p:txBody>
      </p:sp>
      <p:sp>
        <p:nvSpPr>
          <p:cNvPr id="7" name="Text 4"/>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6E6FA0"/>
                </a:solidFill>
                <a:latin typeface="Calibri" pitchFamily="34" charset="0"/>
                <a:ea typeface="Calibri" pitchFamily="34" charset="-122"/>
                <a:cs typeface="Calibri" pitchFamily="34" charset="-120"/>
              </a:rPr>
              <a:t>16</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2</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Scrum Nedir?</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20</a:t>
            </a:r>
            <a:endParaRPr lang="en-US" sz="900" dirty="0"/>
          </a:p>
        </p:txBody>
      </p:sp>
      <p:sp>
        <p:nvSpPr>
          <p:cNvPr id="8" name="Shape 4"/>
          <p:cNvSpPr/>
          <p:nvPr/>
        </p:nvSpPr>
        <p:spPr>
          <a:xfrm>
            <a:off x="548640" y="1645920"/>
            <a:ext cx="3514344" cy="1737360"/>
          </a:xfrm>
          <a:prstGeom prst="roundRect">
            <a:avLst>
              <a:gd name="adj" fmla="val 5263"/>
            </a:avLst>
          </a:prstGeom>
          <a:solidFill>
            <a:srgbClr val="EDEEF7"/>
          </a:solidFill>
          <a:ln w="12700">
            <a:solidFill>
              <a:srgbClr val="EDEEF7"/>
            </a:solidFill>
            <a:prstDash val="solid"/>
          </a:ln>
        </p:spPr>
      </p:sp>
      <p:sp>
        <p:nvSpPr>
          <p:cNvPr id="9" name="Text 5"/>
          <p:cNvSpPr/>
          <p:nvPr/>
        </p:nvSpPr>
        <p:spPr>
          <a:xfrm>
            <a:off x="768096"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Şeffaflık</a:t>
            </a:r>
            <a:endParaRPr lang="en-US" sz="1500" dirty="0"/>
          </a:p>
        </p:txBody>
      </p:sp>
      <p:sp>
        <p:nvSpPr>
          <p:cNvPr id="10" name="Text 6"/>
          <p:cNvSpPr/>
          <p:nvPr/>
        </p:nvSpPr>
        <p:spPr>
          <a:xfrm>
            <a:off x="768096" y="2359152"/>
            <a:ext cx="3075432"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İşin durumu, riskler ve engeller herkes için görünür. Görünmeyen sorun yönetilemez.</a:t>
            </a:r>
            <a:endParaRPr lang="en-US" sz="1200" dirty="0"/>
          </a:p>
        </p:txBody>
      </p:sp>
      <p:sp>
        <p:nvSpPr>
          <p:cNvPr id="11" name="Shape 7"/>
          <p:cNvSpPr/>
          <p:nvPr/>
        </p:nvSpPr>
        <p:spPr>
          <a:xfrm>
            <a:off x="4337304" y="1645920"/>
            <a:ext cx="3514344" cy="1737360"/>
          </a:xfrm>
          <a:prstGeom prst="roundRect">
            <a:avLst>
              <a:gd name="adj" fmla="val 5263"/>
            </a:avLst>
          </a:prstGeom>
          <a:solidFill>
            <a:srgbClr val="EDEEF7"/>
          </a:solidFill>
          <a:ln w="12700">
            <a:solidFill>
              <a:srgbClr val="EDEEF7"/>
            </a:solidFill>
            <a:prstDash val="solid"/>
          </a:ln>
        </p:spPr>
      </p:sp>
      <p:sp>
        <p:nvSpPr>
          <p:cNvPr id="12" name="Text 8"/>
          <p:cNvSpPr/>
          <p:nvPr/>
        </p:nvSpPr>
        <p:spPr>
          <a:xfrm>
            <a:off x="4556760"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Denetleme</a:t>
            </a:r>
            <a:endParaRPr lang="en-US" sz="1500" dirty="0"/>
          </a:p>
        </p:txBody>
      </p:sp>
      <p:sp>
        <p:nvSpPr>
          <p:cNvPr id="13" name="Text 9"/>
          <p:cNvSpPr/>
          <p:nvPr/>
        </p:nvSpPr>
        <p:spPr>
          <a:xfrm>
            <a:off x="4556760" y="2359152"/>
            <a:ext cx="3075432"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Düzenli aralıklarla ilerleme ve ürün gözden geçirilir. Sürprizler sonda değil, yolda ortaya çıkar.</a:t>
            </a:r>
            <a:endParaRPr lang="en-US" sz="1200" dirty="0"/>
          </a:p>
        </p:txBody>
      </p:sp>
      <p:sp>
        <p:nvSpPr>
          <p:cNvPr id="14" name="Shape 10"/>
          <p:cNvSpPr/>
          <p:nvPr/>
        </p:nvSpPr>
        <p:spPr>
          <a:xfrm>
            <a:off x="8125968" y="1645920"/>
            <a:ext cx="3514344" cy="1737360"/>
          </a:xfrm>
          <a:prstGeom prst="roundRect">
            <a:avLst>
              <a:gd name="adj" fmla="val 5263"/>
            </a:avLst>
          </a:prstGeom>
          <a:solidFill>
            <a:srgbClr val="EDEEF7"/>
          </a:solidFill>
          <a:ln w="12700">
            <a:solidFill>
              <a:srgbClr val="EDEEF7"/>
            </a:solidFill>
            <a:prstDash val="solid"/>
          </a:ln>
        </p:spPr>
      </p:sp>
      <p:sp>
        <p:nvSpPr>
          <p:cNvPr id="15" name="Text 11"/>
          <p:cNvSpPr/>
          <p:nvPr/>
        </p:nvSpPr>
        <p:spPr>
          <a:xfrm>
            <a:off x="8345424"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Uyarlama</a:t>
            </a:r>
            <a:endParaRPr lang="en-US" sz="1500" dirty="0"/>
          </a:p>
        </p:txBody>
      </p:sp>
      <p:sp>
        <p:nvSpPr>
          <p:cNvPr id="16" name="Text 12"/>
          <p:cNvSpPr/>
          <p:nvPr/>
        </p:nvSpPr>
        <p:spPr>
          <a:xfrm>
            <a:off x="8345424" y="2359152"/>
            <a:ext cx="3075432"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Sapma görüldüğünde plan, ürün veya çalışma şekli hızla ayarlanır.</a:t>
            </a:r>
            <a:endParaRPr lang="en-US" sz="1200" dirty="0"/>
          </a:p>
        </p:txBody>
      </p:sp>
      <p:sp>
        <p:nvSpPr>
          <p:cNvPr id="17" name="Text 13"/>
          <p:cNvSpPr/>
          <p:nvPr/>
        </p:nvSpPr>
        <p:spPr>
          <a:xfrm>
            <a:off x="594360" y="3749040"/>
            <a:ext cx="10972800" cy="2103120"/>
          </a:xfrm>
          <a:prstGeom prst="rect">
            <a:avLst/>
          </a:prstGeom>
          <a:noFill/>
          <a:ln/>
        </p:spPr>
        <p:txBody>
          <a:bodyPr wrap="square" lIns="0" tIns="0" rIns="0" bIns="0" rtlCol="0" anchor="t"/>
          <a:lstStyle/>
          <a:p>
            <a:pPr marL="342900" indent="-342900">
              <a:spcAft>
                <a:spcPts val="1000"/>
              </a:spcAft>
              <a:buSzPct val="100000"/>
              <a:buChar char="▪"/>
            </a:pPr>
            <a:r>
              <a:rPr lang="en-US" sz="1400" dirty="0">
                <a:solidFill>
                  <a:srgbClr val="55566B"/>
                </a:solidFill>
                <a:latin typeface="Calibri" pitchFamily="34" charset="0"/>
                <a:ea typeface="Calibri" pitchFamily="34" charset="-122"/>
                <a:cs typeface="Calibri" pitchFamily="34" charset="-120"/>
              </a:rPr>
              <a:t>Karmaşık ürün geliştirme için hafif bir çerçeve: 3 sorumluluk, 5 olay, 3 artefakt.</a:t>
            </a:r>
            <a:endParaRPr lang="en-US" sz="1400" dirty="0"/>
          </a:p>
          <a:p>
            <a:pPr marL="342900" indent="-342900">
              <a:spcAft>
                <a:spcPts val="1000"/>
              </a:spcAft>
              <a:buSzPct val="100000"/>
              <a:buChar char="▪"/>
            </a:pPr>
            <a:r>
              <a:rPr lang="en-US" sz="1400" dirty="0">
                <a:solidFill>
                  <a:srgbClr val="55566B"/>
                </a:solidFill>
                <a:latin typeface="Calibri" pitchFamily="34" charset="0"/>
                <a:ea typeface="Calibri" pitchFamily="34" charset="-122"/>
                <a:cs typeface="Calibri" pitchFamily="34" charset="-120"/>
              </a:rPr>
              <a:t>Sabit süreli iterasyonlar (Sprint) ile ritim kurar, her Sprint sonunda potansiyel olarak kullanılabilir bir artım hedefler.</a:t>
            </a:r>
            <a:endParaRPr lang="en-US" sz="1400" dirty="0"/>
          </a:p>
          <a:p>
            <a:pPr marL="342900" indent="-342900">
              <a:spcAft>
                <a:spcPts val="1000"/>
              </a:spcAft>
              <a:buSzPct val="100000"/>
              <a:buChar char="▪"/>
            </a:pPr>
            <a:r>
              <a:rPr lang="en-US" sz="1400" dirty="0">
                <a:solidFill>
                  <a:srgbClr val="55566B"/>
                </a:solidFill>
                <a:latin typeface="Calibri" pitchFamily="34" charset="0"/>
                <a:ea typeface="Calibri" pitchFamily="34" charset="-122"/>
                <a:cs typeface="Calibri" pitchFamily="34" charset="-120"/>
              </a:rPr>
              <a:t>Değeri, tamamlanmış iş üzerinden ölçer. Yüzde tamamlanma yerine biten iş konuşulur.</a:t>
            </a:r>
            <a:endParaRPr lang="en-US" sz="1400" dirty="0"/>
          </a:p>
          <a:p>
            <a:pPr marL="342900" indent="-342900">
              <a:spcAft>
                <a:spcPts val="1000"/>
              </a:spcAft>
              <a:buSzPct val="100000"/>
              <a:buChar char="▪"/>
            </a:pPr>
            <a:r>
              <a:rPr lang="en-US" sz="1400" dirty="0">
                <a:solidFill>
                  <a:srgbClr val="55566B"/>
                </a:solidFill>
                <a:latin typeface="Calibri" pitchFamily="34" charset="0"/>
                <a:ea typeface="Calibri" pitchFamily="34" charset="-122"/>
                <a:cs typeface="Calibri" pitchFamily="34" charset="-120"/>
              </a:rPr>
              <a:t>Scrum sorunları çözmez, sorunları görünür kılar. Çözmek organizasyonun işidir.</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2</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Scrum: Üç Sorumluluk</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21</a:t>
            </a:r>
            <a:endParaRPr lang="en-US" sz="900" dirty="0"/>
          </a:p>
        </p:txBody>
      </p:sp>
      <p:sp>
        <p:nvSpPr>
          <p:cNvPr id="8" name="Shape 4"/>
          <p:cNvSpPr/>
          <p:nvPr/>
        </p:nvSpPr>
        <p:spPr>
          <a:xfrm>
            <a:off x="548640" y="1645920"/>
            <a:ext cx="3514344" cy="2103120"/>
          </a:xfrm>
          <a:prstGeom prst="roundRect">
            <a:avLst>
              <a:gd name="adj" fmla="val 4348"/>
            </a:avLst>
          </a:prstGeom>
          <a:solidFill>
            <a:srgbClr val="EDEEF7"/>
          </a:solidFill>
          <a:ln w="12700">
            <a:solidFill>
              <a:srgbClr val="EDEEF7"/>
            </a:solidFill>
            <a:prstDash val="solid"/>
          </a:ln>
        </p:spPr>
      </p:sp>
      <p:sp>
        <p:nvSpPr>
          <p:cNvPr id="9" name="Shape 5"/>
          <p:cNvSpPr/>
          <p:nvPr/>
        </p:nvSpPr>
        <p:spPr>
          <a:xfrm>
            <a:off x="768096" y="1847088"/>
            <a:ext cx="384048" cy="384048"/>
          </a:xfrm>
          <a:prstGeom prst="ellipse">
            <a:avLst/>
          </a:prstGeom>
          <a:solidFill>
            <a:srgbClr val="33348E"/>
          </a:solidFill>
          <a:ln w="12700">
            <a:solidFill>
              <a:srgbClr val="33348E"/>
            </a:solidFill>
            <a:prstDash val="solid"/>
          </a:ln>
        </p:spPr>
      </p:sp>
      <p:sp>
        <p:nvSpPr>
          <p:cNvPr id="10" name="Text 6"/>
          <p:cNvSpPr/>
          <p:nvPr/>
        </p:nvSpPr>
        <p:spPr>
          <a:xfrm>
            <a:off x="768096"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PO</a:t>
            </a:r>
            <a:endParaRPr lang="en-US" sz="1300" dirty="0"/>
          </a:p>
        </p:txBody>
      </p:sp>
      <p:sp>
        <p:nvSpPr>
          <p:cNvPr id="11" name="Text 7"/>
          <p:cNvSpPr/>
          <p:nvPr/>
        </p:nvSpPr>
        <p:spPr>
          <a:xfrm>
            <a:off x="1243584" y="1847088"/>
            <a:ext cx="2599944" cy="384048"/>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Ürün Sahibi</a:t>
            </a:r>
            <a:endParaRPr lang="en-US" sz="1500" dirty="0"/>
          </a:p>
        </p:txBody>
      </p:sp>
      <p:sp>
        <p:nvSpPr>
          <p:cNvPr id="12" name="Text 8"/>
          <p:cNvSpPr/>
          <p:nvPr/>
        </p:nvSpPr>
        <p:spPr>
          <a:xfrm>
            <a:off x="768096" y="2359152"/>
            <a:ext cx="3075432" cy="122529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Değeri en üst düzeye çıkarır. Ürün iş listesinin sahibidir, önceliği tek başına belirler. Ne ve neden sorusunun sahibi.</a:t>
            </a:r>
            <a:endParaRPr lang="en-US" sz="1200" dirty="0"/>
          </a:p>
        </p:txBody>
      </p:sp>
      <p:sp>
        <p:nvSpPr>
          <p:cNvPr id="13" name="Shape 9"/>
          <p:cNvSpPr/>
          <p:nvPr/>
        </p:nvSpPr>
        <p:spPr>
          <a:xfrm>
            <a:off x="4337304" y="1645920"/>
            <a:ext cx="3514344" cy="2103120"/>
          </a:xfrm>
          <a:prstGeom prst="roundRect">
            <a:avLst>
              <a:gd name="adj" fmla="val 4348"/>
            </a:avLst>
          </a:prstGeom>
          <a:solidFill>
            <a:srgbClr val="EDEEF7"/>
          </a:solidFill>
          <a:ln w="12700">
            <a:solidFill>
              <a:srgbClr val="EDEEF7"/>
            </a:solidFill>
            <a:prstDash val="solid"/>
          </a:ln>
        </p:spPr>
      </p:sp>
      <p:sp>
        <p:nvSpPr>
          <p:cNvPr id="14" name="Shape 10"/>
          <p:cNvSpPr/>
          <p:nvPr/>
        </p:nvSpPr>
        <p:spPr>
          <a:xfrm>
            <a:off x="4556760" y="1847088"/>
            <a:ext cx="384048" cy="384048"/>
          </a:xfrm>
          <a:prstGeom prst="ellipse">
            <a:avLst/>
          </a:prstGeom>
          <a:solidFill>
            <a:srgbClr val="33348E"/>
          </a:solidFill>
          <a:ln w="12700">
            <a:solidFill>
              <a:srgbClr val="33348E"/>
            </a:solidFill>
            <a:prstDash val="solid"/>
          </a:ln>
        </p:spPr>
      </p:sp>
      <p:sp>
        <p:nvSpPr>
          <p:cNvPr id="15" name="Text 11"/>
          <p:cNvSpPr/>
          <p:nvPr/>
        </p:nvSpPr>
        <p:spPr>
          <a:xfrm>
            <a:off x="4556760"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SM</a:t>
            </a:r>
            <a:endParaRPr lang="en-US" sz="1300" dirty="0"/>
          </a:p>
        </p:txBody>
      </p:sp>
      <p:sp>
        <p:nvSpPr>
          <p:cNvPr id="16" name="Text 12"/>
          <p:cNvSpPr/>
          <p:nvPr/>
        </p:nvSpPr>
        <p:spPr>
          <a:xfrm>
            <a:off x="5032248" y="1847088"/>
            <a:ext cx="2599944" cy="384048"/>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Scrum Master</a:t>
            </a:r>
            <a:endParaRPr lang="en-US" sz="1500" dirty="0"/>
          </a:p>
        </p:txBody>
      </p:sp>
      <p:sp>
        <p:nvSpPr>
          <p:cNvPr id="17" name="Text 13"/>
          <p:cNvSpPr/>
          <p:nvPr/>
        </p:nvSpPr>
        <p:spPr>
          <a:xfrm>
            <a:off x="4556760" y="2359152"/>
            <a:ext cx="3075432" cy="122529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Çerçevenin doğru işlemesini sağlar, engelleri kaldırır, takımı ve organizasyonu koçlar. Nasıl çalıştığımızın sahibi.</a:t>
            </a:r>
            <a:endParaRPr lang="en-US" sz="1200" dirty="0"/>
          </a:p>
        </p:txBody>
      </p:sp>
      <p:sp>
        <p:nvSpPr>
          <p:cNvPr id="18" name="Shape 14"/>
          <p:cNvSpPr/>
          <p:nvPr/>
        </p:nvSpPr>
        <p:spPr>
          <a:xfrm>
            <a:off x="8125968" y="1645920"/>
            <a:ext cx="3514344" cy="2103120"/>
          </a:xfrm>
          <a:prstGeom prst="roundRect">
            <a:avLst>
              <a:gd name="adj" fmla="val 4348"/>
            </a:avLst>
          </a:prstGeom>
          <a:solidFill>
            <a:srgbClr val="EDEEF7"/>
          </a:solidFill>
          <a:ln w="12700">
            <a:solidFill>
              <a:srgbClr val="EDEEF7"/>
            </a:solidFill>
            <a:prstDash val="solid"/>
          </a:ln>
        </p:spPr>
      </p:sp>
      <p:sp>
        <p:nvSpPr>
          <p:cNvPr id="19" name="Shape 15"/>
          <p:cNvSpPr/>
          <p:nvPr/>
        </p:nvSpPr>
        <p:spPr>
          <a:xfrm>
            <a:off x="8345424" y="1847088"/>
            <a:ext cx="384048" cy="384048"/>
          </a:xfrm>
          <a:prstGeom prst="ellipse">
            <a:avLst/>
          </a:prstGeom>
          <a:solidFill>
            <a:srgbClr val="33348E"/>
          </a:solidFill>
          <a:ln w="12700">
            <a:solidFill>
              <a:srgbClr val="33348E"/>
            </a:solidFill>
            <a:prstDash val="solid"/>
          </a:ln>
        </p:spPr>
      </p:sp>
      <p:sp>
        <p:nvSpPr>
          <p:cNvPr id="20" name="Text 16"/>
          <p:cNvSpPr/>
          <p:nvPr/>
        </p:nvSpPr>
        <p:spPr>
          <a:xfrm>
            <a:off x="8345424"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TM</a:t>
            </a:r>
            <a:endParaRPr lang="en-US" sz="1300" dirty="0"/>
          </a:p>
        </p:txBody>
      </p:sp>
      <p:sp>
        <p:nvSpPr>
          <p:cNvPr id="21" name="Text 17"/>
          <p:cNvSpPr/>
          <p:nvPr/>
        </p:nvSpPr>
        <p:spPr>
          <a:xfrm>
            <a:off x="8820912" y="1847088"/>
            <a:ext cx="2599944" cy="384048"/>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Geliştiriciler</a:t>
            </a:r>
            <a:endParaRPr lang="en-US" sz="1500" dirty="0"/>
          </a:p>
        </p:txBody>
      </p:sp>
      <p:sp>
        <p:nvSpPr>
          <p:cNvPr id="22" name="Text 18"/>
          <p:cNvSpPr/>
          <p:nvPr/>
        </p:nvSpPr>
        <p:spPr>
          <a:xfrm>
            <a:off x="8345424" y="2359152"/>
            <a:ext cx="3075432" cy="122529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Artımı üretecek çapraz fonksiyonlu ekip. Nasıl yapılacağına kendileri karar verir, kaliteden birlikte sorumludur.</a:t>
            </a:r>
            <a:endParaRPr lang="en-US" sz="1200" dirty="0"/>
          </a:p>
        </p:txBody>
      </p:sp>
      <p:sp>
        <p:nvSpPr>
          <p:cNvPr id="23" name="Shape 19"/>
          <p:cNvSpPr/>
          <p:nvPr/>
        </p:nvSpPr>
        <p:spPr>
          <a:xfrm>
            <a:off x="548640" y="4023360"/>
            <a:ext cx="11091672" cy="1691640"/>
          </a:xfrm>
          <a:prstGeom prst="roundRect">
            <a:avLst>
              <a:gd name="adj" fmla="val 5405"/>
            </a:avLst>
          </a:prstGeom>
          <a:solidFill>
            <a:srgbClr val="F6F7FB"/>
          </a:solidFill>
          <a:ln w="12700">
            <a:solidFill>
              <a:srgbClr val="F6F7FB"/>
            </a:solidFill>
            <a:prstDash val="solid"/>
          </a:ln>
        </p:spPr>
      </p:sp>
      <p:sp>
        <p:nvSpPr>
          <p:cNvPr id="24" name="Text 20"/>
          <p:cNvSpPr/>
          <p:nvPr/>
        </p:nvSpPr>
        <p:spPr>
          <a:xfrm>
            <a:off x="768096" y="4224528"/>
            <a:ext cx="10652760"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Şişecam Bağlamı</a:t>
            </a:r>
            <a:endParaRPr lang="en-US" sz="1500" dirty="0"/>
          </a:p>
        </p:txBody>
      </p:sp>
      <p:sp>
        <p:nvSpPr>
          <p:cNvPr id="25" name="Text 21"/>
          <p:cNvSpPr/>
          <p:nvPr/>
        </p:nvSpPr>
        <p:spPr>
          <a:xfrm>
            <a:off x="768096" y="4736592"/>
            <a:ext cx="10652760"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Ürün sahibi rolü genellikle iş birimindedir ve zaman ayırabilmesi kritiktir. Scrum Master rolü, PMO içinden yetiştirilebilecek en doğal roldür. Proje yöneticisi ise çoğu hibrit yapıda koordinasyon, paydaş ve sözleşme yönetimini sürdürür.</a:t>
            </a:r>
            <a:endParaRPr lang="en-US"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2</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Scrum: Beş Olay</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22</a:t>
            </a:r>
            <a:endParaRPr lang="en-US" sz="900" dirty="0"/>
          </a:p>
        </p:txBody>
      </p:sp>
      <p:graphicFrame>
        <p:nvGraphicFramePr>
          <p:cNvPr id="20" name="Table 0"/>
          <p:cNvGraphicFramePr>
            <a:graphicFrameLocks noGrp="1"/>
          </p:cNvGraphicFramePr>
          <p:nvPr>
            <p:extLst>
              <p:ext uri="{D42A27DB-BD31-4B8C-83A1-F6EECF244321}">
                <p14:modId xmlns:p14="http://schemas.microsoft.com/office/powerpoint/2010/main" val="1579011935"/>
              </p:ext>
            </p:extLst>
          </p:nvPr>
        </p:nvGraphicFramePr>
        <p:xfrm>
          <a:off x="548640" y="1645920"/>
          <a:ext cx="11091672" cy="914400"/>
        </p:xfrm>
        <a:graphic>
          <a:graphicData uri="http://schemas.openxmlformats.org/drawingml/2006/table">
            <a:tbl>
              <a:tblPr/>
              <a:tblGrid>
                <a:gridCol w="2651760"/>
                <a:gridCol w="6062472"/>
                <a:gridCol w="2377440"/>
              </a:tblGrid>
              <a:tr h="411480">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Olay</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Amaç</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Süre (1 aylık Sprint)</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r>
              <a:tr h="7315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Sprint</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Diğer tüm olayları içeren sabit süreli kap. Hedefi tehlikeye atacak değişiklik yapılmaz.</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1 ay veya daha kısa</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r h="7315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Sprint Planlama</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Sprint hedefi belirlenir, hangi işlerin alınacağı ve nasıl yapılacağı planlanır.</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En fazla 8 saat</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r>
              <a:tr h="7315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Günlük Scrum</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Geliştiriciler hedefe ilerlemeyi denetler, günlük planı günceller, engelleri açar.</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15 dakika</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r h="7315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Sprint Gözden Geçirme</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Artım paydaşlara gösterilir, geri bildirim alınır, iş listesi güncellenir.</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En fazla 4 saat</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r>
              <a:tr h="7315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Sprint Retrospektifi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Çalışma şekli gözden geçirilir, en az bir iyileştirme aksiyonu alınır.</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En fazla 3 saat</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bl>
          </a:graphicData>
        </a:graphic>
      </p:graphicFrame>
      <p:sp>
        <p:nvSpPr>
          <p:cNvPr id="9" name="Text 4"/>
          <p:cNvSpPr/>
          <p:nvPr/>
        </p:nvSpPr>
        <p:spPr>
          <a:xfrm>
            <a:off x="548640" y="5897880"/>
            <a:ext cx="11091672" cy="320040"/>
          </a:xfrm>
          <a:prstGeom prst="rect">
            <a:avLst/>
          </a:prstGeom>
          <a:noFill/>
          <a:ln/>
        </p:spPr>
        <p:txBody>
          <a:bodyPr wrap="square" lIns="0" tIns="0" rIns="0" bIns="0" rtlCol="0" anchor="ctr"/>
          <a:lstStyle/>
          <a:p>
            <a:pPr indent="0" marL="0">
              <a:buNone/>
            </a:pPr>
            <a:r>
              <a:rPr lang="en-US" sz="1250" i="1" dirty="0">
                <a:solidFill>
                  <a:srgbClr val="9A9BB0"/>
                </a:solidFill>
                <a:latin typeface="Calibri" pitchFamily="34" charset="0"/>
                <a:ea typeface="Calibri" pitchFamily="34" charset="-122"/>
                <a:cs typeface="Calibri" pitchFamily="34" charset="-120"/>
              </a:rPr>
              <a:t>Toplantı yükü şikayeti geliyorsa: olayların amacı sorgulanmalı, süresi değil.</a:t>
            </a:r>
            <a:endParaRPr lang="en-US" sz="12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GIRIŞ</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Eğitimin Amacı ve Kazanımları</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2</a:t>
            </a:r>
            <a:endParaRPr lang="en-US" sz="900" dirty="0"/>
          </a:p>
        </p:txBody>
      </p:sp>
      <p:sp>
        <p:nvSpPr>
          <p:cNvPr id="8" name="Shape 4"/>
          <p:cNvSpPr/>
          <p:nvPr/>
        </p:nvSpPr>
        <p:spPr>
          <a:xfrm>
            <a:off x="548640" y="1645920"/>
            <a:ext cx="3514344" cy="1920240"/>
          </a:xfrm>
          <a:prstGeom prst="roundRect">
            <a:avLst>
              <a:gd name="adj" fmla="val 4762"/>
            </a:avLst>
          </a:prstGeom>
          <a:solidFill>
            <a:srgbClr val="EDEEF7"/>
          </a:solidFill>
          <a:ln w="12700">
            <a:solidFill>
              <a:srgbClr val="EDEEF7"/>
            </a:solidFill>
            <a:prstDash val="solid"/>
          </a:ln>
        </p:spPr>
      </p:sp>
      <p:sp>
        <p:nvSpPr>
          <p:cNvPr id="9" name="Text 5"/>
          <p:cNvSpPr/>
          <p:nvPr/>
        </p:nvSpPr>
        <p:spPr>
          <a:xfrm>
            <a:off x="768096"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Ortak Dil</a:t>
            </a:r>
            <a:endParaRPr lang="en-US" sz="1500" dirty="0"/>
          </a:p>
        </p:txBody>
      </p:sp>
      <p:sp>
        <p:nvSpPr>
          <p:cNvPr id="10" name="Text 6"/>
          <p:cNvSpPr/>
          <p:nvPr/>
        </p:nvSpPr>
        <p:spPr>
          <a:xfrm>
            <a:off x="768096" y="2359152"/>
            <a:ext cx="3075432" cy="10424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Çeviklik, Scrum, Kanban ve yalın kavramlarında PMO genelinde ortak bir sözlük oluşturmak.</a:t>
            </a:r>
            <a:endParaRPr lang="en-US" sz="1200" dirty="0"/>
          </a:p>
        </p:txBody>
      </p:sp>
      <p:sp>
        <p:nvSpPr>
          <p:cNvPr id="11" name="Shape 7"/>
          <p:cNvSpPr/>
          <p:nvPr/>
        </p:nvSpPr>
        <p:spPr>
          <a:xfrm>
            <a:off x="4337304" y="1645920"/>
            <a:ext cx="3514344" cy="1920240"/>
          </a:xfrm>
          <a:prstGeom prst="roundRect">
            <a:avLst>
              <a:gd name="adj" fmla="val 4762"/>
            </a:avLst>
          </a:prstGeom>
          <a:solidFill>
            <a:srgbClr val="EDEEF7"/>
          </a:solidFill>
          <a:ln w="12700">
            <a:solidFill>
              <a:srgbClr val="EDEEF7"/>
            </a:solidFill>
            <a:prstDash val="solid"/>
          </a:ln>
        </p:spPr>
      </p:sp>
      <p:sp>
        <p:nvSpPr>
          <p:cNvPr id="12" name="Text 8"/>
          <p:cNvSpPr/>
          <p:nvPr/>
        </p:nvSpPr>
        <p:spPr>
          <a:xfrm>
            <a:off x="4556760"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Doğru Yaklaşım Seçimi</a:t>
            </a:r>
            <a:endParaRPr lang="en-US" sz="1500" dirty="0"/>
          </a:p>
        </p:txBody>
      </p:sp>
      <p:sp>
        <p:nvSpPr>
          <p:cNvPr id="13" name="Text 9"/>
          <p:cNvSpPr/>
          <p:nvPr/>
        </p:nvSpPr>
        <p:spPr>
          <a:xfrm>
            <a:off x="4556760" y="2359152"/>
            <a:ext cx="3075432" cy="10424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Her projeye çevik demek yerine, bağlama uygun tahminli, çevik veya hibrit yaklaşımı seçebilmek.</a:t>
            </a:r>
            <a:endParaRPr lang="en-US" sz="1200" dirty="0"/>
          </a:p>
        </p:txBody>
      </p:sp>
      <p:sp>
        <p:nvSpPr>
          <p:cNvPr id="14" name="Shape 10"/>
          <p:cNvSpPr/>
          <p:nvPr/>
        </p:nvSpPr>
        <p:spPr>
          <a:xfrm>
            <a:off x="8125968" y="1645920"/>
            <a:ext cx="3514344" cy="1920240"/>
          </a:xfrm>
          <a:prstGeom prst="roundRect">
            <a:avLst>
              <a:gd name="adj" fmla="val 4762"/>
            </a:avLst>
          </a:prstGeom>
          <a:solidFill>
            <a:srgbClr val="EDEEF7"/>
          </a:solidFill>
          <a:ln w="12700">
            <a:solidFill>
              <a:srgbClr val="EDEEF7"/>
            </a:solidFill>
            <a:prstDash val="solid"/>
          </a:ln>
        </p:spPr>
      </p:sp>
      <p:sp>
        <p:nvSpPr>
          <p:cNvPr id="15" name="Text 11"/>
          <p:cNvSpPr/>
          <p:nvPr/>
        </p:nvSpPr>
        <p:spPr>
          <a:xfrm>
            <a:off x="8345424"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Hibrit Tasarım</a:t>
            </a:r>
            <a:endParaRPr lang="en-US" sz="1500" dirty="0"/>
          </a:p>
        </p:txBody>
      </p:sp>
      <p:sp>
        <p:nvSpPr>
          <p:cNvPr id="16" name="Text 12"/>
          <p:cNvSpPr/>
          <p:nvPr/>
        </p:nvSpPr>
        <p:spPr>
          <a:xfrm>
            <a:off x="8345424" y="2359152"/>
            <a:ext cx="3075432" cy="10424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Disciplined Agile ile Şişecam bağlamına özel çalışma şekli (WoW) tasarlayabilmek.</a:t>
            </a:r>
            <a:endParaRPr lang="en-US" sz="1200" dirty="0"/>
          </a:p>
        </p:txBody>
      </p:sp>
      <p:sp>
        <p:nvSpPr>
          <p:cNvPr id="17" name="Shape 13"/>
          <p:cNvSpPr/>
          <p:nvPr/>
        </p:nvSpPr>
        <p:spPr>
          <a:xfrm>
            <a:off x="548640" y="3840480"/>
            <a:ext cx="3514344" cy="1920240"/>
          </a:xfrm>
          <a:prstGeom prst="roundRect">
            <a:avLst>
              <a:gd name="adj" fmla="val 4762"/>
            </a:avLst>
          </a:prstGeom>
          <a:solidFill>
            <a:srgbClr val="EDEEF7"/>
          </a:solidFill>
          <a:ln w="12700">
            <a:solidFill>
              <a:srgbClr val="EDEEF7"/>
            </a:solidFill>
            <a:prstDash val="solid"/>
          </a:ln>
        </p:spPr>
      </p:sp>
      <p:sp>
        <p:nvSpPr>
          <p:cNvPr id="18" name="Text 14"/>
          <p:cNvSpPr/>
          <p:nvPr/>
        </p:nvSpPr>
        <p:spPr>
          <a:xfrm>
            <a:off x="768096" y="404164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PMO'nun Yeni Rolü</a:t>
            </a:r>
            <a:endParaRPr lang="en-US" sz="1500" dirty="0"/>
          </a:p>
        </p:txBody>
      </p:sp>
      <p:sp>
        <p:nvSpPr>
          <p:cNvPr id="19" name="Text 15"/>
          <p:cNvSpPr/>
          <p:nvPr/>
        </p:nvSpPr>
        <p:spPr>
          <a:xfrm>
            <a:off x="768096" y="4553712"/>
            <a:ext cx="3075432" cy="10424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Kontrol eden PMO'dan, akışı hızlandıran ve değer odaklı rehberlik veren PMO'ya geçiş.</a:t>
            </a:r>
            <a:endParaRPr lang="en-US" sz="1200" dirty="0"/>
          </a:p>
        </p:txBody>
      </p:sp>
      <p:sp>
        <p:nvSpPr>
          <p:cNvPr id="20" name="Shape 16"/>
          <p:cNvSpPr/>
          <p:nvPr/>
        </p:nvSpPr>
        <p:spPr>
          <a:xfrm>
            <a:off x="4337304" y="3840480"/>
            <a:ext cx="3514344" cy="1920240"/>
          </a:xfrm>
          <a:prstGeom prst="roundRect">
            <a:avLst>
              <a:gd name="adj" fmla="val 4762"/>
            </a:avLst>
          </a:prstGeom>
          <a:solidFill>
            <a:srgbClr val="EDEEF7"/>
          </a:solidFill>
          <a:ln w="12700">
            <a:solidFill>
              <a:srgbClr val="EDEEF7"/>
            </a:solidFill>
            <a:prstDash val="solid"/>
          </a:ln>
        </p:spPr>
      </p:sp>
      <p:sp>
        <p:nvSpPr>
          <p:cNvPr id="21" name="Text 17"/>
          <p:cNvSpPr/>
          <p:nvPr/>
        </p:nvSpPr>
        <p:spPr>
          <a:xfrm>
            <a:off x="4556760" y="404164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Portföy Yönetimi</a:t>
            </a:r>
            <a:endParaRPr lang="en-US" sz="1500" dirty="0"/>
          </a:p>
        </p:txBody>
      </p:sp>
      <p:sp>
        <p:nvSpPr>
          <p:cNvPr id="22" name="Text 18"/>
          <p:cNvSpPr/>
          <p:nvPr/>
        </p:nvSpPr>
        <p:spPr>
          <a:xfrm>
            <a:off x="4556760" y="4553712"/>
            <a:ext cx="3075432" cy="10424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Lean Portfolio Management ile stratejiden teslimata kesintisiz bir hat kurmak.</a:t>
            </a:r>
            <a:endParaRPr lang="en-US" sz="1200" dirty="0"/>
          </a:p>
        </p:txBody>
      </p:sp>
      <p:sp>
        <p:nvSpPr>
          <p:cNvPr id="23" name="Shape 19"/>
          <p:cNvSpPr/>
          <p:nvPr/>
        </p:nvSpPr>
        <p:spPr>
          <a:xfrm>
            <a:off x="8125968" y="3840480"/>
            <a:ext cx="3514344" cy="1920240"/>
          </a:xfrm>
          <a:prstGeom prst="roundRect">
            <a:avLst>
              <a:gd name="adj" fmla="val 4762"/>
            </a:avLst>
          </a:prstGeom>
          <a:solidFill>
            <a:srgbClr val="EDEEF7"/>
          </a:solidFill>
          <a:ln w="12700">
            <a:solidFill>
              <a:srgbClr val="EDEEF7"/>
            </a:solidFill>
            <a:prstDash val="solid"/>
          </a:ln>
        </p:spPr>
      </p:sp>
      <p:sp>
        <p:nvSpPr>
          <p:cNvPr id="24" name="Text 20"/>
          <p:cNvSpPr/>
          <p:nvPr/>
        </p:nvSpPr>
        <p:spPr>
          <a:xfrm>
            <a:off x="8345424" y="404164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Yalın Yönetişim</a:t>
            </a:r>
            <a:endParaRPr lang="en-US" sz="1500" dirty="0"/>
          </a:p>
        </p:txBody>
      </p:sp>
      <p:sp>
        <p:nvSpPr>
          <p:cNvPr id="25" name="Text 21"/>
          <p:cNvSpPr/>
          <p:nvPr/>
        </p:nvSpPr>
        <p:spPr>
          <a:xfrm>
            <a:off x="8345424" y="4553712"/>
            <a:ext cx="3075432" cy="10424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Kapı kontrollerinden şeffaflık ve akış metriklerine dayalı yönetişime geçmek.</a:t>
            </a:r>
            <a:endParaRPr lang="en-US" sz="1200" dirty="0"/>
          </a:p>
        </p:txBody>
      </p:sp>
      <p:sp>
        <p:nvSpPr>
          <p:cNvPr id="26" name="Shape 22"/>
          <p:cNvSpPr/>
          <p:nvPr/>
        </p:nvSpPr>
        <p:spPr>
          <a:xfrm>
            <a:off x="548640" y="5623560"/>
            <a:ext cx="11091672" cy="658368"/>
          </a:xfrm>
          <a:prstGeom prst="roundRect">
            <a:avLst>
              <a:gd name="adj" fmla="val 13889"/>
            </a:avLst>
          </a:prstGeom>
          <a:solidFill>
            <a:srgbClr val="33348E"/>
          </a:solidFill>
          <a:ln w="12700">
            <a:solidFill>
              <a:srgbClr val="33348E"/>
            </a:solidFill>
            <a:prstDash val="solid"/>
          </a:ln>
        </p:spPr>
      </p:sp>
      <p:sp>
        <p:nvSpPr>
          <p:cNvPr id="27" name="Text 23"/>
          <p:cNvSpPr/>
          <p:nvPr/>
        </p:nvSpPr>
        <p:spPr>
          <a:xfrm>
            <a:off x="868680" y="5715000"/>
            <a:ext cx="10424160" cy="47548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Hedef: eğitim sonunda her katılımcı kendi projesi için yaklaşım seçimi yapabilecek ve gerekçelendirebilecek.</a:t>
            </a:r>
            <a:endParaRPr lang="en-US" sz="15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2</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Scrum: Artefaktlar ve Taahhütler</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23</a:t>
            </a:r>
            <a:endParaRPr lang="en-US" sz="900" dirty="0"/>
          </a:p>
        </p:txBody>
      </p:sp>
      <p:sp>
        <p:nvSpPr>
          <p:cNvPr id="8" name="Shape 4"/>
          <p:cNvSpPr/>
          <p:nvPr/>
        </p:nvSpPr>
        <p:spPr>
          <a:xfrm>
            <a:off x="548640" y="1645920"/>
            <a:ext cx="3511296" cy="1737360"/>
          </a:xfrm>
          <a:prstGeom prst="roundRect">
            <a:avLst>
              <a:gd name="adj" fmla="val 4211"/>
            </a:avLst>
          </a:prstGeom>
          <a:solidFill>
            <a:srgbClr val="EDEEF7"/>
          </a:solidFill>
          <a:ln w="12700">
            <a:solidFill>
              <a:srgbClr val="EDEEF7"/>
            </a:solidFill>
            <a:prstDash val="solid"/>
          </a:ln>
        </p:spPr>
      </p:sp>
      <p:sp>
        <p:nvSpPr>
          <p:cNvPr id="9" name="Text 5"/>
          <p:cNvSpPr/>
          <p:nvPr/>
        </p:nvSpPr>
        <p:spPr>
          <a:xfrm>
            <a:off x="777240" y="1783080"/>
            <a:ext cx="305409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Ürün İş Listesi</a:t>
            </a:r>
            <a:endParaRPr lang="en-US" sz="1500" dirty="0"/>
          </a:p>
        </p:txBody>
      </p:sp>
      <p:sp>
        <p:nvSpPr>
          <p:cNvPr id="10" name="Text 6"/>
          <p:cNvSpPr/>
          <p:nvPr/>
        </p:nvSpPr>
        <p:spPr>
          <a:xfrm>
            <a:off x="777240" y="2240280"/>
            <a:ext cx="3054096" cy="1005840"/>
          </a:xfrm>
          <a:prstGeom prst="rect">
            <a:avLst/>
          </a:prstGeom>
          <a:noFill/>
          <a:ln/>
        </p:spPr>
        <p:txBody>
          <a:bodyPr wrap="square" lIns="0" tIns="0" rIns="0" bIns="0" rtlCol="0" anchor="ctr"/>
          <a:lstStyle/>
          <a:p>
            <a:pPr indent="0" marL="0">
              <a:buNone/>
            </a:pPr>
            <a:r>
              <a:rPr lang="en-US" sz="1250" dirty="0">
                <a:solidFill>
                  <a:srgbClr val="55566B"/>
                </a:solidFill>
                <a:latin typeface="Calibri" pitchFamily="34" charset="0"/>
                <a:ea typeface="Calibri" pitchFamily="34" charset="-122"/>
                <a:cs typeface="Calibri" pitchFamily="34" charset="-120"/>
              </a:rPr>
              <a:t>Ürün için gereken her şeyin sıralı listesi. Tek kaynak, tek sahip.</a:t>
            </a:r>
            <a:endParaRPr lang="en-US" sz="1250" dirty="0"/>
          </a:p>
        </p:txBody>
      </p:sp>
      <p:sp>
        <p:nvSpPr>
          <p:cNvPr id="11" name="Shape 7"/>
          <p:cNvSpPr/>
          <p:nvPr/>
        </p:nvSpPr>
        <p:spPr>
          <a:xfrm>
            <a:off x="4334256" y="1645920"/>
            <a:ext cx="3511296" cy="1737360"/>
          </a:xfrm>
          <a:prstGeom prst="roundRect">
            <a:avLst>
              <a:gd name="adj" fmla="val 4211"/>
            </a:avLst>
          </a:prstGeom>
          <a:solidFill>
            <a:srgbClr val="EDEEF7"/>
          </a:solidFill>
          <a:ln w="12700">
            <a:solidFill>
              <a:srgbClr val="EDEEF7"/>
            </a:solidFill>
            <a:prstDash val="solid"/>
          </a:ln>
        </p:spPr>
      </p:sp>
      <p:sp>
        <p:nvSpPr>
          <p:cNvPr id="12" name="Text 8"/>
          <p:cNvSpPr/>
          <p:nvPr/>
        </p:nvSpPr>
        <p:spPr>
          <a:xfrm>
            <a:off x="4562856" y="1783080"/>
            <a:ext cx="305409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Sprint İş Listesi</a:t>
            </a:r>
            <a:endParaRPr lang="en-US" sz="1500" dirty="0"/>
          </a:p>
        </p:txBody>
      </p:sp>
      <p:sp>
        <p:nvSpPr>
          <p:cNvPr id="13" name="Text 9"/>
          <p:cNvSpPr/>
          <p:nvPr/>
        </p:nvSpPr>
        <p:spPr>
          <a:xfrm>
            <a:off x="4562856" y="2240280"/>
            <a:ext cx="3054096" cy="1005840"/>
          </a:xfrm>
          <a:prstGeom prst="rect">
            <a:avLst/>
          </a:prstGeom>
          <a:noFill/>
          <a:ln/>
        </p:spPr>
        <p:txBody>
          <a:bodyPr wrap="square" lIns="0" tIns="0" rIns="0" bIns="0" rtlCol="0" anchor="ctr"/>
          <a:lstStyle/>
          <a:p>
            <a:pPr indent="0" marL="0">
              <a:buNone/>
            </a:pPr>
            <a:r>
              <a:rPr lang="en-US" sz="1250" dirty="0">
                <a:solidFill>
                  <a:srgbClr val="55566B"/>
                </a:solidFill>
                <a:latin typeface="Calibri" pitchFamily="34" charset="0"/>
                <a:ea typeface="Calibri" pitchFamily="34" charset="-122"/>
                <a:cs typeface="Calibri" pitchFamily="34" charset="-120"/>
              </a:rPr>
              <a:t>Sprint hedefi, seçilen işler ve bunlara dair plan. Takımın kendi planı.</a:t>
            </a:r>
            <a:endParaRPr lang="en-US" sz="1250" dirty="0"/>
          </a:p>
        </p:txBody>
      </p:sp>
      <p:sp>
        <p:nvSpPr>
          <p:cNvPr id="14" name="Shape 10"/>
          <p:cNvSpPr/>
          <p:nvPr/>
        </p:nvSpPr>
        <p:spPr>
          <a:xfrm>
            <a:off x="8129016" y="1645920"/>
            <a:ext cx="3511296" cy="1737360"/>
          </a:xfrm>
          <a:prstGeom prst="roundRect">
            <a:avLst>
              <a:gd name="adj" fmla="val 4211"/>
            </a:avLst>
          </a:prstGeom>
          <a:solidFill>
            <a:srgbClr val="EDEEF7"/>
          </a:solidFill>
          <a:ln w="12700">
            <a:solidFill>
              <a:srgbClr val="EDEEF7"/>
            </a:solidFill>
            <a:prstDash val="solid"/>
          </a:ln>
        </p:spPr>
      </p:sp>
      <p:sp>
        <p:nvSpPr>
          <p:cNvPr id="15" name="Text 11"/>
          <p:cNvSpPr/>
          <p:nvPr/>
        </p:nvSpPr>
        <p:spPr>
          <a:xfrm>
            <a:off x="8357616" y="1783080"/>
            <a:ext cx="305409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Artım</a:t>
            </a:r>
            <a:endParaRPr lang="en-US" sz="1500" dirty="0"/>
          </a:p>
        </p:txBody>
      </p:sp>
      <p:sp>
        <p:nvSpPr>
          <p:cNvPr id="16" name="Text 12"/>
          <p:cNvSpPr/>
          <p:nvPr/>
        </p:nvSpPr>
        <p:spPr>
          <a:xfrm>
            <a:off x="8357616" y="2240280"/>
            <a:ext cx="3054096" cy="1005840"/>
          </a:xfrm>
          <a:prstGeom prst="rect">
            <a:avLst/>
          </a:prstGeom>
          <a:noFill/>
          <a:ln/>
        </p:spPr>
        <p:txBody>
          <a:bodyPr wrap="square" lIns="0" tIns="0" rIns="0" bIns="0" rtlCol="0" anchor="ctr"/>
          <a:lstStyle/>
          <a:p>
            <a:pPr indent="0" marL="0">
              <a:buNone/>
            </a:pPr>
            <a:r>
              <a:rPr lang="en-US" sz="1250" dirty="0">
                <a:solidFill>
                  <a:srgbClr val="55566B"/>
                </a:solidFill>
                <a:latin typeface="Calibri" pitchFamily="34" charset="0"/>
                <a:ea typeface="Calibri" pitchFamily="34" charset="-122"/>
                <a:cs typeface="Calibri" pitchFamily="34" charset="-120"/>
              </a:rPr>
              <a:t>Tamamlanma tanımını karşılayan, kullanılabilir ürün parçası.</a:t>
            </a:r>
            <a:endParaRPr lang="en-US" sz="1250" dirty="0"/>
          </a:p>
        </p:txBody>
      </p:sp>
      <p:sp>
        <p:nvSpPr>
          <p:cNvPr id="17" name="Shape 13"/>
          <p:cNvSpPr/>
          <p:nvPr/>
        </p:nvSpPr>
        <p:spPr>
          <a:xfrm>
            <a:off x="548640" y="3657600"/>
            <a:ext cx="3511296" cy="1691640"/>
          </a:xfrm>
          <a:prstGeom prst="roundRect">
            <a:avLst>
              <a:gd name="adj" fmla="val 4324"/>
            </a:avLst>
          </a:prstGeom>
          <a:solidFill>
            <a:srgbClr val="33348E"/>
          </a:solidFill>
          <a:ln w="12700">
            <a:solidFill>
              <a:srgbClr val="33348E"/>
            </a:solidFill>
            <a:prstDash val="solid"/>
          </a:ln>
        </p:spPr>
      </p:sp>
      <p:sp>
        <p:nvSpPr>
          <p:cNvPr id="18" name="Text 14"/>
          <p:cNvSpPr/>
          <p:nvPr/>
        </p:nvSpPr>
        <p:spPr>
          <a:xfrm>
            <a:off x="777240" y="3794760"/>
            <a:ext cx="3054096" cy="274320"/>
          </a:xfrm>
          <a:prstGeom prst="rect">
            <a:avLst/>
          </a:prstGeom>
          <a:noFill/>
          <a:ln/>
        </p:spPr>
        <p:txBody>
          <a:bodyPr wrap="square" lIns="0" tIns="0" rIns="0" bIns="0" rtlCol="0" anchor="ctr"/>
          <a:lstStyle/>
          <a:p>
            <a:pPr indent="0" marL="0">
              <a:buNone/>
            </a:pPr>
            <a:r>
              <a:rPr lang="en-US" sz="1000" b="1" spc="100" kern="0" dirty="0">
                <a:solidFill>
                  <a:srgbClr val="9A9BD8"/>
                </a:solidFill>
                <a:latin typeface="Calibri" pitchFamily="34" charset="0"/>
                <a:ea typeface="Calibri" pitchFamily="34" charset="-122"/>
                <a:cs typeface="Calibri" pitchFamily="34" charset="-120"/>
              </a:rPr>
              <a:t>TAAHHÜT</a:t>
            </a:r>
            <a:endParaRPr lang="en-US" sz="1000" dirty="0"/>
          </a:p>
        </p:txBody>
      </p:sp>
      <p:sp>
        <p:nvSpPr>
          <p:cNvPr id="19" name="Text 15"/>
          <p:cNvSpPr/>
          <p:nvPr/>
        </p:nvSpPr>
        <p:spPr>
          <a:xfrm>
            <a:off x="777240" y="4069080"/>
            <a:ext cx="3054096" cy="36576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Ürün Hedefi</a:t>
            </a:r>
            <a:endParaRPr lang="en-US" sz="1500" dirty="0"/>
          </a:p>
        </p:txBody>
      </p:sp>
      <p:sp>
        <p:nvSpPr>
          <p:cNvPr id="20" name="Text 16"/>
          <p:cNvSpPr/>
          <p:nvPr/>
        </p:nvSpPr>
        <p:spPr>
          <a:xfrm>
            <a:off x="777240" y="4480560"/>
            <a:ext cx="3054096" cy="777240"/>
          </a:xfrm>
          <a:prstGeom prst="rect">
            <a:avLst/>
          </a:prstGeom>
          <a:noFill/>
          <a:ln/>
        </p:spPr>
        <p:txBody>
          <a:bodyPr wrap="square" lIns="0" tIns="0" rIns="0" bIns="0" rtlCol="0" anchor="ctr"/>
          <a:lstStyle/>
          <a:p>
            <a:pPr indent="0" marL="0">
              <a:buNone/>
            </a:pPr>
            <a:r>
              <a:rPr lang="en-US" sz="1250" dirty="0">
                <a:solidFill>
                  <a:srgbClr val="C9CAE6"/>
                </a:solidFill>
                <a:latin typeface="Calibri" pitchFamily="34" charset="0"/>
                <a:ea typeface="Calibri" pitchFamily="34" charset="-122"/>
                <a:cs typeface="Calibri" pitchFamily="34" charset="-120"/>
              </a:rPr>
              <a:t>Ürünün gelecekteki durumu. Uzun vadeli yön verir.</a:t>
            </a:r>
            <a:endParaRPr lang="en-US" sz="1250" dirty="0"/>
          </a:p>
        </p:txBody>
      </p:sp>
      <p:sp>
        <p:nvSpPr>
          <p:cNvPr id="21" name="Shape 17"/>
          <p:cNvSpPr/>
          <p:nvPr/>
        </p:nvSpPr>
        <p:spPr>
          <a:xfrm>
            <a:off x="4334256" y="3657600"/>
            <a:ext cx="3511296" cy="1691640"/>
          </a:xfrm>
          <a:prstGeom prst="roundRect">
            <a:avLst>
              <a:gd name="adj" fmla="val 4324"/>
            </a:avLst>
          </a:prstGeom>
          <a:solidFill>
            <a:srgbClr val="33348E"/>
          </a:solidFill>
          <a:ln w="12700">
            <a:solidFill>
              <a:srgbClr val="33348E"/>
            </a:solidFill>
            <a:prstDash val="solid"/>
          </a:ln>
        </p:spPr>
      </p:sp>
      <p:sp>
        <p:nvSpPr>
          <p:cNvPr id="22" name="Text 18"/>
          <p:cNvSpPr/>
          <p:nvPr/>
        </p:nvSpPr>
        <p:spPr>
          <a:xfrm>
            <a:off x="4562856" y="3794760"/>
            <a:ext cx="3054096" cy="274320"/>
          </a:xfrm>
          <a:prstGeom prst="rect">
            <a:avLst/>
          </a:prstGeom>
          <a:noFill/>
          <a:ln/>
        </p:spPr>
        <p:txBody>
          <a:bodyPr wrap="square" lIns="0" tIns="0" rIns="0" bIns="0" rtlCol="0" anchor="ctr"/>
          <a:lstStyle/>
          <a:p>
            <a:pPr indent="0" marL="0">
              <a:buNone/>
            </a:pPr>
            <a:r>
              <a:rPr lang="en-US" sz="1000" b="1" spc="100" kern="0" dirty="0">
                <a:solidFill>
                  <a:srgbClr val="9A9BD8"/>
                </a:solidFill>
                <a:latin typeface="Calibri" pitchFamily="34" charset="0"/>
                <a:ea typeface="Calibri" pitchFamily="34" charset="-122"/>
                <a:cs typeface="Calibri" pitchFamily="34" charset="-120"/>
              </a:rPr>
              <a:t>TAAHHÜT</a:t>
            </a:r>
            <a:endParaRPr lang="en-US" sz="1000" dirty="0"/>
          </a:p>
        </p:txBody>
      </p:sp>
      <p:sp>
        <p:nvSpPr>
          <p:cNvPr id="23" name="Text 19"/>
          <p:cNvSpPr/>
          <p:nvPr/>
        </p:nvSpPr>
        <p:spPr>
          <a:xfrm>
            <a:off x="4562856" y="4069080"/>
            <a:ext cx="3054096" cy="36576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Sprint Hedefi</a:t>
            </a:r>
            <a:endParaRPr lang="en-US" sz="1500" dirty="0"/>
          </a:p>
        </p:txBody>
      </p:sp>
      <p:sp>
        <p:nvSpPr>
          <p:cNvPr id="24" name="Text 20"/>
          <p:cNvSpPr/>
          <p:nvPr/>
        </p:nvSpPr>
        <p:spPr>
          <a:xfrm>
            <a:off x="4562856" y="4480560"/>
            <a:ext cx="3054096" cy="777240"/>
          </a:xfrm>
          <a:prstGeom prst="rect">
            <a:avLst/>
          </a:prstGeom>
          <a:noFill/>
          <a:ln/>
        </p:spPr>
        <p:txBody>
          <a:bodyPr wrap="square" lIns="0" tIns="0" rIns="0" bIns="0" rtlCol="0" anchor="ctr"/>
          <a:lstStyle/>
          <a:p>
            <a:pPr indent="0" marL="0">
              <a:buNone/>
            </a:pPr>
            <a:r>
              <a:rPr lang="en-US" sz="1250" dirty="0">
                <a:solidFill>
                  <a:srgbClr val="C9CAE6"/>
                </a:solidFill>
                <a:latin typeface="Calibri" pitchFamily="34" charset="0"/>
                <a:ea typeface="Calibri" pitchFamily="34" charset="-122"/>
                <a:cs typeface="Calibri" pitchFamily="34" charset="-120"/>
              </a:rPr>
              <a:t>Bu Sprint'te neden çalıştığımızın tek cümlelik cevabı.</a:t>
            </a:r>
            <a:endParaRPr lang="en-US" sz="1250" dirty="0"/>
          </a:p>
        </p:txBody>
      </p:sp>
      <p:sp>
        <p:nvSpPr>
          <p:cNvPr id="25" name="Shape 21"/>
          <p:cNvSpPr/>
          <p:nvPr/>
        </p:nvSpPr>
        <p:spPr>
          <a:xfrm>
            <a:off x="8129016" y="3657600"/>
            <a:ext cx="3511296" cy="1691640"/>
          </a:xfrm>
          <a:prstGeom prst="roundRect">
            <a:avLst>
              <a:gd name="adj" fmla="val 4324"/>
            </a:avLst>
          </a:prstGeom>
          <a:solidFill>
            <a:srgbClr val="33348E"/>
          </a:solidFill>
          <a:ln w="12700">
            <a:solidFill>
              <a:srgbClr val="33348E"/>
            </a:solidFill>
            <a:prstDash val="solid"/>
          </a:ln>
        </p:spPr>
      </p:sp>
      <p:sp>
        <p:nvSpPr>
          <p:cNvPr id="26" name="Text 22"/>
          <p:cNvSpPr/>
          <p:nvPr/>
        </p:nvSpPr>
        <p:spPr>
          <a:xfrm>
            <a:off x="8357616" y="3794760"/>
            <a:ext cx="3054096" cy="274320"/>
          </a:xfrm>
          <a:prstGeom prst="rect">
            <a:avLst/>
          </a:prstGeom>
          <a:noFill/>
          <a:ln/>
        </p:spPr>
        <p:txBody>
          <a:bodyPr wrap="square" lIns="0" tIns="0" rIns="0" bIns="0" rtlCol="0" anchor="ctr"/>
          <a:lstStyle/>
          <a:p>
            <a:pPr indent="0" marL="0">
              <a:buNone/>
            </a:pPr>
            <a:r>
              <a:rPr lang="en-US" sz="1000" b="1" spc="100" kern="0" dirty="0">
                <a:solidFill>
                  <a:srgbClr val="9A9BD8"/>
                </a:solidFill>
                <a:latin typeface="Calibri" pitchFamily="34" charset="0"/>
                <a:ea typeface="Calibri" pitchFamily="34" charset="-122"/>
                <a:cs typeface="Calibri" pitchFamily="34" charset="-120"/>
              </a:rPr>
              <a:t>TAAHHÜT</a:t>
            </a:r>
            <a:endParaRPr lang="en-US" sz="1000" dirty="0"/>
          </a:p>
        </p:txBody>
      </p:sp>
      <p:sp>
        <p:nvSpPr>
          <p:cNvPr id="27" name="Text 23"/>
          <p:cNvSpPr/>
          <p:nvPr/>
        </p:nvSpPr>
        <p:spPr>
          <a:xfrm>
            <a:off x="8357616" y="4069080"/>
            <a:ext cx="3054096" cy="36576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Tamamlanma Tanımı</a:t>
            </a:r>
            <a:endParaRPr lang="en-US" sz="1500" dirty="0"/>
          </a:p>
        </p:txBody>
      </p:sp>
      <p:sp>
        <p:nvSpPr>
          <p:cNvPr id="28" name="Text 24"/>
          <p:cNvSpPr/>
          <p:nvPr/>
        </p:nvSpPr>
        <p:spPr>
          <a:xfrm>
            <a:off x="8357616" y="4480560"/>
            <a:ext cx="3054096" cy="777240"/>
          </a:xfrm>
          <a:prstGeom prst="rect">
            <a:avLst/>
          </a:prstGeom>
          <a:noFill/>
          <a:ln/>
        </p:spPr>
        <p:txBody>
          <a:bodyPr wrap="square" lIns="0" tIns="0" rIns="0" bIns="0" rtlCol="0" anchor="ctr"/>
          <a:lstStyle/>
          <a:p>
            <a:pPr indent="0" marL="0">
              <a:buNone/>
            </a:pPr>
            <a:r>
              <a:rPr lang="en-US" sz="1250" dirty="0">
                <a:solidFill>
                  <a:srgbClr val="C9CAE6"/>
                </a:solidFill>
                <a:latin typeface="Calibri" pitchFamily="34" charset="0"/>
                <a:ea typeface="Calibri" pitchFamily="34" charset="-122"/>
                <a:cs typeface="Calibri" pitchFamily="34" charset="-120"/>
              </a:rPr>
              <a:t>Kalite standardı. Karşılanmayan iş bitmiş sayılmaz.</a:t>
            </a:r>
            <a:endParaRPr lang="en-US" sz="1250" dirty="0"/>
          </a:p>
        </p:txBody>
      </p:sp>
      <p:sp>
        <p:nvSpPr>
          <p:cNvPr id="29" name="Shape 25"/>
          <p:cNvSpPr/>
          <p:nvPr/>
        </p:nvSpPr>
        <p:spPr>
          <a:xfrm>
            <a:off x="548640" y="5577840"/>
            <a:ext cx="11091672" cy="640080"/>
          </a:xfrm>
          <a:prstGeom prst="roundRect">
            <a:avLst>
              <a:gd name="adj" fmla="val 14286"/>
            </a:avLst>
          </a:prstGeom>
          <a:solidFill>
            <a:srgbClr val="33348E"/>
          </a:solidFill>
          <a:ln w="12700">
            <a:solidFill>
              <a:srgbClr val="33348E"/>
            </a:solidFill>
            <a:prstDash val="solid"/>
          </a:ln>
        </p:spPr>
      </p:sp>
      <p:sp>
        <p:nvSpPr>
          <p:cNvPr id="30" name="Text 26"/>
          <p:cNvSpPr/>
          <p:nvPr/>
        </p:nvSpPr>
        <p:spPr>
          <a:xfrm>
            <a:off x="868680" y="566928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Tamamlanma tanımı olmayan takımda hız ölçümü anlamsızdır.</a:t>
            </a:r>
            <a:endParaRPr lang="en-US" sz="15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2</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Kullanıcı Hikayeleri ve İyi İş Kalemi</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24</a:t>
            </a:r>
            <a:endParaRPr lang="en-US" sz="900" dirty="0"/>
          </a:p>
        </p:txBody>
      </p:sp>
      <p:sp>
        <p:nvSpPr>
          <p:cNvPr id="8" name="Shape 4"/>
          <p:cNvSpPr/>
          <p:nvPr/>
        </p:nvSpPr>
        <p:spPr>
          <a:xfrm>
            <a:off x="548640" y="1645920"/>
            <a:ext cx="5486400" cy="1371600"/>
          </a:xfrm>
          <a:prstGeom prst="roundRect">
            <a:avLst>
              <a:gd name="adj" fmla="val 5333"/>
            </a:avLst>
          </a:prstGeom>
          <a:solidFill>
            <a:srgbClr val="33348E"/>
          </a:solidFill>
          <a:ln w="12700">
            <a:solidFill>
              <a:srgbClr val="33348E"/>
            </a:solidFill>
            <a:prstDash val="solid"/>
          </a:ln>
        </p:spPr>
      </p:sp>
      <p:sp>
        <p:nvSpPr>
          <p:cNvPr id="9" name="Text 5"/>
          <p:cNvSpPr/>
          <p:nvPr/>
        </p:nvSpPr>
        <p:spPr>
          <a:xfrm>
            <a:off x="822960" y="1737360"/>
            <a:ext cx="4937760" cy="1188720"/>
          </a:xfrm>
          <a:prstGeom prst="rect">
            <a:avLst/>
          </a:prstGeom>
          <a:noFill/>
          <a:ln/>
        </p:spPr>
        <p:txBody>
          <a:bodyPr wrap="square" lIns="0" tIns="0" rIns="0" bIns="0" rtlCol="0" anchor="ctr"/>
          <a:lstStyle/>
          <a:p>
            <a:pPr indent="0" marL="0">
              <a:lnSpc>
                <a:spcPct val="115000"/>
              </a:lnSpc>
              <a:buNone/>
            </a:pPr>
            <a:r>
              <a:rPr lang="en-US" sz="1500" b="1" dirty="0">
                <a:solidFill>
                  <a:srgbClr val="FFFFFF"/>
                </a:solidFill>
                <a:latin typeface="Calibri" pitchFamily="34" charset="0"/>
                <a:ea typeface="Calibri" pitchFamily="34" charset="-122"/>
                <a:cs typeface="Calibri" pitchFamily="34" charset="-120"/>
              </a:rPr>
              <a:t>Bir &lt;rol&gt; olarak,</a:t>
            </a:r>
            <a:endParaRPr lang="en-US" sz="1500" dirty="0"/>
          </a:p>
          <a:p>
            <a:pPr indent="0" marL="0">
              <a:lnSpc>
                <a:spcPct val="115000"/>
              </a:lnSpc>
              <a:buNone/>
            </a:pPr>
            <a:r>
              <a:rPr lang="en-US" sz="1500" b="1" dirty="0">
                <a:solidFill>
                  <a:srgbClr val="FFFFFF"/>
                </a:solidFill>
                <a:latin typeface="Calibri" pitchFamily="34" charset="0"/>
                <a:ea typeface="Calibri" pitchFamily="34" charset="-122"/>
                <a:cs typeface="Calibri" pitchFamily="34" charset="-120"/>
              </a:rPr>
              <a:t>&lt;ihtiyaç&gt; istiyorum,</a:t>
            </a:r>
            <a:endParaRPr lang="en-US" sz="1500" dirty="0"/>
          </a:p>
          <a:p>
            <a:pPr indent="0" marL="0">
              <a:lnSpc>
                <a:spcPct val="115000"/>
              </a:lnSpc>
              <a:buNone/>
            </a:pPr>
            <a:r>
              <a:rPr lang="en-US" sz="1500" b="1" dirty="0">
                <a:solidFill>
                  <a:srgbClr val="FFFFFF"/>
                </a:solidFill>
                <a:latin typeface="Calibri" pitchFamily="34" charset="0"/>
                <a:ea typeface="Calibri" pitchFamily="34" charset="-122"/>
                <a:cs typeface="Calibri" pitchFamily="34" charset="-120"/>
              </a:rPr>
              <a:t>böylece &lt;fayda&gt; elde edeyim.</a:t>
            </a:r>
            <a:endParaRPr lang="en-US" sz="1500" dirty="0"/>
          </a:p>
        </p:txBody>
      </p:sp>
      <p:sp>
        <p:nvSpPr>
          <p:cNvPr id="10" name="Text 6"/>
          <p:cNvSpPr/>
          <p:nvPr/>
        </p:nvSpPr>
        <p:spPr>
          <a:xfrm>
            <a:off x="594360" y="3154680"/>
            <a:ext cx="5394960" cy="914400"/>
          </a:xfrm>
          <a:prstGeom prst="rect">
            <a:avLst/>
          </a:prstGeom>
          <a:noFill/>
          <a:ln/>
        </p:spPr>
        <p:txBody>
          <a:bodyPr wrap="square" lIns="0" tIns="0" rIns="0" bIns="0" rtlCol="0" anchor="ctr"/>
          <a:lstStyle/>
          <a:p>
            <a:pPr indent="0" marL="0">
              <a:buNone/>
            </a:pPr>
            <a:r>
              <a:rPr lang="en-US" sz="1250" i="1" dirty="0">
                <a:solidFill>
                  <a:srgbClr val="55566B"/>
                </a:solidFill>
                <a:latin typeface="Calibri" pitchFamily="34" charset="0"/>
                <a:ea typeface="Calibri" pitchFamily="34" charset="-122"/>
                <a:cs typeface="Calibri" pitchFamily="34" charset="-120"/>
              </a:rPr>
              <a:t>Örnek: Bir üretim planlamacısı olarak, hat duruşlarını tek ekranda görmek istiyorum, böylece vardiya planını aynı gün içinde güncelleyebileyim.</a:t>
            </a:r>
            <a:endParaRPr lang="en-US" sz="1250" dirty="0"/>
          </a:p>
        </p:txBody>
      </p:sp>
      <p:sp>
        <p:nvSpPr>
          <p:cNvPr id="11" name="Shape 7"/>
          <p:cNvSpPr/>
          <p:nvPr/>
        </p:nvSpPr>
        <p:spPr>
          <a:xfrm>
            <a:off x="6309360" y="1645920"/>
            <a:ext cx="5330952" cy="2606040"/>
          </a:xfrm>
          <a:prstGeom prst="roundRect">
            <a:avLst>
              <a:gd name="adj" fmla="val 3509"/>
            </a:avLst>
          </a:prstGeom>
          <a:solidFill>
            <a:srgbClr val="F6F7FB"/>
          </a:solidFill>
          <a:ln w="12700">
            <a:solidFill>
              <a:srgbClr val="F6F7FB"/>
            </a:solidFill>
            <a:prstDash val="solid"/>
          </a:ln>
        </p:spPr>
      </p:sp>
      <p:sp>
        <p:nvSpPr>
          <p:cNvPr id="12" name="Text 8"/>
          <p:cNvSpPr/>
          <p:nvPr/>
        </p:nvSpPr>
        <p:spPr>
          <a:xfrm>
            <a:off x="6528816" y="1847088"/>
            <a:ext cx="4892040"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INVEST Ölçütü</a:t>
            </a:r>
            <a:endParaRPr lang="en-US" sz="1500" dirty="0"/>
          </a:p>
        </p:txBody>
      </p:sp>
      <p:sp>
        <p:nvSpPr>
          <p:cNvPr id="13" name="Text 9"/>
          <p:cNvSpPr/>
          <p:nvPr/>
        </p:nvSpPr>
        <p:spPr>
          <a:xfrm>
            <a:off x="6583680" y="2359152"/>
            <a:ext cx="4837176" cy="1728216"/>
          </a:xfrm>
          <a:prstGeom prst="rect">
            <a:avLst/>
          </a:prstGeom>
          <a:noFill/>
          <a:ln/>
        </p:spPr>
        <p:txBody>
          <a:bodyPr wrap="square" lIns="0" tIns="0" rIns="0" bIns="0" rtlCol="0" anchor="ctr"/>
          <a:lstStyle/>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Bağımsız: tek başına teslim edilebilir</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Müzakere edilebilir: sözleşme değil</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Değerli: kullanıcıya fayda sağlar</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Tahmin edilebilir: boyutu kestirilebilir</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Küçük: bir Sprint'e sığar</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Test edilebilir: kabul ölçütü nettir</a:t>
            </a:r>
            <a:endParaRPr lang="en-US" sz="1250" dirty="0"/>
          </a:p>
        </p:txBody>
      </p:sp>
      <p:sp>
        <p:nvSpPr>
          <p:cNvPr id="14" name="Shape 10"/>
          <p:cNvSpPr/>
          <p:nvPr/>
        </p:nvSpPr>
        <p:spPr>
          <a:xfrm>
            <a:off x="548640" y="4434840"/>
            <a:ext cx="5408676" cy="1600200"/>
          </a:xfrm>
          <a:prstGeom prst="roundRect">
            <a:avLst>
              <a:gd name="adj" fmla="val 5714"/>
            </a:avLst>
          </a:prstGeom>
          <a:solidFill>
            <a:srgbClr val="EDEEF7"/>
          </a:solidFill>
          <a:ln w="12700">
            <a:solidFill>
              <a:srgbClr val="EDEEF7"/>
            </a:solidFill>
            <a:prstDash val="solid"/>
          </a:ln>
        </p:spPr>
      </p:sp>
      <p:sp>
        <p:nvSpPr>
          <p:cNvPr id="15" name="Text 11"/>
          <p:cNvSpPr/>
          <p:nvPr/>
        </p:nvSpPr>
        <p:spPr>
          <a:xfrm>
            <a:off x="768096" y="4636008"/>
            <a:ext cx="4969764"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Üç C</a:t>
            </a:r>
            <a:endParaRPr lang="en-US" sz="1500" dirty="0"/>
          </a:p>
        </p:txBody>
      </p:sp>
      <p:sp>
        <p:nvSpPr>
          <p:cNvPr id="16" name="Text 12"/>
          <p:cNvSpPr/>
          <p:nvPr/>
        </p:nvSpPr>
        <p:spPr>
          <a:xfrm>
            <a:off x="768096" y="5148072"/>
            <a:ext cx="4969764" cy="72237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Kart (kısa tanım), Konuşma (detayın netleştiği yer), Onay (kabul ölçütleri). Doküman konuşmanın yerini tutmaz.</a:t>
            </a:r>
            <a:endParaRPr lang="en-US" sz="1200" dirty="0"/>
          </a:p>
        </p:txBody>
      </p:sp>
      <p:sp>
        <p:nvSpPr>
          <p:cNvPr id="17" name="Shape 13"/>
          <p:cNvSpPr/>
          <p:nvPr/>
        </p:nvSpPr>
        <p:spPr>
          <a:xfrm>
            <a:off x="6231636" y="4434840"/>
            <a:ext cx="5408676" cy="1600200"/>
          </a:xfrm>
          <a:prstGeom prst="roundRect">
            <a:avLst>
              <a:gd name="adj" fmla="val 5714"/>
            </a:avLst>
          </a:prstGeom>
          <a:solidFill>
            <a:srgbClr val="EDEEF7"/>
          </a:solidFill>
          <a:ln w="12700">
            <a:solidFill>
              <a:srgbClr val="EDEEF7"/>
            </a:solidFill>
            <a:prstDash val="solid"/>
          </a:ln>
        </p:spPr>
      </p:sp>
      <p:sp>
        <p:nvSpPr>
          <p:cNvPr id="18" name="Text 14"/>
          <p:cNvSpPr/>
          <p:nvPr/>
        </p:nvSpPr>
        <p:spPr>
          <a:xfrm>
            <a:off x="6451092" y="4636008"/>
            <a:ext cx="4969764"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Kabul Ölçütü</a:t>
            </a:r>
            <a:endParaRPr lang="en-US" sz="1500" dirty="0"/>
          </a:p>
        </p:txBody>
      </p:sp>
      <p:sp>
        <p:nvSpPr>
          <p:cNvPr id="19" name="Text 15"/>
          <p:cNvSpPr/>
          <p:nvPr/>
        </p:nvSpPr>
        <p:spPr>
          <a:xfrm>
            <a:off x="6451092" y="5148072"/>
            <a:ext cx="4969764" cy="72237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Ne zaman bitmiş sayılır sorusunun cevabı. Test edilebilir ve gözlemlenebilir yazılır.</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2</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Tahminleme ve Öngörülebilirlik</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25</a:t>
            </a:r>
            <a:endParaRPr lang="en-US" sz="900" dirty="0"/>
          </a:p>
        </p:txBody>
      </p:sp>
      <p:sp>
        <p:nvSpPr>
          <p:cNvPr id="8" name="Shape 4"/>
          <p:cNvSpPr/>
          <p:nvPr/>
        </p:nvSpPr>
        <p:spPr>
          <a:xfrm>
            <a:off x="548640" y="1645920"/>
            <a:ext cx="5408676" cy="1691640"/>
          </a:xfrm>
          <a:prstGeom prst="roundRect">
            <a:avLst>
              <a:gd name="adj" fmla="val 5405"/>
            </a:avLst>
          </a:prstGeom>
          <a:solidFill>
            <a:srgbClr val="EDEEF7"/>
          </a:solidFill>
          <a:ln w="12700">
            <a:solidFill>
              <a:srgbClr val="EDEEF7"/>
            </a:solidFill>
            <a:prstDash val="solid"/>
          </a:ln>
        </p:spPr>
      </p:sp>
      <p:sp>
        <p:nvSpPr>
          <p:cNvPr id="9" name="Shape 5"/>
          <p:cNvSpPr/>
          <p:nvPr/>
        </p:nvSpPr>
        <p:spPr>
          <a:xfrm>
            <a:off x="768096" y="1847088"/>
            <a:ext cx="384048" cy="384048"/>
          </a:xfrm>
          <a:prstGeom prst="ellipse">
            <a:avLst/>
          </a:prstGeom>
          <a:solidFill>
            <a:srgbClr val="33348E"/>
          </a:solidFill>
          <a:ln w="12700">
            <a:solidFill>
              <a:srgbClr val="33348E"/>
            </a:solidFill>
            <a:prstDash val="solid"/>
          </a:ln>
        </p:spPr>
      </p:sp>
      <p:sp>
        <p:nvSpPr>
          <p:cNvPr id="10" name="Text 6"/>
          <p:cNvSpPr/>
          <p:nvPr/>
        </p:nvSpPr>
        <p:spPr>
          <a:xfrm>
            <a:off x="768096"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11" name="Text 7"/>
          <p:cNvSpPr/>
          <p:nvPr/>
        </p:nvSpPr>
        <p:spPr>
          <a:xfrm>
            <a:off x="1243584" y="1847088"/>
            <a:ext cx="4494276"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Göreli Tahmin</a:t>
            </a:r>
            <a:endParaRPr lang="en-US" sz="1400" dirty="0"/>
          </a:p>
        </p:txBody>
      </p:sp>
      <p:sp>
        <p:nvSpPr>
          <p:cNvPr id="12" name="Text 8"/>
          <p:cNvSpPr/>
          <p:nvPr/>
        </p:nvSpPr>
        <p:spPr>
          <a:xfrm>
            <a:off x="768096" y="2359152"/>
            <a:ext cx="4969764"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Saat yerine büyüklük. Referans bir iş seçilir, diğerleri ona göre boyutlandırılır. Hızlı ve yeterince doğrudur.</a:t>
            </a:r>
            <a:endParaRPr lang="en-US" sz="1200" dirty="0"/>
          </a:p>
        </p:txBody>
      </p:sp>
      <p:sp>
        <p:nvSpPr>
          <p:cNvPr id="13" name="Shape 9"/>
          <p:cNvSpPr/>
          <p:nvPr/>
        </p:nvSpPr>
        <p:spPr>
          <a:xfrm>
            <a:off x="6231636" y="1645920"/>
            <a:ext cx="5408676" cy="1691640"/>
          </a:xfrm>
          <a:prstGeom prst="roundRect">
            <a:avLst>
              <a:gd name="adj" fmla="val 5405"/>
            </a:avLst>
          </a:prstGeom>
          <a:solidFill>
            <a:srgbClr val="EDEEF7"/>
          </a:solidFill>
          <a:ln w="12700">
            <a:solidFill>
              <a:srgbClr val="EDEEF7"/>
            </a:solidFill>
            <a:prstDash val="solid"/>
          </a:ln>
        </p:spPr>
      </p:sp>
      <p:sp>
        <p:nvSpPr>
          <p:cNvPr id="14" name="Shape 10"/>
          <p:cNvSpPr/>
          <p:nvPr/>
        </p:nvSpPr>
        <p:spPr>
          <a:xfrm>
            <a:off x="6451092" y="1847088"/>
            <a:ext cx="384048" cy="384048"/>
          </a:xfrm>
          <a:prstGeom prst="ellipse">
            <a:avLst/>
          </a:prstGeom>
          <a:solidFill>
            <a:srgbClr val="33348E"/>
          </a:solidFill>
          <a:ln w="12700">
            <a:solidFill>
              <a:srgbClr val="33348E"/>
            </a:solidFill>
            <a:prstDash val="solid"/>
          </a:ln>
        </p:spPr>
      </p:sp>
      <p:sp>
        <p:nvSpPr>
          <p:cNvPr id="15" name="Text 11"/>
          <p:cNvSpPr/>
          <p:nvPr/>
        </p:nvSpPr>
        <p:spPr>
          <a:xfrm>
            <a:off x="6451092"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6" name="Text 12"/>
          <p:cNvSpPr/>
          <p:nvPr/>
        </p:nvSpPr>
        <p:spPr>
          <a:xfrm>
            <a:off x="6926580" y="1847088"/>
            <a:ext cx="4494276"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Planlama Pokeri</a:t>
            </a:r>
            <a:endParaRPr lang="en-US" sz="1400" dirty="0"/>
          </a:p>
        </p:txBody>
      </p:sp>
      <p:sp>
        <p:nvSpPr>
          <p:cNvPr id="17" name="Text 13"/>
          <p:cNvSpPr/>
          <p:nvPr/>
        </p:nvSpPr>
        <p:spPr>
          <a:xfrm>
            <a:off x="6451092" y="2359152"/>
            <a:ext cx="4969764"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Herkes aynı anda tahmin verir, farklar konuşulur. Amaç sayı değil, ortaya çıkan ortak anlayıştır.</a:t>
            </a:r>
            <a:endParaRPr lang="en-US" sz="1200" dirty="0"/>
          </a:p>
        </p:txBody>
      </p:sp>
      <p:sp>
        <p:nvSpPr>
          <p:cNvPr id="18" name="Shape 14"/>
          <p:cNvSpPr/>
          <p:nvPr/>
        </p:nvSpPr>
        <p:spPr>
          <a:xfrm>
            <a:off x="548640" y="3611880"/>
            <a:ext cx="5408676" cy="1691640"/>
          </a:xfrm>
          <a:prstGeom prst="roundRect">
            <a:avLst>
              <a:gd name="adj" fmla="val 5405"/>
            </a:avLst>
          </a:prstGeom>
          <a:solidFill>
            <a:srgbClr val="EDEEF7"/>
          </a:solidFill>
          <a:ln w="12700">
            <a:solidFill>
              <a:srgbClr val="EDEEF7"/>
            </a:solidFill>
            <a:prstDash val="solid"/>
          </a:ln>
        </p:spPr>
      </p:sp>
      <p:sp>
        <p:nvSpPr>
          <p:cNvPr id="19" name="Shape 15"/>
          <p:cNvSpPr/>
          <p:nvPr/>
        </p:nvSpPr>
        <p:spPr>
          <a:xfrm>
            <a:off x="768096" y="3813048"/>
            <a:ext cx="384048" cy="384048"/>
          </a:xfrm>
          <a:prstGeom prst="ellipse">
            <a:avLst/>
          </a:prstGeom>
          <a:solidFill>
            <a:srgbClr val="33348E"/>
          </a:solidFill>
          <a:ln w="12700">
            <a:solidFill>
              <a:srgbClr val="33348E"/>
            </a:solidFill>
            <a:prstDash val="solid"/>
          </a:ln>
        </p:spPr>
      </p:sp>
      <p:sp>
        <p:nvSpPr>
          <p:cNvPr id="20" name="Text 16"/>
          <p:cNvSpPr/>
          <p:nvPr/>
        </p:nvSpPr>
        <p:spPr>
          <a:xfrm>
            <a:off x="768096" y="381304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21" name="Text 17"/>
          <p:cNvSpPr/>
          <p:nvPr/>
        </p:nvSpPr>
        <p:spPr>
          <a:xfrm>
            <a:off x="1243584" y="3813048"/>
            <a:ext cx="4494276"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Hız ve Öngörü</a:t>
            </a:r>
            <a:endParaRPr lang="en-US" sz="1400" dirty="0"/>
          </a:p>
        </p:txBody>
      </p:sp>
      <p:sp>
        <p:nvSpPr>
          <p:cNvPr id="22" name="Text 18"/>
          <p:cNvSpPr/>
          <p:nvPr/>
        </p:nvSpPr>
        <p:spPr>
          <a:xfrm>
            <a:off x="768096" y="4325112"/>
            <a:ext cx="4969764"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Son birkaç Sprint'in ortalaması ile kalan iş projeksiyonu yapılır. Tek nokta yerine aralık verilir.</a:t>
            </a:r>
            <a:endParaRPr lang="en-US" sz="1200" dirty="0"/>
          </a:p>
        </p:txBody>
      </p:sp>
      <p:sp>
        <p:nvSpPr>
          <p:cNvPr id="23" name="Shape 19"/>
          <p:cNvSpPr/>
          <p:nvPr/>
        </p:nvSpPr>
        <p:spPr>
          <a:xfrm>
            <a:off x="6231636" y="3611880"/>
            <a:ext cx="5408676" cy="1691640"/>
          </a:xfrm>
          <a:prstGeom prst="roundRect">
            <a:avLst>
              <a:gd name="adj" fmla="val 5405"/>
            </a:avLst>
          </a:prstGeom>
          <a:solidFill>
            <a:srgbClr val="EDEEF7"/>
          </a:solidFill>
          <a:ln w="12700">
            <a:solidFill>
              <a:srgbClr val="EDEEF7"/>
            </a:solidFill>
            <a:prstDash val="solid"/>
          </a:ln>
        </p:spPr>
      </p:sp>
      <p:sp>
        <p:nvSpPr>
          <p:cNvPr id="24" name="Shape 20"/>
          <p:cNvSpPr/>
          <p:nvPr/>
        </p:nvSpPr>
        <p:spPr>
          <a:xfrm>
            <a:off x="6451092" y="3813048"/>
            <a:ext cx="384048" cy="384048"/>
          </a:xfrm>
          <a:prstGeom prst="ellipse">
            <a:avLst/>
          </a:prstGeom>
          <a:solidFill>
            <a:srgbClr val="33348E"/>
          </a:solidFill>
          <a:ln w="12700">
            <a:solidFill>
              <a:srgbClr val="33348E"/>
            </a:solidFill>
            <a:prstDash val="solid"/>
          </a:ln>
        </p:spPr>
      </p:sp>
      <p:sp>
        <p:nvSpPr>
          <p:cNvPr id="25" name="Text 21"/>
          <p:cNvSpPr/>
          <p:nvPr/>
        </p:nvSpPr>
        <p:spPr>
          <a:xfrm>
            <a:off x="6451092" y="381304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26" name="Text 22"/>
          <p:cNvSpPr/>
          <p:nvPr/>
        </p:nvSpPr>
        <p:spPr>
          <a:xfrm>
            <a:off x="6926580" y="3813048"/>
            <a:ext cx="4494276"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Akış Verisi</a:t>
            </a:r>
            <a:endParaRPr lang="en-US" sz="1400" dirty="0"/>
          </a:p>
        </p:txBody>
      </p:sp>
      <p:sp>
        <p:nvSpPr>
          <p:cNvPr id="27" name="Text 23"/>
          <p:cNvSpPr/>
          <p:nvPr/>
        </p:nvSpPr>
        <p:spPr>
          <a:xfrm>
            <a:off x="6451092" y="4325112"/>
            <a:ext cx="4969764"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Tahmin yerine geçmiş çevrim süresi kullanılabilir. Yüzde 85 güven aralığı ile söz verilir.</a:t>
            </a:r>
            <a:endParaRPr lang="en-US" sz="1200" dirty="0"/>
          </a:p>
        </p:txBody>
      </p:sp>
      <p:sp>
        <p:nvSpPr>
          <p:cNvPr id="28" name="Shape 24"/>
          <p:cNvSpPr/>
          <p:nvPr/>
        </p:nvSpPr>
        <p:spPr>
          <a:xfrm>
            <a:off x="548640" y="5257800"/>
            <a:ext cx="11091672" cy="960120"/>
          </a:xfrm>
          <a:prstGeom prst="roundRect">
            <a:avLst>
              <a:gd name="adj" fmla="val 9524"/>
            </a:avLst>
          </a:prstGeom>
          <a:solidFill>
            <a:srgbClr val="33348E"/>
          </a:solidFill>
          <a:ln w="12700">
            <a:solidFill>
              <a:srgbClr val="33348E"/>
            </a:solidFill>
            <a:prstDash val="solid"/>
          </a:ln>
        </p:spPr>
      </p:sp>
      <p:sp>
        <p:nvSpPr>
          <p:cNvPr id="29" name="Text 25"/>
          <p:cNvSpPr/>
          <p:nvPr/>
        </p:nvSpPr>
        <p:spPr>
          <a:xfrm>
            <a:off x="868680" y="534924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Yönetime söz verirken: tek tarih yerine olasılıklı aralık verin.</a:t>
            </a:r>
            <a:endParaRPr lang="en-US" sz="1500" dirty="0"/>
          </a:p>
        </p:txBody>
      </p:sp>
      <p:sp>
        <p:nvSpPr>
          <p:cNvPr id="30" name="Text 26"/>
          <p:cNvSpPr/>
          <p:nvPr/>
        </p:nvSpPr>
        <p:spPr>
          <a:xfrm>
            <a:off x="868680" y="5788152"/>
            <a:ext cx="10424160" cy="411480"/>
          </a:xfrm>
          <a:prstGeom prst="rect">
            <a:avLst/>
          </a:prstGeom>
          <a:noFill/>
          <a:ln/>
        </p:spPr>
        <p:txBody>
          <a:bodyPr wrap="square" lIns="0" tIns="0" rIns="0" bIns="0" rtlCol="0" anchor="t"/>
          <a:lstStyle/>
          <a:p>
            <a:pPr indent="0" marL="0">
              <a:buNone/>
            </a:pPr>
            <a:r>
              <a:rPr lang="en-US" sz="1250" dirty="0">
                <a:solidFill>
                  <a:srgbClr val="C9CAE6"/>
                </a:solidFill>
                <a:latin typeface="Calibri" pitchFamily="34" charset="0"/>
                <a:ea typeface="Calibri" pitchFamily="34" charset="-122"/>
                <a:cs typeface="Calibri" pitchFamily="34" charset="-120"/>
              </a:rPr>
              <a:t>Örnek: bu paket yüzde 85 olasılıkla 8 ile 11 hafta arasında tamamlanır.</a:t>
            </a:r>
            <a:endParaRPr lang="en-US" sz="12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2</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Kanban Nedir?</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26</a:t>
            </a:r>
            <a:endParaRPr lang="en-US" sz="900" dirty="0"/>
          </a:p>
        </p:txBody>
      </p:sp>
      <p:sp>
        <p:nvSpPr>
          <p:cNvPr id="8" name="Shape 4"/>
          <p:cNvSpPr/>
          <p:nvPr/>
        </p:nvSpPr>
        <p:spPr>
          <a:xfrm>
            <a:off x="548640" y="1645920"/>
            <a:ext cx="5394960" cy="3200400"/>
          </a:xfrm>
          <a:prstGeom prst="roundRect">
            <a:avLst>
              <a:gd name="adj" fmla="val 2286"/>
            </a:avLst>
          </a:prstGeom>
          <a:solidFill>
            <a:srgbClr val="EDEEF7"/>
          </a:solidFill>
          <a:ln w="12700">
            <a:solidFill>
              <a:srgbClr val="EDEEF7"/>
            </a:solidFill>
            <a:prstDash val="solid"/>
          </a:ln>
        </p:spPr>
      </p:sp>
      <p:sp>
        <p:nvSpPr>
          <p:cNvPr id="9" name="Shape 5"/>
          <p:cNvSpPr/>
          <p:nvPr/>
        </p:nvSpPr>
        <p:spPr>
          <a:xfrm>
            <a:off x="548640" y="1645920"/>
            <a:ext cx="5394960" cy="566928"/>
          </a:xfrm>
          <a:prstGeom prst="roundRect">
            <a:avLst>
              <a:gd name="adj" fmla="val 12903"/>
            </a:avLst>
          </a:prstGeom>
          <a:solidFill>
            <a:srgbClr val="33348E"/>
          </a:solidFill>
          <a:ln w="12700">
            <a:solidFill>
              <a:srgbClr val="33348E"/>
            </a:solidFill>
            <a:prstDash val="solid"/>
          </a:ln>
        </p:spPr>
      </p:sp>
      <p:sp>
        <p:nvSpPr>
          <p:cNvPr id="10" name="Text 6"/>
          <p:cNvSpPr/>
          <p:nvPr/>
        </p:nvSpPr>
        <p:spPr>
          <a:xfrm>
            <a:off x="804672" y="1645920"/>
            <a:ext cx="4937760" cy="56692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Dört İlke</a:t>
            </a:r>
            <a:endParaRPr lang="en-US" sz="1500" dirty="0"/>
          </a:p>
        </p:txBody>
      </p:sp>
      <p:sp>
        <p:nvSpPr>
          <p:cNvPr id="11" name="Text 7"/>
          <p:cNvSpPr/>
          <p:nvPr/>
        </p:nvSpPr>
        <p:spPr>
          <a:xfrm>
            <a:off x="868680" y="2423160"/>
            <a:ext cx="4754880" cy="2194560"/>
          </a:xfrm>
          <a:prstGeom prst="rect">
            <a:avLst/>
          </a:prstGeom>
          <a:noFill/>
          <a:ln/>
        </p:spPr>
        <p:txBody>
          <a:bodyPr wrap="square" lIns="0" tIns="0" rIns="0" bIns="0" rtlCol="0" anchor="t"/>
          <a:lstStyle/>
          <a:p>
            <a:pPr marL="342900" indent="-342900">
              <a:spcAft>
                <a:spcPts val="800"/>
              </a:spcAft>
              <a:buSzPct val="100000"/>
              <a:buChar char="▪"/>
            </a:pPr>
            <a:r>
              <a:rPr lang="en-US" sz="1400" dirty="0">
                <a:solidFill>
                  <a:srgbClr val="55566B"/>
                </a:solidFill>
                <a:latin typeface="Calibri" pitchFamily="34" charset="0"/>
                <a:ea typeface="Calibri" pitchFamily="34" charset="-122"/>
                <a:cs typeface="Calibri" pitchFamily="34" charset="-120"/>
              </a:rPr>
              <a:t>Şu an yaptığınla başla</a:t>
            </a:r>
            <a:endParaRPr lang="en-US" sz="1400" dirty="0"/>
          </a:p>
          <a:p>
            <a:pPr marL="342900" indent="-342900">
              <a:spcAft>
                <a:spcPts val="800"/>
              </a:spcAft>
              <a:buSzPct val="100000"/>
              <a:buChar char="▪"/>
            </a:pPr>
            <a:r>
              <a:rPr lang="en-US" sz="1400" dirty="0">
                <a:solidFill>
                  <a:srgbClr val="55566B"/>
                </a:solidFill>
                <a:latin typeface="Calibri" pitchFamily="34" charset="0"/>
                <a:ea typeface="Calibri" pitchFamily="34" charset="-122"/>
                <a:cs typeface="Calibri" pitchFamily="34" charset="-120"/>
              </a:rPr>
              <a:t>Artımlı ve evrimsel değişimi benimse</a:t>
            </a:r>
            <a:endParaRPr lang="en-US" sz="1400" dirty="0"/>
          </a:p>
          <a:p>
            <a:pPr marL="342900" indent="-342900">
              <a:spcAft>
                <a:spcPts val="800"/>
              </a:spcAft>
              <a:buSzPct val="100000"/>
              <a:buChar char="▪"/>
            </a:pPr>
            <a:r>
              <a:rPr lang="en-US" sz="1400" dirty="0">
                <a:solidFill>
                  <a:srgbClr val="55566B"/>
                </a:solidFill>
                <a:latin typeface="Calibri" pitchFamily="34" charset="0"/>
                <a:ea typeface="Calibri" pitchFamily="34" charset="-122"/>
                <a:cs typeface="Calibri" pitchFamily="34" charset="-120"/>
              </a:rPr>
              <a:t>Mevcut rol ve sorumluluklara saygı göster</a:t>
            </a:r>
            <a:endParaRPr lang="en-US" sz="1400" dirty="0"/>
          </a:p>
          <a:p>
            <a:pPr marL="342900" indent="-342900">
              <a:spcAft>
                <a:spcPts val="800"/>
              </a:spcAft>
              <a:buSzPct val="100000"/>
              <a:buChar char="▪"/>
            </a:pPr>
            <a:r>
              <a:rPr lang="en-US" sz="1400" dirty="0">
                <a:solidFill>
                  <a:srgbClr val="55566B"/>
                </a:solidFill>
                <a:latin typeface="Calibri" pitchFamily="34" charset="0"/>
                <a:ea typeface="Calibri" pitchFamily="34" charset="-122"/>
                <a:cs typeface="Calibri" pitchFamily="34" charset="-120"/>
              </a:rPr>
              <a:t>Her seviyede liderliği teşvik et</a:t>
            </a:r>
            <a:endParaRPr lang="en-US" sz="1400" dirty="0"/>
          </a:p>
        </p:txBody>
      </p:sp>
      <p:sp>
        <p:nvSpPr>
          <p:cNvPr id="12" name="Shape 8"/>
          <p:cNvSpPr/>
          <p:nvPr/>
        </p:nvSpPr>
        <p:spPr>
          <a:xfrm>
            <a:off x="6254496" y="1645920"/>
            <a:ext cx="5394960" cy="3200400"/>
          </a:xfrm>
          <a:prstGeom prst="roundRect">
            <a:avLst>
              <a:gd name="adj" fmla="val 2286"/>
            </a:avLst>
          </a:prstGeom>
          <a:solidFill>
            <a:srgbClr val="FBEFEF"/>
          </a:solidFill>
          <a:ln w="12700">
            <a:solidFill>
              <a:srgbClr val="FBEFEF"/>
            </a:solidFill>
            <a:prstDash val="solid"/>
          </a:ln>
        </p:spPr>
      </p:sp>
      <p:sp>
        <p:nvSpPr>
          <p:cNvPr id="13" name="Shape 9"/>
          <p:cNvSpPr/>
          <p:nvPr/>
        </p:nvSpPr>
        <p:spPr>
          <a:xfrm>
            <a:off x="6254496" y="1645920"/>
            <a:ext cx="5394960" cy="566928"/>
          </a:xfrm>
          <a:prstGeom prst="roundRect">
            <a:avLst>
              <a:gd name="adj" fmla="val 12903"/>
            </a:avLst>
          </a:prstGeom>
          <a:solidFill>
            <a:srgbClr val="6E6FB4"/>
          </a:solidFill>
          <a:ln w="12700">
            <a:solidFill>
              <a:srgbClr val="6E6FB4"/>
            </a:solidFill>
            <a:prstDash val="solid"/>
          </a:ln>
        </p:spPr>
      </p:sp>
      <p:sp>
        <p:nvSpPr>
          <p:cNvPr id="14" name="Text 10"/>
          <p:cNvSpPr/>
          <p:nvPr/>
        </p:nvSpPr>
        <p:spPr>
          <a:xfrm>
            <a:off x="6510528" y="1645920"/>
            <a:ext cx="4937760" cy="56692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Altı Pratik</a:t>
            </a:r>
            <a:endParaRPr lang="en-US" sz="1500" dirty="0"/>
          </a:p>
        </p:txBody>
      </p:sp>
      <p:sp>
        <p:nvSpPr>
          <p:cNvPr id="15" name="Text 11"/>
          <p:cNvSpPr/>
          <p:nvPr/>
        </p:nvSpPr>
        <p:spPr>
          <a:xfrm>
            <a:off x="6574536" y="2423160"/>
            <a:ext cx="4754880" cy="2194560"/>
          </a:xfrm>
          <a:prstGeom prst="rect">
            <a:avLst/>
          </a:prstGeom>
          <a:noFill/>
          <a:ln/>
        </p:spPr>
        <p:txBody>
          <a:bodyPr wrap="square" lIns="0" tIns="0" rIns="0" bIns="0" rtlCol="0" anchor="t"/>
          <a:lstStyle/>
          <a:p>
            <a:pPr marL="342900" indent="-342900">
              <a:spcAft>
                <a:spcPts val="800"/>
              </a:spcAft>
              <a:buSzPct val="100000"/>
              <a:buChar char="▪"/>
            </a:pPr>
            <a:r>
              <a:rPr lang="en-US" sz="1400" dirty="0">
                <a:solidFill>
                  <a:srgbClr val="55566B"/>
                </a:solidFill>
                <a:latin typeface="Calibri" pitchFamily="34" charset="0"/>
                <a:ea typeface="Calibri" pitchFamily="34" charset="-122"/>
                <a:cs typeface="Calibri" pitchFamily="34" charset="-120"/>
              </a:rPr>
              <a:t>İşi görselleştir</a:t>
            </a:r>
            <a:endParaRPr lang="en-US" sz="1400" dirty="0"/>
          </a:p>
          <a:p>
            <a:pPr marL="342900" indent="-342900">
              <a:spcAft>
                <a:spcPts val="800"/>
              </a:spcAft>
              <a:buSzPct val="100000"/>
              <a:buChar char="▪"/>
            </a:pPr>
            <a:r>
              <a:rPr lang="en-US" sz="1400" dirty="0">
                <a:solidFill>
                  <a:srgbClr val="55566B"/>
                </a:solidFill>
                <a:latin typeface="Calibri" pitchFamily="34" charset="0"/>
                <a:ea typeface="Calibri" pitchFamily="34" charset="-122"/>
                <a:cs typeface="Calibri" pitchFamily="34" charset="-120"/>
              </a:rPr>
              <a:t>Devam eden işi (WIP) sınırla</a:t>
            </a:r>
            <a:endParaRPr lang="en-US" sz="1400" dirty="0"/>
          </a:p>
          <a:p>
            <a:pPr marL="342900" indent="-342900">
              <a:spcAft>
                <a:spcPts val="800"/>
              </a:spcAft>
              <a:buSzPct val="100000"/>
              <a:buChar char="▪"/>
            </a:pPr>
            <a:r>
              <a:rPr lang="en-US" sz="1400" dirty="0">
                <a:solidFill>
                  <a:srgbClr val="55566B"/>
                </a:solidFill>
                <a:latin typeface="Calibri" pitchFamily="34" charset="0"/>
                <a:ea typeface="Calibri" pitchFamily="34" charset="-122"/>
                <a:cs typeface="Calibri" pitchFamily="34" charset="-120"/>
              </a:rPr>
              <a:t>Akışı yönet ve ölç</a:t>
            </a:r>
            <a:endParaRPr lang="en-US" sz="1400" dirty="0"/>
          </a:p>
          <a:p>
            <a:pPr marL="342900" indent="-342900">
              <a:spcAft>
                <a:spcPts val="800"/>
              </a:spcAft>
              <a:buSzPct val="100000"/>
              <a:buChar char="▪"/>
            </a:pPr>
            <a:r>
              <a:rPr lang="en-US" sz="1400" dirty="0">
                <a:solidFill>
                  <a:srgbClr val="55566B"/>
                </a:solidFill>
                <a:latin typeface="Calibri" pitchFamily="34" charset="0"/>
                <a:ea typeface="Calibri" pitchFamily="34" charset="-122"/>
                <a:cs typeface="Calibri" pitchFamily="34" charset="-120"/>
              </a:rPr>
              <a:t>Süreç kurallarını açık hale getir</a:t>
            </a:r>
            <a:endParaRPr lang="en-US" sz="1400" dirty="0"/>
          </a:p>
          <a:p>
            <a:pPr marL="342900" indent="-342900">
              <a:spcAft>
                <a:spcPts val="800"/>
              </a:spcAft>
              <a:buSzPct val="100000"/>
              <a:buChar char="▪"/>
            </a:pPr>
            <a:r>
              <a:rPr lang="en-US" sz="1400" dirty="0">
                <a:solidFill>
                  <a:srgbClr val="55566B"/>
                </a:solidFill>
                <a:latin typeface="Calibri" pitchFamily="34" charset="0"/>
                <a:ea typeface="Calibri" pitchFamily="34" charset="-122"/>
                <a:cs typeface="Calibri" pitchFamily="34" charset="-120"/>
              </a:rPr>
              <a:t>Geri bildirim döngüleri kur</a:t>
            </a:r>
            <a:endParaRPr lang="en-US" sz="1400" dirty="0"/>
          </a:p>
          <a:p>
            <a:pPr marL="342900" indent="-342900">
              <a:spcAft>
                <a:spcPts val="800"/>
              </a:spcAft>
              <a:buSzPct val="100000"/>
              <a:buChar char="▪"/>
            </a:pPr>
            <a:r>
              <a:rPr lang="en-US" sz="1400" dirty="0">
                <a:solidFill>
                  <a:srgbClr val="55566B"/>
                </a:solidFill>
                <a:latin typeface="Calibri" pitchFamily="34" charset="0"/>
                <a:ea typeface="Calibri" pitchFamily="34" charset="-122"/>
                <a:cs typeface="Calibri" pitchFamily="34" charset="-120"/>
              </a:rPr>
              <a:t>Birlikte iyileştir, deneyerek geliştir</a:t>
            </a:r>
            <a:endParaRPr lang="en-US" sz="1400" dirty="0"/>
          </a:p>
        </p:txBody>
      </p:sp>
      <p:sp>
        <p:nvSpPr>
          <p:cNvPr id="16" name="Shape 12"/>
          <p:cNvSpPr/>
          <p:nvPr/>
        </p:nvSpPr>
        <p:spPr>
          <a:xfrm>
            <a:off x="548640" y="5074920"/>
            <a:ext cx="11091672" cy="1051560"/>
          </a:xfrm>
          <a:prstGeom prst="roundRect">
            <a:avLst>
              <a:gd name="adj" fmla="val 8696"/>
            </a:avLst>
          </a:prstGeom>
          <a:solidFill>
            <a:srgbClr val="33348E"/>
          </a:solidFill>
          <a:ln w="12700">
            <a:solidFill>
              <a:srgbClr val="33348E"/>
            </a:solidFill>
            <a:prstDash val="solid"/>
          </a:ln>
        </p:spPr>
      </p:sp>
      <p:sp>
        <p:nvSpPr>
          <p:cNvPr id="17" name="Text 13"/>
          <p:cNvSpPr/>
          <p:nvPr/>
        </p:nvSpPr>
        <p:spPr>
          <a:xfrm>
            <a:off x="868680" y="516636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Kanban rolleri değiştirmez, iş akışını görünür kılar ve tıkanmayı ortaya çıkarır.</a:t>
            </a:r>
            <a:endParaRPr lang="en-US" sz="1500" dirty="0"/>
          </a:p>
        </p:txBody>
      </p:sp>
      <p:sp>
        <p:nvSpPr>
          <p:cNvPr id="18" name="Text 14"/>
          <p:cNvSpPr/>
          <p:nvPr/>
        </p:nvSpPr>
        <p:spPr>
          <a:xfrm>
            <a:off x="868680" y="5605272"/>
            <a:ext cx="10424160" cy="411480"/>
          </a:xfrm>
          <a:prstGeom prst="rect">
            <a:avLst/>
          </a:prstGeom>
          <a:noFill/>
          <a:ln/>
        </p:spPr>
        <p:txBody>
          <a:bodyPr wrap="square" lIns="0" tIns="0" rIns="0" bIns="0" rtlCol="0" anchor="t"/>
          <a:lstStyle/>
          <a:p>
            <a:pPr indent="0" marL="0">
              <a:buNone/>
            </a:pPr>
            <a:r>
              <a:rPr lang="en-US" sz="1250" dirty="0">
                <a:solidFill>
                  <a:srgbClr val="C9CAE6"/>
                </a:solidFill>
                <a:latin typeface="Calibri" pitchFamily="34" charset="0"/>
                <a:ea typeface="Calibri" pitchFamily="34" charset="-122"/>
                <a:cs typeface="Calibri" pitchFamily="34" charset="-120"/>
              </a:rPr>
              <a:t>Bu nedenle destek, bakım, PMO operasyonu ve talep yönetimi için Scrum'dan daha uygundur.</a:t>
            </a:r>
            <a:endParaRPr lang="en-US" sz="12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2</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Kanban Panosu ve WIP Limiti</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27</a:t>
            </a:r>
            <a:endParaRPr lang="en-US" sz="900" dirty="0"/>
          </a:p>
        </p:txBody>
      </p:sp>
      <p:sp>
        <p:nvSpPr>
          <p:cNvPr id="8" name="Shape 4"/>
          <p:cNvSpPr/>
          <p:nvPr/>
        </p:nvSpPr>
        <p:spPr>
          <a:xfrm>
            <a:off x="548640" y="1645920"/>
            <a:ext cx="2075688" cy="3017520"/>
          </a:xfrm>
          <a:prstGeom prst="roundRect">
            <a:avLst>
              <a:gd name="adj" fmla="val 3524"/>
            </a:avLst>
          </a:prstGeom>
          <a:solidFill>
            <a:srgbClr val="F6F7FB"/>
          </a:solidFill>
          <a:ln w="12700">
            <a:solidFill>
              <a:srgbClr val="E3E4F2"/>
            </a:solidFill>
            <a:prstDash val="solid"/>
          </a:ln>
        </p:spPr>
      </p:sp>
      <p:sp>
        <p:nvSpPr>
          <p:cNvPr id="9" name="Shape 5"/>
          <p:cNvSpPr/>
          <p:nvPr/>
        </p:nvSpPr>
        <p:spPr>
          <a:xfrm>
            <a:off x="548640" y="1645920"/>
            <a:ext cx="2075688" cy="457200"/>
          </a:xfrm>
          <a:prstGeom prst="roundRect">
            <a:avLst>
              <a:gd name="adj" fmla="val 16000"/>
            </a:avLst>
          </a:prstGeom>
          <a:solidFill>
            <a:srgbClr val="33348E"/>
          </a:solidFill>
          <a:ln w="12700">
            <a:solidFill>
              <a:srgbClr val="33348E"/>
            </a:solidFill>
            <a:prstDash val="solid"/>
          </a:ln>
        </p:spPr>
      </p:sp>
      <p:sp>
        <p:nvSpPr>
          <p:cNvPr id="10" name="Text 6"/>
          <p:cNvSpPr/>
          <p:nvPr/>
        </p:nvSpPr>
        <p:spPr>
          <a:xfrm>
            <a:off x="658368" y="1645920"/>
            <a:ext cx="1371600" cy="45720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Talepler</a:t>
            </a:r>
            <a:endParaRPr lang="en-US" sz="1250" dirty="0"/>
          </a:p>
        </p:txBody>
      </p:sp>
      <p:sp>
        <p:nvSpPr>
          <p:cNvPr id="11" name="Shape 7"/>
          <p:cNvSpPr/>
          <p:nvPr/>
        </p:nvSpPr>
        <p:spPr>
          <a:xfrm>
            <a:off x="685800" y="2240280"/>
            <a:ext cx="1801368" cy="475488"/>
          </a:xfrm>
          <a:prstGeom prst="roundRect">
            <a:avLst>
              <a:gd name="adj" fmla="val 11538"/>
            </a:avLst>
          </a:prstGeom>
          <a:solidFill>
            <a:srgbClr val="FFFFFF"/>
          </a:solidFill>
          <a:ln w="12700">
            <a:solidFill>
              <a:srgbClr val="D8D9EC"/>
            </a:solidFill>
            <a:prstDash val="solid"/>
          </a:ln>
        </p:spPr>
      </p:sp>
      <p:sp>
        <p:nvSpPr>
          <p:cNvPr id="12" name="Shape 8"/>
          <p:cNvSpPr/>
          <p:nvPr/>
        </p:nvSpPr>
        <p:spPr>
          <a:xfrm>
            <a:off x="804672" y="2395728"/>
            <a:ext cx="146304" cy="146304"/>
          </a:xfrm>
          <a:prstGeom prst="ellipse">
            <a:avLst/>
          </a:prstGeom>
          <a:solidFill>
            <a:srgbClr val="CC2229"/>
          </a:solidFill>
          <a:ln w="12700">
            <a:solidFill>
              <a:srgbClr val="CC2229"/>
            </a:solidFill>
            <a:prstDash val="solid"/>
          </a:ln>
        </p:spPr>
      </p:sp>
      <p:sp>
        <p:nvSpPr>
          <p:cNvPr id="13" name="Text 9"/>
          <p:cNvSpPr/>
          <p:nvPr/>
        </p:nvSpPr>
        <p:spPr>
          <a:xfrm>
            <a:off x="1024128" y="2240280"/>
            <a:ext cx="1280160" cy="475488"/>
          </a:xfrm>
          <a:prstGeom prst="rect">
            <a:avLst/>
          </a:prstGeom>
          <a:noFill/>
          <a:ln/>
        </p:spPr>
        <p:txBody>
          <a:bodyPr wrap="square" lIns="0" tIns="0" rIns="0" bIns="0" rtlCol="0" anchor="ctr"/>
          <a:lstStyle/>
          <a:p>
            <a:pPr indent="0" marL="0">
              <a:buNone/>
            </a:pPr>
            <a:r>
              <a:rPr lang="en-US" sz="1050" dirty="0">
                <a:solidFill>
                  <a:srgbClr val="55566B"/>
                </a:solidFill>
                <a:latin typeface="Calibri" pitchFamily="34" charset="0"/>
                <a:ea typeface="Calibri" pitchFamily="34" charset="-122"/>
                <a:cs typeface="Calibri" pitchFamily="34" charset="-120"/>
              </a:rPr>
              <a:t>İş kalemi</a:t>
            </a:r>
            <a:endParaRPr lang="en-US" sz="1050" dirty="0"/>
          </a:p>
        </p:txBody>
      </p:sp>
      <p:sp>
        <p:nvSpPr>
          <p:cNvPr id="14" name="Shape 10"/>
          <p:cNvSpPr/>
          <p:nvPr/>
        </p:nvSpPr>
        <p:spPr>
          <a:xfrm>
            <a:off x="685800" y="2862072"/>
            <a:ext cx="1801368" cy="475488"/>
          </a:xfrm>
          <a:prstGeom prst="roundRect">
            <a:avLst>
              <a:gd name="adj" fmla="val 11538"/>
            </a:avLst>
          </a:prstGeom>
          <a:solidFill>
            <a:srgbClr val="FFFFFF"/>
          </a:solidFill>
          <a:ln w="12700">
            <a:solidFill>
              <a:srgbClr val="D8D9EC"/>
            </a:solidFill>
            <a:prstDash val="solid"/>
          </a:ln>
        </p:spPr>
      </p:sp>
      <p:sp>
        <p:nvSpPr>
          <p:cNvPr id="15" name="Shape 11"/>
          <p:cNvSpPr/>
          <p:nvPr/>
        </p:nvSpPr>
        <p:spPr>
          <a:xfrm>
            <a:off x="804672" y="3017520"/>
            <a:ext cx="146304" cy="146304"/>
          </a:xfrm>
          <a:prstGeom prst="ellipse">
            <a:avLst/>
          </a:prstGeom>
          <a:solidFill>
            <a:srgbClr val="6E6FB4"/>
          </a:solidFill>
          <a:ln w="12700">
            <a:solidFill>
              <a:srgbClr val="6E6FB4"/>
            </a:solidFill>
            <a:prstDash val="solid"/>
          </a:ln>
        </p:spPr>
      </p:sp>
      <p:sp>
        <p:nvSpPr>
          <p:cNvPr id="16" name="Text 12"/>
          <p:cNvSpPr/>
          <p:nvPr/>
        </p:nvSpPr>
        <p:spPr>
          <a:xfrm>
            <a:off x="1024128" y="2862072"/>
            <a:ext cx="1280160" cy="475488"/>
          </a:xfrm>
          <a:prstGeom prst="rect">
            <a:avLst/>
          </a:prstGeom>
          <a:noFill/>
          <a:ln/>
        </p:spPr>
        <p:txBody>
          <a:bodyPr wrap="square" lIns="0" tIns="0" rIns="0" bIns="0" rtlCol="0" anchor="ctr"/>
          <a:lstStyle/>
          <a:p>
            <a:pPr indent="0" marL="0">
              <a:buNone/>
            </a:pPr>
            <a:r>
              <a:rPr lang="en-US" sz="1050" dirty="0">
                <a:solidFill>
                  <a:srgbClr val="55566B"/>
                </a:solidFill>
                <a:latin typeface="Calibri" pitchFamily="34" charset="0"/>
                <a:ea typeface="Calibri" pitchFamily="34" charset="-122"/>
                <a:cs typeface="Calibri" pitchFamily="34" charset="-120"/>
              </a:rPr>
              <a:t>İş kalemi</a:t>
            </a:r>
            <a:endParaRPr lang="en-US" sz="1050" dirty="0"/>
          </a:p>
        </p:txBody>
      </p:sp>
      <p:sp>
        <p:nvSpPr>
          <p:cNvPr id="17" name="Shape 13"/>
          <p:cNvSpPr/>
          <p:nvPr/>
        </p:nvSpPr>
        <p:spPr>
          <a:xfrm>
            <a:off x="685800" y="3483864"/>
            <a:ext cx="1801368" cy="475488"/>
          </a:xfrm>
          <a:prstGeom prst="roundRect">
            <a:avLst>
              <a:gd name="adj" fmla="val 11538"/>
            </a:avLst>
          </a:prstGeom>
          <a:solidFill>
            <a:srgbClr val="FFFFFF"/>
          </a:solidFill>
          <a:ln w="12700">
            <a:solidFill>
              <a:srgbClr val="D8D9EC"/>
            </a:solidFill>
            <a:prstDash val="solid"/>
          </a:ln>
        </p:spPr>
      </p:sp>
      <p:sp>
        <p:nvSpPr>
          <p:cNvPr id="18" name="Shape 14"/>
          <p:cNvSpPr/>
          <p:nvPr/>
        </p:nvSpPr>
        <p:spPr>
          <a:xfrm>
            <a:off x="804672" y="3639312"/>
            <a:ext cx="146304" cy="146304"/>
          </a:xfrm>
          <a:prstGeom prst="ellipse">
            <a:avLst/>
          </a:prstGeom>
          <a:solidFill>
            <a:srgbClr val="6E6FB4"/>
          </a:solidFill>
          <a:ln w="12700">
            <a:solidFill>
              <a:srgbClr val="6E6FB4"/>
            </a:solidFill>
            <a:prstDash val="solid"/>
          </a:ln>
        </p:spPr>
      </p:sp>
      <p:sp>
        <p:nvSpPr>
          <p:cNvPr id="19" name="Text 15"/>
          <p:cNvSpPr/>
          <p:nvPr/>
        </p:nvSpPr>
        <p:spPr>
          <a:xfrm>
            <a:off x="1024128" y="3483864"/>
            <a:ext cx="1280160" cy="475488"/>
          </a:xfrm>
          <a:prstGeom prst="rect">
            <a:avLst/>
          </a:prstGeom>
          <a:noFill/>
          <a:ln/>
        </p:spPr>
        <p:txBody>
          <a:bodyPr wrap="square" lIns="0" tIns="0" rIns="0" bIns="0" rtlCol="0" anchor="ctr"/>
          <a:lstStyle/>
          <a:p>
            <a:pPr indent="0" marL="0">
              <a:buNone/>
            </a:pPr>
            <a:r>
              <a:rPr lang="en-US" sz="1050" dirty="0">
                <a:solidFill>
                  <a:srgbClr val="55566B"/>
                </a:solidFill>
                <a:latin typeface="Calibri" pitchFamily="34" charset="0"/>
                <a:ea typeface="Calibri" pitchFamily="34" charset="-122"/>
                <a:cs typeface="Calibri" pitchFamily="34" charset="-120"/>
              </a:rPr>
              <a:t>İş kalemi</a:t>
            </a:r>
            <a:endParaRPr lang="en-US" sz="1050" dirty="0"/>
          </a:p>
        </p:txBody>
      </p:sp>
      <p:sp>
        <p:nvSpPr>
          <p:cNvPr id="20" name="Shape 16"/>
          <p:cNvSpPr/>
          <p:nvPr/>
        </p:nvSpPr>
        <p:spPr>
          <a:xfrm>
            <a:off x="2807208" y="1645920"/>
            <a:ext cx="2075688" cy="3017520"/>
          </a:xfrm>
          <a:prstGeom prst="roundRect">
            <a:avLst>
              <a:gd name="adj" fmla="val 3524"/>
            </a:avLst>
          </a:prstGeom>
          <a:solidFill>
            <a:srgbClr val="F6F7FB"/>
          </a:solidFill>
          <a:ln w="12700">
            <a:solidFill>
              <a:srgbClr val="E3E4F2"/>
            </a:solidFill>
            <a:prstDash val="solid"/>
          </a:ln>
        </p:spPr>
      </p:sp>
      <p:sp>
        <p:nvSpPr>
          <p:cNvPr id="21" name="Shape 17"/>
          <p:cNvSpPr/>
          <p:nvPr/>
        </p:nvSpPr>
        <p:spPr>
          <a:xfrm>
            <a:off x="2807208" y="1645920"/>
            <a:ext cx="2075688" cy="457200"/>
          </a:xfrm>
          <a:prstGeom prst="roundRect">
            <a:avLst>
              <a:gd name="adj" fmla="val 16000"/>
            </a:avLst>
          </a:prstGeom>
          <a:solidFill>
            <a:srgbClr val="33348E"/>
          </a:solidFill>
          <a:ln w="12700">
            <a:solidFill>
              <a:srgbClr val="33348E"/>
            </a:solidFill>
            <a:prstDash val="solid"/>
          </a:ln>
        </p:spPr>
      </p:sp>
      <p:sp>
        <p:nvSpPr>
          <p:cNvPr id="22" name="Text 18"/>
          <p:cNvSpPr/>
          <p:nvPr/>
        </p:nvSpPr>
        <p:spPr>
          <a:xfrm>
            <a:off x="2916936" y="1645920"/>
            <a:ext cx="1371600" cy="45720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Analiz</a:t>
            </a:r>
            <a:endParaRPr lang="en-US" sz="1250" dirty="0"/>
          </a:p>
        </p:txBody>
      </p:sp>
      <p:sp>
        <p:nvSpPr>
          <p:cNvPr id="23" name="Text 19"/>
          <p:cNvSpPr/>
          <p:nvPr/>
        </p:nvSpPr>
        <p:spPr>
          <a:xfrm>
            <a:off x="4041648" y="1645920"/>
            <a:ext cx="749808" cy="457200"/>
          </a:xfrm>
          <a:prstGeom prst="rect">
            <a:avLst/>
          </a:prstGeom>
          <a:noFill/>
          <a:ln/>
        </p:spPr>
        <p:txBody>
          <a:bodyPr wrap="square" lIns="0" tIns="0" rIns="0" bIns="0" rtlCol="0" anchor="ctr"/>
          <a:lstStyle/>
          <a:p>
            <a:pPr algn="r" indent="0" marL="0">
              <a:buNone/>
            </a:pPr>
            <a:r>
              <a:rPr lang="en-US" sz="1050" b="1" dirty="0">
                <a:solidFill>
                  <a:srgbClr val="FFD9DA"/>
                </a:solidFill>
                <a:latin typeface="Calibri" pitchFamily="34" charset="0"/>
                <a:ea typeface="Calibri" pitchFamily="34" charset="-122"/>
                <a:cs typeface="Calibri" pitchFamily="34" charset="-120"/>
              </a:rPr>
              <a:t>WIP 2</a:t>
            </a:r>
            <a:endParaRPr lang="en-US" sz="1050" dirty="0"/>
          </a:p>
        </p:txBody>
      </p:sp>
      <p:sp>
        <p:nvSpPr>
          <p:cNvPr id="24" name="Shape 20"/>
          <p:cNvSpPr/>
          <p:nvPr/>
        </p:nvSpPr>
        <p:spPr>
          <a:xfrm>
            <a:off x="2944368" y="2240280"/>
            <a:ext cx="1801368" cy="475488"/>
          </a:xfrm>
          <a:prstGeom prst="roundRect">
            <a:avLst>
              <a:gd name="adj" fmla="val 11538"/>
            </a:avLst>
          </a:prstGeom>
          <a:solidFill>
            <a:srgbClr val="FFFFFF"/>
          </a:solidFill>
          <a:ln w="12700">
            <a:solidFill>
              <a:srgbClr val="D8D9EC"/>
            </a:solidFill>
            <a:prstDash val="solid"/>
          </a:ln>
        </p:spPr>
      </p:sp>
      <p:sp>
        <p:nvSpPr>
          <p:cNvPr id="25" name="Shape 21"/>
          <p:cNvSpPr/>
          <p:nvPr/>
        </p:nvSpPr>
        <p:spPr>
          <a:xfrm>
            <a:off x="3063240" y="2395728"/>
            <a:ext cx="146304" cy="146304"/>
          </a:xfrm>
          <a:prstGeom prst="ellipse">
            <a:avLst/>
          </a:prstGeom>
          <a:solidFill>
            <a:srgbClr val="CC2229"/>
          </a:solidFill>
          <a:ln w="12700">
            <a:solidFill>
              <a:srgbClr val="CC2229"/>
            </a:solidFill>
            <a:prstDash val="solid"/>
          </a:ln>
        </p:spPr>
      </p:sp>
      <p:sp>
        <p:nvSpPr>
          <p:cNvPr id="26" name="Text 22"/>
          <p:cNvSpPr/>
          <p:nvPr/>
        </p:nvSpPr>
        <p:spPr>
          <a:xfrm>
            <a:off x="3282696" y="2240280"/>
            <a:ext cx="1280160" cy="475488"/>
          </a:xfrm>
          <a:prstGeom prst="rect">
            <a:avLst/>
          </a:prstGeom>
          <a:noFill/>
          <a:ln/>
        </p:spPr>
        <p:txBody>
          <a:bodyPr wrap="square" lIns="0" tIns="0" rIns="0" bIns="0" rtlCol="0" anchor="ctr"/>
          <a:lstStyle/>
          <a:p>
            <a:pPr indent="0" marL="0">
              <a:buNone/>
            </a:pPr>
            <a:r>
              <a:rPr lang="en-US" sz="1050" dirty="0">
                <a:solidFill>
                  <a:srgbClr val="55566B"/>
                </a:solidFill>
                <a:latin typeface="Calibri" pitchFamily="34" charset="0"/>
                <a:ea typeface="Calibri" pitchFamily="34" charset="-122"/>
                <a:cs typeface="Calibri" pitchFamily="34" charset="-120"/>
              </a:rPr>
              <a:t>İş kalemi</a:t>
            </a:r>
            <a:endParaRPr lang="en-US" sz="1050" dirty="0"/>
          </a:p>
        </p:txBody>
      </p:sp>
      <p:sp>
        <p:nvSpPr>
          <p:cNvPr id="27" name="Shape 23"/>
          <p:cNvSpPr/>
          <p:nvPr/>
        </p:nvSpPr>
        <p:spPr>
          <a:xfrm>
            <a:off x="2944368" y="2862072"/>
            <a:ext cx="1801368" cy="475488"/>
          </a:xfrm>
          <a:prstGeom prst="roundRect">
            <a:avLst>
              <a:gd name="adj" fmla="val 11538"/>
            </a:avLst>
          </a:prstGeom>
          <a:solidFill>
            <a:srgbClr val="FFFFFF"/>
          </a:solidFill>
          <a:ln w="12700">
            <a:solidFill>
              <a:srgbClr val="D8D9EC"/>
            </a:solidFill>
            <a:prstDash val="solid"/>
          </a:ln>
        </p:spPr>
      </p:sp>
      <p:sp>
        <p:nvSpPr>
          <p:cNvPr id="28" name="Shape 24"/>
          <p:cNvSpPr/>
          <p:nvPr/>
        </p:nvSpPr>
        <p:spPr>
          <a:xfrm>
            <a:off x="3063240" y="3017520"/>
            <a:ext cx="146304" cy="146304"/>
          </a:xfrm>
          <a:prstGeom prst="ellipse">
            <a:avLst/>
          </a:prstGeom>
          <a:solidFill>
            <a:srgbClr val="6E6FB4"/>
          </a:solidFill>
          <a:ln w="12700">
            <a:solidFill>
              <a:srgbClr val="6E6FB4"/>
            </a:solidFill>
            <a:prstDash val="solid"/>
          </a:ln>
        </p:spPr>
      </p:sp>
      <p:sp>
        <p:nvSpPr>
          <p:cNvPr id="29" name="Text 25"/>
          <p:cNvSpPr/>
          <p:nvPr/>
        </p:nvSpPr>
        <p:spPr>
          <a:xfrm>
            <a:off x="3282696" y="2862072"/>
            <a:ext cx="1280160" cy="475488"/>
          </a:xfrm>
          <a:prstGeom prst="rect">
            <a:avLst/>
          </a:prstGeom>
          <a:noFill/>
          <a:ln/>
        </p:spPr>
        <p:txBody>
          <a:bodyPr wrap="square" lIns="0" tIns="0" rIns="0" bIns="0" rtlCol="0" anchor="ctr"/>
          <a:lstStyle/>
          <a:p>
            <a:pPr indent="0" marL="0">
              <a:buNone/>
            </a:pPr>
            <a:r>
              <a:rPr lang="en-US" sz="1050" dirty="0">
                <a:solidFill>
                  <a:srgbClr val="55566B"/>
                </a:solidFill>
                <a:latin typeface="Calibri" pitchFamily="34" charset="0"/>
                <a:ea typeface="Calibri" pitchFamily="34" charset="-122"/>
                <a:cs typeface="Calibri" pitchFamily="34" charset="-120"/>
              </a:rPr>
              <a:t>İş kalemi</a:t>
            </a:r>
            <a:endParaRPr lang="en-US" sz="1050" dirty="0"/>
          </a:p>
        </p:txBody>
      </p:sp>
      <p:sp>
        <p:nvSpPr>
          <p:cNvPr id="30" name="Shape 26"/>
          <p:cNvSpPr/>
          <p:nvPr/>
        </p:nvSpPr>
        <p:spPr>
          <a:xfrm>
            <a:off x="5065776" y="1645920"/>
            <a:ext cx="2075688" cy="3017520"/>
          </a:xfrm>
          <a:prstGeom prst="roundRect">
            <a:avLst>
              <a:gd name="adj" fmla="val 3524"/>
            </a:avLst>
          </a:prstGeom>
          <a:solidFill>
            <a:srgbClr val="F6F7FB"/>
          </a:solidFill>
          <a:ln w="12700">
            <a:solidFill>
              <a:srgbClr val="E3E4F2"/>
            </a:solidFill>
            <a:prstDash val="solid"/>
          </a:ln>
        </p:spPr>
      </p:sp>
      <p:sp>
        <p:nvSpPr>
          <p:cNvPr id="31" name="Shape 27"/>
          <p:cNvSpPr/>
          <p:nvPr/>
        </p:nvSpPr>
        <p:spPr>
          <a:xfrm>
            <a:off x="5065776" y="1645920"/>
            <a:ext cx="2075688" cy="457200"/>
          </a:xfrm>
          <a:prstGeom prst="roundRect">
            <a:avLst>
              <a:gd name="adj" fmla="val 16000"/>
            </a:avLst>
          </a:prstGeom>
          <a:solidFill>
            <a:srgbClr val="33348E"/>
          </a:solidFill>
          <a:ln w="12700">
            <a:solidFill>
              <a:srgbClr val="33348E"/>
            </a:solidFill>
            <a:prstDash val="solid"/>
          </a:ln>
        </p:spPr>
      </p:sp>
      <p:sp>
        <p:nvSpPr>
          <p:cNvPr id="32" name="Text 28"/>
          <p:cNvSpPr/>
          <p:nvPr/>
        </p:nvSpPr>
        <p:spPr>
          <a:xfrm>
            <a:off x="5175504" y="1645920"/>
            <a:ext cx="1371600" cy="45720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Geliştirme</a:t>
            </a:r>
            <a:endParaRPr lang="en-US" sz="1250" dirty="0"/>
          </a:p>
        </p:txBody>
      </p:sp>
      <p:sp>
        <p:nvSpPr>
          <p:cNvPr id="33" name="Text 29"/>
          <p:cNvSpPr/>
          <p:nvPr/>
        </p:nvSpPr>
        <p:spPr>
          <a:xfrm>
            <a:off x="6300216" y="1645920"/>
            <a:ext cx="749808" cy="457200"/>
          </a:xfrm>
          <a:prstGeom prst="rect">
            <a:avLst/>
          </a:prstGeom>
          <a:noFill/>
          <a:ln/>
        </p:spPr>
        <p:txBody>
          <a:bodyPr wrap="square" lIns="0" tIns="0" rIns="0" bIns="0" rtlCol="0" anchor="ctr"/>
          <a:lstStyle/>
          <a:p>
            <a:pPr algn="r" indent="0" marL="0">
              <a:buNone/>
            </a:pPr>
            <a:r>
              <a:rPr lang="en-US" sz="1050" b="1" dirty="0">
                <a:solidFill>
                  <a:srgbClr val="FFD9DA"/>
                </a:solidFill>
                <a:latin typeface="Calibri" pitchFamily="34" charset="0"/>
                <a:ea typeface="Calibri" pitchFamily="34" charset="-122"/>
                <a:cs typeface="Calibri" pitchFamily="34" charset="-120"/>
              </a:rPr>
              <a:t>WIP 3</a:t>
            </a:r>
            <a:endParaRPr lang="en-US" sz="1050" dirty="0"/>
          </a:p>
        </p:txBody>
      </p:sp>
      <p:sp>
        <p:nvSpPr>
          <p:cNvPr id="34" name="Shape 30"/>
          <p:cNvSpPr/>
          <p:nvPr/>
        </p:nvSpPr>
        <p:spPr>
          <a:xfrm>
            <a:off x="5202936" y="2240280"/>
            <a:ext cx="1801368" cy="475488"/>
          </a:xfrm>
          <a:prstGeom prst="roundRect">
            <a:avLst>
              <a:gd name="adj" fmla="val 11538"/>
            </a:avLst>
          </a:prstGeom>
          <a:solidFill>
            <a:srgbClr val="FFFFFF"/>
          </a:solidFill>
          <a:ln w="12700">
            <a:solidFill>
              <a:srgbClr val="D8D9EC"/>
            </a:solidFill>
            <a:prstDash val="solid"/>
          </a:ln>
        </p:spPr>
      </p:sp>
      <p:sp>
        <p:nvSpPr>
          <p:cNvPr id="35" name="Shape 31"/>
          <p:cNvSpPr/>
          <p:nvPr/>
        </p:nvSpPr>
        <p:spPr>
          <a:xfrm>
            <a:off x="5321808" y="2395728"/>
            <a:ext cx="146304" cy="146304"/>
          </a:xfrm>
          <a:prstGeom prst="ellipse">
            <a:avLst/>
          </a:prstGeom>
          <a:solidFill>
            <a:srgbClr val="CC2229"/>
          </a:solidFill>
          <a:ln w="12700">
            <a:solidFill>
              <a:srgbClr val="CC2229"/>
            </a:solidFill>
            <a:prstDash val="solid"/>
          </a:ln>
        </p:spPr>
      </p:sp>
      <p:sp>
        <p:nvSpPr>
          <p:cNvPr id="36" name="Text 32"/>
          <p:cNvSpPr/>
          <p:nvPr/>
        </p:nvSpPr>
        <p:spPr>
          <a:xfrm>
            <a:off x="5541264" y="2240280"/>
            <a:ext cx="1280160" cy="475488"/>
          </a:xfrm>
          <a:prstGeom prst="rect">
            <a:avLst/>
          </a:prstGeom>
          <a:noFill/>
          <a:ln/>
        </p:spPr>
        <p:txBody>
          <a:bodyPr wrap="square" lIns="0" tIns="0" rIns="0" bIns="0" rtlCol="0" anchor="ctr"/>
          <a:lstStyle/>
          <a:p>
            <a:pPr indent="0" marL="0">
              <a:buNone/>
            </a:pPr>
            <a:r>
              <a:rPr lang="en-US" sz="1050" dirty="0">
                <a:solidFill>
                  <a:srgbClr val="55566B"/>
                </a:solidFill>
                <a:latin typeface="Calibri" pitchFamily="34" charset="0"/>
                <a:ea typeface="Calibri" pitchFamily="34" charset="-122"/>
                <a:cs typeface="Calibri" pitchFamily="34" charset="-120"/>
              </a:rPr>
              <a:t>İş kalemi</a:t>
            </a:r>
            <a:endParaRPr lang="en-US" sz="1050" dirty="0"/>
          </a:p>
        </p:txBody>
      </p:sp>
      <p:sp>
        <p:nvSpPr>
          <p:cNvPr id="37" name="Shape 33"/>
          <p:cNvSpPr/>
          <p:nvPr/>
        </p:nvSpPr>
        <p:spPr>
          <a:xfrm>
            <a:off x="5202936" y="2862072"/>
            <a:ext cx="1801368" cy="475488"/>
          </a:xfrm>
          <a:prstGeom prst="roundRect">
            <a:avLst>
              <a:gd name="adj" fmla="val 11538"/>
            </a:avLst>
          </a:prstGeom>
          <a:solidFill>
            <a:srgbClr val="FFFFFF"/>
          </a:solidFill>
          <a:ln w="12700">
            <a:solidFill>
              <a:srgbClr val="D8D9EC"/>
            </a:solidFill>
            <a:prstDash val="solid"/>
          </a:ln>
        </p:spPr>
      </p:sp>
      <p:sp>
        <p:nvSpPr>
          <p:cNvPr id="38" name="Shape 34"/>
          <p:cNvSpPr/>
          <p:nvPr/>
        </p:nvSpPr>
        <p:spPr>
          <a:xfrm>
            <a:off x="5321808" y="3017520"/>
            <a:ext cx="146304" cy="146304"/>
          </a:xfrm>
          <a:prstGeom prst="ellipse">
            <a:avLst/>
          </a:prstGeom>
          <a:solidFill>
            <a:srgbClr val="6E6FB4"/>
          </a:solidFill>
          <a:ln w="12700">
            <a:solidFill>
              <a:srgbClr val="6E6FB4"/>
            </a:solidFill>
            <a:prstDash val="solid"/>
          </a:ln>
        </p:spPr>
      </p:sp>
      <p:sp>
        <p:nvSpPr>
          <p:cNvPr id="39" name="Text 35"/>
          <p:cNvSpPr/>
          <p:nvPr/>
        </p:nvSpPr>
        <p:spPr>
          <a:xfrm>
            <a:off x="5541264" y="2862072"/>
            <a:ext cx="1280160" cy="475488"/>
          </a:xfrm>
          <a:prstGeom prst="rect">
            <a:avLst/>
          </a:prstGeom>
          <a:noFill/>
          <a:ln/>
        </p:spPr>
        <p:txBody>
          <a:bodyPr wrap="square" lIns="0" tIns="0" rIns="0" bIns="0" rtlCol="0" anchor="ctr"/>
          <a:lstStyle/>
          <a:p>
            <a:pPr indent="0" marL="0">
              <a:buNone/>
            </a:pPr>
            <a:r>
              <a:rPr lang="en-US" sz="1050" dirty="0">
                <a:solidFill>
                  <a:srgbClr val="55566B"/>
                </a:solidFill>
                <a:latin typeface="Calibri" pitchFamily="34" charset="0"/>
                <a:ea typeface="Calibri" pitchFamily="34" charset="-122"/>
                <a:cs typeface="Calibri" pitchFamily="34" charset="-120"/>
              </a:rPr>
              <a:t>İş kalemi</a:t>
            </a:r>
            <a:endParaRPr lang="en-US" sz="1050" dirty="0"/>
          </a:p>
        </p:txBody>
      </p:sp>
      <p:sp>
        <p:nvSpPr>
          <p:cNvPr id="40" name="Shape 36"/>
          <p:cNvSpPr/>
          <p:nvPr/>
        </p:nvSpPr>
        <p:spPr>
          <a:xfrm>
            <a:off x="5202936" y="3483864"/>
            <a:ext cx="1801368" cy="475488"/>
          </a:xfrm>
          <a:prstGeom prst="roundRect">
            <a:avLst>
              <a:gd name="adj" fmla="val 11538"/>
            </a:avLst>
          </a:prstGeom>
          <a:solidFill>
            <a:srgbClr val="FFFFFF"/>
          </a:solidFill>
          <a:ln w="12700">
            <a:solidFill>
              <a:srgbClr val="D8D9EC"/>
            </a:solidFill>
            <a:prstDash val="solid"/>
          </a:ln>
        </p:spPr>
      </p:sp>
      <p:sp>
        <p:nvSpPr>
          <p:cNvPr id="41" name="Shape 37"/>
          <p:cNvSpPr/>
          <p:nvPr/>
        </p:nvSpPr>
        <p:spPr>
          <a:xfrm>
            <a:off x="5321808" y="3639312"/>
            <a:ext cx="146304" cy="146304"/>
          </a:xfrm>
          <a:prstGeom prst="ellipse">
            <a:avLst/>
          </a:prstGeom>
          <a:solidFill>
            <a:srgbClr val="6E6FB4"/>
          </a:solidFill>
          <a:ln w="12700">
            <a:solidFill>
              <a:srgbClr val="6E6FB4"/>
            </a:solidFill>
            <a:prstDash val="solid"/>
          </a:ln>
        </p:spPr>
      </p:sp>
      <p:sp>
        <p:nvSpPr>
          <p:cNvPr id="42" name="Text 38"/>
          <p:cNvSpPr/>
          <p:nvPr/>
        </p:nvSpPr>
        <p:spPr>
          <a:xfrm>
            <a:off x="5541264" y="3483864"/>
            <a:ext cx="1280160" cy="475488"/>
          </a:xfrm>
          <a:prstGeom prst="rect">
            <a:avLst/>
          </a:prstGeom>
          <a:noFill/>
          <a:ln/>
        </p:spPr>
        <p:txBody>
          <a:bodyPr wrap="square" lIns="0" tIns="0" rIns="0" bIns="0" rtlCol="0" anchor="ctr"/>
          <a:lstStyle/>
          <a:p>
            <a:pPr indent="0" marL="0">
              <a:buNone/>
            </a:pPr>
            <a:r>
              <a:rPr lang="en-US" sz="1050" dirty="0">
                <a:solidFill>
                  <a:srgbClr val="55566B"/>
                </a:solidFill>
                <a:latin typeface="Calibri" pitchFamily="34" charset="0"/>
                <a:ea typeface="Calibri" pitchFamily="34" charset="-122"/>
                <a:cs typeface="Calibri" pitchFamily="34" charset="-120"/>
              </a:rPr>
              <a:t>İş kalemi</a:t>
            </a:r>
            <a:endParaRPr lang="en-US" sz="1050" dirty="0"/>
          </a:p>
        </p:txBody>
      </p:sp>
      <p:sp>
        <p:nvSpPr>
          <p:cNvPr id="43" name="Shape 39"/>
          <p:cNvSpPr/>
          <p:nvPr/>
        </p:nvSpPr>
        <p:spPr>
          <a:xfrm>
            <a:off x="7324344" y="1645920"/>
            <a:ext cx="2075688" cy="3017520"/>
          </a:xfrm>
          <a:prstGeom prst="roundRect">
            <a:avLst>
              <a:gd name="adj" fmla="val 3524"/>
            </a:avLst>
          </a:prstGeom>
          <a:solidFill>
            <a:srgbClr val="F6F7FB"/>
          </a:solidFill>
          <a:ln w="12700">
            <a:solidFill>
              <a:srgbClr val="E3E4F2"/>
            </a:solidFill>
            <a:prstDash val="solid"/>
          </a:ln>
        </p:spPr>
      </p:sp>
      <p:sp>
        <p:nvSpPr>
          <p:cNvPr id="44" name="Shape 40"/>
          <p:cNvSpPr/>
          <p:nvPr/>
        </p:nvSpPr>
        <p:spPr>
          <a:xfrm>
            <a:off x="7324344" y="1645920"/>
            <a:ext cx="2075688" cy="457200"/>
          </a:xfrm>
          <a:prstGeom prst="roundRect">
            <a:avLst>
              <a:gd name="adj" fmla="val 16000"/>
            </a:avLst>
          </a:prstGeom>
          <a:solidFill>
            <a:srgbClr val="33348E"/>
          </a:solidFill>
          <a:ln w="12700">
            <a:solidFill>
              <a:srgbClr val="33348E"/>
            </a:solidFill>
            <a:prstDash val="solid"/>
          </a:ln>
        </p:spPr>
      </p:sp>
      <p:sp>
        <p:nvSpPr>
          <p:cNvPr id="45" name="Text 41"/>
          <p:cNvSpPr/>
          <p:nvPr/>
        </p:nvSpPr>
        <p:spPr>
          <a:xfrm>
            <a:off x="7434072" y="1645920"/>
            <a:ext cx="1371600" cy="45720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Test</a:t>
            </a:r>
            <a:endParaRPr lang="en-US" sz="1250" dirty="0"/>
          </a:p>
        </p:txBody>
      </p:sp>
      <p:sp>
        <p:nvSpPr>
          <p:cNvPr id="46" name="Text 42"/>
          <p:cNvSpPr/>
          <p:nvPr/>
        </p:nvSpPr>
        <p:spPr>
          <a:xfrm>
            <a:off x="8558784" y="1645920"/>
            <a:ext cx="749808" cy="457200"/>
          </a:xfrm>
          <a:prstGeom prst="rect">
            <a:avLst/>
          </a:prstGeom>
          <a:noFill/>
          <a:ln/>
        </p:spPr>
        <p:txBody>
          <a:bodyPr wrap="square" lIns="0" tIns="0" rIns="0" bIns="0" rtlCol="0" anchor="ctr"/>
          <a:lstStyle/>
          <a:p>
            <a:pPr algn="r" indent="0" marL="0">
              <a:buNone/>
            </a:pPr>
            <a:r>
              <a:rPr lang="en-US" sz="1050" b="1" dirty="0">
                <a:solidFill>
                  <a:srgbClr val="FFD9DA"/>
                </a:solidFill>
                <a:latin typeface="Calibri" pitchFamily="34" charset="0"/>
                <a:ea typeface="Calibri" pitchFamily="34" charset="-122"/>
                <a:cs typeface="Calibri" pitchFamily="34" charset="-120"/>
              </a:rPr>
              <a:t>WIP 2</a:t>
            </a:r>
            <a:endParaRPr lang="en-US" sz="1050" dirty="0"/>
          </a:p>
        </p:txBody>
      </p:sp>
      <p:sp>
        <p:nvSpPr>
          <p:cNvPr id="47" name="Shape 43"/>
          <p:cNvSpPr/>
          <p:nvPr/>
        </p:nvSpPr>
        <p:spPr>
          <a:xfrm>
            <a:off x="7461504" y="2240280"/>
            <a:ext cx="1801368" cy="475488"/>
          </a:xfrm>
          <a:prstGeom prst="roundRect">
            <a:avLst>
              <a:gd name="adj" fmla="val 11538"/>
            </a:avLst>
          </a:prstGeom>
          <a:solidFill>
            <a:srgbClr val="FFFFFF"/>
          </a:solidFill>
          <a:ln w="12700">
            <a:solidFill>
              <a:srgbClr val="D8D9EC"/>
            </a:solidFill>
            <a:prstDash val="solid"/>
          </a:ln>
        </p:spPr>
      </p:sp>
      <p:sp>
        <p:nvSpPr>
          <p:cNvPr id="48" name="Shape 44"/>
          <p:cNvSpPr/>
          <p:nvPr/>
        </p:nvSpPr>
        <p:spPr>
          <a:xfrm>
            <a:off x="7580376" y="2395728"/>
            <a:ext cx="146304" cy="146304"/>
          </a:xfrm>
          <a:prstGeom prst="ellipse">
            <a:avLst/>
          </a:prstGeom>
          <a:solidFill>
            <a:srgbClr val="CC2229"/>
          </a:solidFill>
          <a:ln w="12700">
            <a:solidFill>
              <a:srgbClr val="CC2229"/>
            </a:solidFill>
            <a:prstDash val="solid"/>
          </a:ln>
        </p:spPr>
      </p:sp>
      <p:sp>
        <p:nvSpPr>
          <p:cNvPr id="49" name="Text 45"/>
          <p:cNvSpPr/>
          <p:nvPr/>
        </p:nvSpPr>
        <p:spPr>
          <a:xfrm>
            <a:off x="7799832" y="2240280"/>
            <a:ext cx="1280160" cy="475488"/>
          </a:xfrm>
          <a:prstGeom prst="rect">
            <a:avLst/>
          </a:prstGeom>
          <a:noFill/>
          <a:ln/>
        </p:spPr>
        <p:txBody>
          <a:bodyPr wrap="square" lIns="0" tIns="0" rIns="0" bIns="0" rtlCol="0" anchor="ctr"/>
          <a:lstStyle/>
          <a:p>
            <a:pPr indent="0" marL="0">
              <a:buNone/>
            </a:pPr>
            <a:r>
              <a:rPr lang="en-US" sz="1050" dirty="0">
                <a:solidFill>
                  <a:srgbClr val="55566B"/>
                </a:solidFill>
                <a:latin typeface="Calibri" pitchFamily="34" charset="0"/>
                <a:ea typeface="Calibri" pitchFamily="34" charset="-122"/>
                <a:cs typeface="Calibri" pitchFamily="34" charset="-120"/>
              </a:rPr>
              <a:t>İş kalemi</a:t>
            </a:r>
            <a:endParaRPr lang="en-US" sz="1050" dirty="0"/>
          </a:p>
        </p:txBody>
      </p:sp>
      <p:sp>
        <p:nvSpPr>
          <p:cNvPr id="50" name="Shape 46"/>
          <p:cNvSpPr/>
          <p:nvPr/>
        </p:nvSpPr>
        <p:spPr>
          <a:xfrm>
            <a:off x="9582912" y="1645920"/>
            <a:ext cx="2075688" cy="3017520"/>
          </a:xfrm>
          <a:prstGeom prst="roundRect">
            <a:avLst>
              <a:gd name="adj" fmla="val 3524"/>
            </a:avLst>
          </a:prstGeom>
          <a:solidFill>
            <a:srgbClr val="F6F7FB"/>
          </a:solidFill>
          <a:ln w="12700">
            <a:solidFill>
              <a:srgbClr val="E3E4F2"/>
            </a:solidFill>
            <a:prstDash val="solid"/>
          </a:ln>
        </p:spPr>
      </p:sp>
      <p:sp>
        <p:nvSpPr>
          <p:cNvPr id="51" name="Shape 47"/>
          <p:cNvSpPr/>
          <p:nvPr/>
        </p:nvSpPr>
        <p:spPr>
          <a:xfrm>
            <a:off x="9582912" y="1645920"/>
            <a:ext cx="2075688" cy="457200"/>
          </a:xfrm>
          <a:prstGeom prst="roundRect">
            <a:avLst>
              <a:gd name="adj" fmla="val 16000"/>
            </a:avLst>
          </a:prstGeom>
          <a:solidFill>
            <a:srgbClr val="33348E"/>
          </a:solidFill>
          <a:ln w="12700">
            <a:solidFill>
              <a:srgbClr val="33348E"/>
            </a:solidFill>
            <a:prstDash val="solid"/>
          </a:ln>
        </p:spPr>
      </p:sp>
      <p:sp>
        <p:nvSpPr>
          <p:cNvPr id="52" name="Text 48"/>
          <p:cNvSpPr/>
          <p:nvPr/>
        </p:nvSpPr>
        <p:spPr>
          <a:xfrm>
            <a:off x="9692640" y="1645920"/>
            <a:ext cx="1371600" cy="457200"/>
          </a:xfrm>
          <a:prstGeom prst="rect">
            <a:avLst/>
          </a:prstGeom>
          <a:noFill/>
          <a:ln/>
        </p:spPr>
        <p:txBody>
          <a:bodyPr wrap="square" lIns="0" tIns="0" rIns="0" bIns="0"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Tamam</a:t>
            </a:r>
            <a:endParaRPr lang="en-US" sz="1250" dirty="0"/>
          </a:p>
        </p:txBody>
      </p:sp>
      <p:sp>
        <p:nvSpPr>
          <p:cNvPr id="53" name="Shape 49"/>
          <p:cNvSpPr/>
          <p:nvPr/>
        </p:nvSpPr>
        <p:spPr>
          <a:xfrm>
            <a:off x="9720072" y="2240280"/>
            <a:ext cx="1801368" cy="475488"/>
          </a:xfrm>
          <a:prstGeom prst="roundRect">
            <a:avLst>
              <a:gd name="adj" fmla="val 11538"/>
            </a:avLst>
          </a:prstGeom>
          <a:solidFill>
            <a:srgbClr val="FFFFFF"/>
          </a:solidFill>
          <a:ln w="12700">
            <a:solidFill>
              <a:srgbClr val="D8D9EC"/>
            </a:solidFill>
            <a:prstDash val="solid"/>
          </a:ln>
        </p:spPr>
      </p:sp>
      <p:sp>
        <p:nvSpPr>
          <p:cNvPr id="54" name="Shape 50"/>
          <p:cNvSpPr/>
          <p:nvPr/>
        </p:nvSpPr>
        <p:spPr>
          <a:xfrm>
            <a:off x="9838944" y="2395728"/>
            <a:ext cx="146304" cy="146304"/>
          </a:xfrm>
          <a:prstGeom prst="ellipse">
            <a:avLst/>
          </a:prstGeom>
          <a:solidFill>
            <a:srgbClr val="CC2229"/>
          </a:solidFill>
          <a:ln w="12700">
            <a:solidFill>
              <a:srgbClr val="CC2229"/>
            </a:solidFill>
            <a:prstDash val="solid"/>
          </a:ln>
        </p:spPr>
      </p:sp>
      <p:sp>
        <p:nvSpPr>
          <p:cNvPr id="55" name="Text 51"/>
          <p:cNvSpPr/>
          <p:nvPr/>
        </p:nvSpPr>
        <p:spPr>
          <a:xfrm>
            <a:off x="10058400" y="2240280"/>
            <a:ext cx="1280160" cy="475488"/>
          </a:xfrm>
          <a:prstGeom prst="rect">
            <a:avLst/>
          </a:prstGeom>
          <a:noFill/>
          <a:ln/>
        </p:spPr>
        <p:txBody>
          <a:bodyPr wrap="square" lIns="0" tIns="0" rIns="0" bIns="0" rtlCol="0" anchor="ctr"/>
          <a:lstStyle/>
          <a:p>
            <a:pPr indent="0" marL="0">
              <a:buNone/>
            </a:pPr>
            <a:r>
              <a:rPr lang="en-US" sz="1050" dirty="0">
                <a:solidFill>
                  <a:srgbClr val="55566B"/>
                </a:solidFill>
                <a:latin typeface="Calibri" pitchFamily="34" charset="0"/>
                <a:ea typeface="Calibri" pitchFamily="34" charset="-122"/>
                <a:cs typeface="Calibri" pitchFamily="34" charset="-120"/>
              </a:rPr>
              <a:t>İş kalemi</a:t>
            </a:r>
            <a:endParaRPr lang="en-US" sz="1050" dirty="0"/>
          </a:p>
        </p:txBody>
      </p:sp>
      <p:sp>
        <p:nvSpPr>
          <p:cNvPr id="56" name="Shape 52"/>
          <p:cNvSpPr/>
          <p:nvPr/>
        </p:nvSpPr>
        <p:spPr>
          <a:xfrm>
            <a:off x="9720072" y="2862072"/>
            <a:ext cx="1801368" cy="475488"/>
          </a:xfrm>
          <a:prstGeom prst="roundRect">
            <a:avLst>
              <a:gd name="adj" fmla="val 11538"/>
            </a:avLst>
          </a:prstGeom>
          <a:solidFill>
            <a:srgbClr val="FFFFFF"/>
          </a:solidFill>
          <a:ln w="12700">
            <a:solidFill>
              <a:srgbClr val="D8D9EC"/>
            </a:solidFill>
            <a:prstDash val="solid"/>
          </a:ln>
        </p:spPr>
      </p:sp>
      <p:sp>
        <p:nvSpPr>
          <p:cNvPr id="57" name="Shape 53"/>
          <p:cNvSpPr/>
          <p:nvPr/>
        </p:nvSpPr>
        <p:spPr>
          <a:xfrm>
            <a:off x="9838944" y="3017520"/>
            <a:ext cx="146304" cy="146304"/>
          </a:xfrm>
          <a:prstGeom prst="ellipse">
            <a:avLst/>
          </a:prstGeom>
          <a:solidFill>
            <a:srgbClr val="6E6FB4"/>
          </a:solidFill>
          <a:ln w="12700">
            <a:solidFill>
              <a:srgbClr val="6E6FB4"/>
            </a:solidFill>
            <a:prstDash val="solid"/>
          </a:ln>
        </p:spPr>
      </p:sp>
      <p:sp>
        <p:nvSpPr>
          <p:cNvPr id="58" name="Text 54"/>
          <p:cNvSpPr/>
          <p:nvPr/>
        </p:nvSpPr>
        <p:spPr>
          <a:xfrm>
            <a:off x="10058400" y="2862072"/>
            <a:ext cx="1280160" cy="475488"/>
          </a:xfrm>
          <a:prstGeom prst="rect">
            <a:avLst/>
          </a:prstGeom>
          <a:noFill/>
          <a:ln/>
        </p:spPr>
        <p:txBody>
          <a:bodyPr wrap="square" lIns="0" tIns="0" rIns="0" bIns="0" rtlCol="0" anchor="ctr"/>
          <a:lstStyle/>
          <a:p>
            <a:pPr indent="0" marL="0">
              <a:buNone/>
            </a:pPr>
            <a:r>
              <a:rPr lang="en-US" sz="1050" dirty="0">
                <a:solidFill>
                  <a:srgbClr val="55566B"/>
                </a:solidFill>
                <a:latin typeface="Calibri" pitchFamily="34" charset="0"/>
                <a:ea typeface="Calibri" pitchFamily="34" charset="-122"/>
                <a:cs typeface="Calibri" pitchFamily="34" charset="-120"/>
              </a:rPr>
              <a:t>İş kalemi</a:t>
            </a:r>
            <a:endParaRPr lang="en-US" sz="1050" dirty="0"/>
          </a:p>
        </p:txBody>
      </p:sp>
      <p:sp>
        <p:nvSpPr>
          <p:cNvPr id="59" name="Shape 55"/>
          <p:cNvSpPr/>
          <p:nvPr/>
        </p:nvSpPr>
        <p:spPr>
          <a:xfrm>
            <a:off x="548640" y="4846320"/>
            <a:ext cx="5408676" cy="1371600"/>
          </a:xfrm>
          <a:prstGeom prst="roundRect">
            <a:avLst>
              <a:gd name="adj" fmla="val 6667"/>
            </a:avLst>
          </a:prstGeom>
          <a:solidFill>
            <a:srgbClr val="EDEEF7"/>
          </a:solidFill>
          <a:ln w="12700">
            <a:solidFill>
              <a:srgbClr val="EDEEF7"/>
            </a:solidFill>
            <a:prstDash val="solid"/>
          </a:ln>
        </p:spPr>
      </p:sp>
      <p:sp>
        <p:nvSpPr>
          <p:cNvPr id="60" name="Text 56"/>
          <p:cNvSpPr/>
          <p:nvPr/>
        </p:nvSpPr>
        <p:spPr>
          <a:xfrm>
            <a:off x="768096" y="5047488"/>
            <a:ext cx="4969764"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Neden WIP Limiti?</a:t>
            </a:r>
            <a:endParaRPr lang="en-US" sz="1500" dirty="0"/>
          </a:p>
        </p:txBody>
      </p:sp>
      <p:sp>
        <p:nvSpPr>
          <p:cNvPr id="61" name="Text 57"/>
          <p:cNvSpPr/>
          <p:nvPr/>
        </p:nvSpPr>
        <p:spPr>
          <a:xfrm>
            <a:off x="768096" y="5559552"/>
            <a:ext cx="4969764" cy="49377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Aynı anda az iş başlatmak, işlerin daha hızlı bitmesini sağlar. Limit dolduğunda yeni iş başlatmak yerine tıkanan işe yardım edilir.</a:t>
            </a:r>
            <a:endParaRPr lang="en-US" sz="1200" dirty="0"/>
          </a:p>
        </p:txBody>
      </p:sp>
      <p:sp>
        <p:nvSpPr>
          <p:cNvPr id="62" name="Shape 58"/>
          <p:cNvSpPr/>
          <p:nvPr/>
        </p:nvSpPr>
        <p:spPr>
          <a:xfrm>
            <a:off x="6231636" y="4846320"/>
            <a:ext cx="5408676" cy="1371600"/>
          </a:xfrm>
          <a:prstGeom prst="roundRect">
            <a:avLst>
              <a:gd name="adj" fmla="val 6667"/>
            </a:avLst>
          </a:prstGeom>
          <a:solidFill>
            <a:srgbClr val="EDEEF7"/>
          </a:solidFill>
          <a:ln w="12700">
            <a:solidFill>
              <a:srgbClr val="EDEEF7"/>
            </a:solidFill>
            <a:prstDash val="solid"/>
          </a:ln>
        </p:spPr>
      </p:sp>
      <p:sp>
        <p:nvSpPr>
          <p:cNvPr id="63" name="Text 59"/>
          <p:cNvSpPr/>
          <p:nvPr/>
        </p:nvSpPr>
        <p:spPr>
          <a:xfrm>
            <a:off x="6451092" y="5047488"/>
            <a:ext cx="4969764"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Görünürlüğün Etkisi</a:t>
            </a:r>
            <a:endParaRPr lang="en-US" sz="1500" dirty="0"/>
          </a:p>
        </p:txBody>
      </p:sp>
      <p:sp>
        <p:nvSpPr>
          <p:cNvPr id="64" name="Text 60"/>
          <p:cNvSpPr/>
          <p:nvPr/>
        </p:nvSpPr>
        <p:spPr>
          <a:xfrm>
            <a:off x="6451092" y="5559552"/>
            <a:ext cx="4969764" cy="49377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Pano, sorunu kişiselleştirmeden sistem üzerinde konuşmayı mümkün kılar. Tartışma kim yavaş değil, iş nerede bekliyor olur.</a:t>
            </a:r>
            <a:endParaRPr lang="en-US"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2</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Akış Metrikleri</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28</a:t>
            </a:r>
            <a:endParaRPr lang="en-US" sz="900" dirty="0"/>
          </a:p>
        </p:txBody>
      </p:sp>
      <p:sp>
        <p:nvSpPr>
          <p:cNvPr id="8" name="Shape 4"/>
          <p:cNvSpPr/>
          <p:nvPr/>
        </p:nvSpPr>
        <p:spPr>
          <a:xfrm>
            <a:off x="548640" y="1645920"/>
            <a:ext cx="2567178" cy="1783080"/>
          </a:xfrm>
          <a:prstGeom prst="roundRect">
            <a:avLst>
              <a:gd name="adj" fmla="val 5128"/>
            </a:avLst>
          </a:prstGeom>
          <a:solidFill>
            <a:srgbClr val="EDEEF7"/>
          </a:solidFill>
          <a:ln w="12700">
            <a:solidFill>
              <a:srgbClr val="EDEEF7"/>
            </a:solidFill>
            <a:prstDash val="solid"/>
          </a:ln>
        </p:spPr>
      </p:sp>
      <p:sp>
        <p:nvSpPr>
          <p:cNvPr id="9" name="Text 5"/>
          <p:cNvSpPr/>
          <p:nvPr/>
        </p:nvSpPr>
        <p:spPr>
          <a:xfrm>
            <a:off x="768096" y="184708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Çevrim Süresi</a:t>
            </a:r>
            <a:endParaRPr lang="en-US" sz="1500" dirty="0"/>
          </a:p>
        </p:txBody>
      </p:sp>
      <p:sp>
        <p:nvSpPr>
          <p:cNvPr id="10" name="Text 6"/>
          <p:cNvSpPr/>
          <p:nvPr/>
        </p:nvSpPr>
        <p:spPr>
          <a:xfrm>
            <a:off x="768096" y="2359152"/>
            <a:ext cx="2128266" cy="90525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Bir işin başlamasından bitmesine kadar geçen süre. Söz vermenin temeli budur.</a:t>
            </a:r>
            <a:endParaRPr lang="en-US" sz="1200" dirty="0"/>
          </a:p>
        </p:txBody>
      </p:sp>
      <p:sp>
        <p:nvSpPr>
          <p:cNvPr id="11" name="Shape 7"/>
          <p:cNvSpPr/>
          <p:nvPr/>
        </p:nvSpPr>
        <p:spPr>
          <a:xfrm>
            <a:off x="3390138" y="1645920"/>
            <a:ext cx="2567178" cy="1783080"/>
          </a:xfrm>
          <a:prstGeom prst="roundRect">
            <a:avLst>
              <a:gd name="adj" fmla="val 5128"/>
            </a:avLst>
          </a:prstGeom>
          <a:solidFill>
            <a:srgbClr val="EDEEF7"/>
          </a:solidFill>
          <a:ln w="12700">
            <a:solidFill>
              <a:srgbClr val="EDEEF7"/>
            </a:solidFill>
            <a:prstDash val="solid"/>
          </a:ln>
        </p:spPr>
      </p:sp>
      <p:sp>
        <p:nvSpPr>
          <p:cNvPr id="12" name="Text 8"/>
          <p:cNvSpPr/>
          <p:nvPr/>
        </p:nvSpPr>
        <p:spPr>
          <a:xfrm>
            <a:off x="3609594" y="184708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İş Çıkarma Hızı</a:t>
            </a:r>
            <a:endParaRPr lang="en-US" sz="1500" dirty="0"/>
          </a:p>
        </p:txBody>
      </p:sp>
      <p:sp>
        <p:nvSpPr>
          <p:cNvPr id="13" name="Text 9"/>
          <p:cNvSpPr/>
          <p:nvPr/>
        </p:nvSpPr>
        <p:spPr>
          <a:xfrm>
            <a:off x="3609594" y="2359152"/>
            <a:ext cx="2128266" cy="90525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Belirli sürede tamamlanan iş adedi. Kapasite planlamasının gerçek verisi.</a:t>
            </a:r>
            <a:endParaRPr lang="en-US" sz="1200" dirty="0"/>
          </a:p>
        </p:txBody>
      </p:sp>
      <p:sp>
        <p:nvSpPr>
          <p:cNvPr id="14" name="Shape 10"/>
          <p:cNvSpPr/>
          <p:nvPr/>
        </p:nvSpPr>
        <p:spPr>
          <a:xfrm>
            <a:off x="6231636" y="1645920"/>
            <a:ext cx="2567178" cy="1783080"/>
          </a:xfrm>
          <a:prstGeom prst="roundRect">
            <a:avLst>
              <a:gd name="adj" fmla="val 5128"/>
            </a:avLst>
          </a:prstGeom>
          <a:solidFill>
            <a:srgbClr val="EDEEF7"/>
          </a:solidFill>
          <a:ln w="12700">
            <a:solidFill>
              <a:srgbClr val="EDEEF7"/>
            </a:solidFill>
            <a:prstDash val="solid"/>
          </a:ln>
        </p:spPr>
      </p:sp>
      <p:sp>
        <p:nvSpPr>
          <p:cNvPr id="15" name="Text 11"/>
          <p:cNvSpPr/>
          <p:nvPr/>
        </p:nvSpPr>
        <p:spPr>
          <a:xfrm>
            <a:off x="6451092" y="184708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Devam Eden İş</a:t>
            </a:r>
            <a:endParaRPr lang="en-US" sz="1500" dirty="0"/>
          </a:p>
        </p:txBody>
      </p:sp>
      <p:sp>
        <p:nvSpPr>
          <p:cNvPr id="16" name="Text 12"/>
          <p:cNvSpPr/>
          <p:nvPr/>
        </p:nvSpPr>
        <p:spPr>
          <a:xfrm>
            <a:off x="6451092" y="2359152"/>
            <a:ext cx="2128266" cy="90525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Aynı anda açık iş sayısı. Arttıkça çevrim süresi orantılı olarak uzar.</a:t>
            </a:r>
            <a:endParaRPr lang="en-US" sz="1200" dirty="0"/>
          </a:p>
        </p:txBody>
      </p:sp>
      <p:sp>
        <p:nvSpPr>
          <p:cNvPr id="17" name="Shape 13"/>
          <p:cNvSpPr/>
          <p:nvPr/>
        </p:nvSpPr>
        <p:spPr>
          <a:xfrm>
            <a:off x="9073134" y="1645920"/>
            <a:ext cx="2567178" cy="1783080"/>
          </a:xfrm>
          <a:prstGeom prst="roundRect">
            <a:avLst>
              <a:gd name="adj" fmla="val 5128"/>
            </a:avLst>
          </a:prstGeom>
          <a:solidFill>
            <a:srgbClr val="EDEEF7"/>
          </a:solidFill>
          <a:ln w="12700">
            <a:solidFill>
              <a:srgbClr val="EDEEF7"/>
            </a:solidFill>
            <a:prstDash val="solid"/>
          </a:ln>
        </p:spPr>
      </p:sp>
      <p:sp>
        <p:nvSpPr>
          <p:cNvPr id="18" name="Text 14"/>
          <p:cNvSpPr/>
          <p:nvPr/>
        </p:nvSpPr>
        <p:spPr>
          <a:xfrm>
            <a:off x="9292590" y="184708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Akış Verimliliği</a:t>
            </a:r>
            <a:endParaRPr lang="en-US" sz="1500" dirty="0"/>
          </a:p>
        </p:txBody>
      </p:sp>
      <p:sp>
        <p:nvSpPr>
          <p:cNvPr id="19" name="Text 15"/>
          <p:cNvSpPr/>
          <p:nvPr/>
        </p:nvSpPr>
        <p:spPr>
          <a:xfrm>
            <a:off x="9292590" y="2359152"/>
            <a:ext cx="2128266" cy="90525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Aktif çalışma süresinin toplam süreye oranı. Genelde yüzde 5 ile 15 arasındadır.</a:t>
            </a:r>
            <a:endParaRPr lang="en-US" sz="1200" dirty="0"/>
          </a:p>
        </p:txBody>
      </p:sp>
      <p:sp>
        <p:nvSpPr>
          <p:cNvPr id="20" name="Shape 16"/>
          <p:cNvSpPr/>
          <p:nvPr/>
        </p:nvSpPr>
        <p:spPr>
          <a:xfrm>
            <a:off x="548640" y="3703320"/>
            <a:ext cx="11091672" cy="1234440"/>
          </a:xfrm>
          <a:prstGeom prst="roundRect">
            <a:avLst>
              <a:gd name="adj" fmla="val 5926"/>
            </a:avLst>
          </a:prstGeom>
          <a:solidFill>
            <a:srgbClr val="EDEEF7"/>
          </a:solidFill>
          <a:ln w="12700">
            <a:solidFill>
              <a:srgbClr val="EDEEF7"/>
            </a:solidFill>
            <a:prstDash val="solid"/>
          </a:ln>
        </p:spPr>
      </p:sp>
      <p:sp>
        <p:nvSpPr>
          <p:cNvPr id="21" name="Text 17"/>
          <p:cNvSpPr/>
          <p:nvPr/>
        </p:nvSpPr>
        <p:spPr>
          <a:xfrm>
            <a:off x="822960" y="3794760"/>
            <a:ext cx="10515600" cy="502920"/>
          </a:xfrm>
          <a:prstGeom prst="rect">
            <a:avLst/>
          </a:prstGeom>
          <a:noFill/>
          <a:ln/>
        </p:spPr>
        <p:txBody>
          <a:bodyPr wrap="square" lIns="0" tIns="0" rIns="0" bIns="0" rtlCol="0" anchor="ctr"/>
          <a:lstStyle/>
          <a:p>
            <a:pPr indent="0" marL="0">
              <a:buNone/>
            </a:pPr>
            <a:r>
              <a:rPr lang="en-US" sz="1700" b="1" dirty="0">
                <a:solidFill>
                  <a:srgbClr val="33348E"/>
                </a:solidFill>
                <a:latin typeface="Calibri" pitchFamily="34" charset="0"/>
                <a:ea typeface="Calibri" pitchFamily="34" charset="-122"/>
                <a:cs typeface="Calibri" pitchFamily="34" charset="-120"/>
              </a:rPr>
              <a:t>Little Yasası:  Ortalama Çevrim Süresi  =  Devam Eden İş  /  İş Çıkarma Hızı</a:t>
            </a:r>
            <a:endParaRPr lang="en-US" sz="1700" dirty="0"/>
          </a:p>
        </p:txBody>
      </p:sp>
      <p:sp>
        <p:nvSpPr>
          <p:cNvPr id="22" name="Text 18"/>
          <p:cNvSpPr/>
          <p:nvPr/>
        </p:nvSpPr>
        <p:spPr>
          <a:xfrm>
            <a:off x="822960" y="4315968"/>
            <a:ext cx="10515600" cy="457200"/>
          </a:xfrm>
          <a:prstGeom prst="rect">
            <a:avLst/>
          </a:prstGeom>
          <a:noFill/>
          <a:ln/>
        </p:spPr>
        <p:txBody>
          <a:bodyPr wrap="square" lIns="0" tIns="0" rIns="0" bIns="0" rtlCol="0" anchor="ctr"/>
          <a:lstStyle/>
          <a:p>
            <a:pPr indent="0" marL="0">
              <a:buNone/>
            </a:pPr>
            <a:r>
              <a:rPr lang="en-US" sz="1300" dirty="0">
                <a:solidFill>
                  <a:srgbClr val="55566B"/>
                </a:solidFill>
                <a:latin typeface="Calibri" pitchFamily="34" charset="0"/>
                <a:ea typeface="Calibri" pitchFamily="34" charset="-122"/>
                <a:cs typeface="Calibri" pitchFamily="34" charset="-120"/>
              </a:rPr>
              <a:t>Sonuç: iş çıkarma hızını artıramıyorsanız, hızlanmanın tek yolu aynı anda açık iş sayısını azaltmaktır.</a:t>
            </a:r>
            <a:endParaRPr lang="en-US" sz="1300" dirty="0"/>
          </a:p>
        </p:txBody>
      </p:sp>
      <p:sp>
        <p:nvSpPr>
          <p:cNvPr id="23" name="Text 19"/>
          <p:cNvSpPr/>
          <p:nvPr/>
        </p:nvSpPr>
        <p:spPr>
          <a:xfrm>
            <a:off x="594360" y="5120640"/>
            <a:ext cx="10972800" cy="1005840"/>
          </a:xfrm>
          <a:prstGeom prst="rect">
            <a:avLst/>
          </a:prstGeom>
          <a:noFill/>
          <a:ln/>
        </p:spPr>
        <p:txBody>
          <a:bodyPr wrap="square" lIns="0" tIns="0" rIns="0" bIns="0" rtlCol="0" anchor="t"/>
          <a:lstStyle/>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Yüzde tamamlanma raporu yerine, bekleyen iş ve yaşlanan iş raporu daha çok bilgi verir.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Kümülatif akış diyagramı tıkanmaları haftalar öncesinden gösterir.</a:t>
            </a:r>
            <a:endParaRPr lang="en-US" sz="13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2</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Scrum mu, Kanban mı?</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29</a:t>
            </a:r>
            <a:endParaRPr lang="en-US" sz="900" dirty="0"/>
          </a:p>
        </p:txBody>
      </p:sp>
      <p:graphicFrame>
        <p:nvGraphicFramePr>
          <p:cNvPr id="27" name="Table 0"/>
          <p:cNvGraphicFramePr>
            <a:graphicFrameLocks noGrp="1"/>
          </p:cNvGraphicFramePr>
          <p:nvPr>
            <p:extLst>
              <p:ext uri="{D42A27DB-BD31-4B8C-83A1-F6EECF244321}">
                <p14:modId xmlns:p14="http://schemas.microsoft.com/office/powerpoint/2010/main" val="1579011935"/>
              </p:ext>
            </p:extLst>
          </p:nvPr>
        </p:nvGraphicFramePr>
        <p:xfrm>
          <a:off x="548640" y="1600200"/>
          <a:ext cx="11091672" cy="914400"/>
        </p:xfrm>
        <a:graphic>
          <a:graphicData uri="http://schemas.openxmlformats.org/drawingml/2006/table">
            <a:tbl>
              <a:tblPr/>
              <a:tblGrid>
                <a:gridCol w="2651760"/>
                <a:gridCol w="4023360"/>
                <a:gridCol w="4416552"/>
              </a:tblGrid>
              <a:tr h="502920">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Kriter</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Scrum</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Kanban</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Ritim</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Sabit süreli Sprint</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Sürekli akış, sabit iterasyon zorunlu değil</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İş türü</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Planlanabilir geliştirme, yeni ürün ve özellik</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Değişken talep, destek, bakım, operasyon</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Roller</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Tanımlı üç sorumluluk</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Mevcut roller korunur</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Değişiklik</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Sprint içinde kapsam korunur</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Öncelik her an güncellenebilir</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Planlama birimi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Sprint iş listesi ve hedefi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Çekme, kapasite boşaldıkça</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Temel ölçü</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Hız ve Sprint hedefi başarısı</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Çevrim süresi ve akış verimliliği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PMO için uygunluk</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Proje ve ürün geliştirme takımları</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PMO operasyonu, talep ve portföy yönetimi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bl>
          </a:graphicData>
        </a:graphic>
      </p:graphicFrame>
      <p:sp>
        <p:nvSpPr>
          <p:cNvPr id="9" name="Shape 4"/>
          <p:cNvSpPr/>
          <p:nvPr/>
        </p:nvSpPr>
        <p:spPr>
          <a:xfrm>
            <a:off x="548640" y="5742432"/>
            <a:ext cx="11091672" cy="512064"/>
          </a:xfrm>
          <a:prstGeom prst="roundRect">
            <a:avLst>
              <a:gd name="adj" fmla="val 17857"/>
            </a:avLst>
          </a:prstGeom>
          <a:solidFill>
            <a:srgbClr val="33348E"/>
          </a:solidFill>
          <a:ln w="12700">
            <a:solidFill>
              <a:srgbClr val="33348E"/>
            </a:solidFill>
            <a:prstDash val="solid"/>
          </a:ln>
        </p:spPr>
      </p:sp>
      <p:sp>
        <p:nvSpPr>
          <p:cNvPr id="10" name="Text 5"/>
          <p:cNvSpPr/>
          <p:nvPr/>
        </p:nvSpPr>
        <p:spPr>
          <a:xfrm>
            <a:off x="868680" y="5833872"/>
            <a:ext cx="10424160" cy="329184"/>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Scrumban: Scrum ritmi ve rolleri ile Kanban görselleştirme ve WIP limitini birleştirmek.</a:t>
            </a:r>
            <a:endParaRPr lang="en-US" sz="15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1E1F4E"/>
        </a:solidFill>
      </p:bgPr>
    </p:bg>
    <p:spTree>
      <p:nvGrpSpPr>
        <p:cNvPr id="1" name=""/>
        <p:cNvGrpSpPr/>
        <p:nvPr/>
      </p:nvGrpSpPr>
      <p:grpSpPr>
        <a:xfrm>
          <a:off x="0" y="0"/>
          <a:ext cx="0" cy="0"/>
          <a:chOff x="0" y="0"/>
          <a:chExt cx="0" cy="0"/>
        </a:xfrm>
      </p:grpSpPr>
      <p:sp>
        <p:nvSpPr>
          <p:cNvPr id="2" name="Shape 0"/>
          <p:cNvSpPr/>
          <p:nvPr/>
        </p:nvSpPr>
        <p:spPr>
          <a:xfrm>
            <a:off x="10287000" y="411480"/>
            <a:ext cx="1417320" cy="777240"/>
          </a:xfrm>
          <a:prstGeom prst="roundRect">
            <a:avLst>
              <a:gd name="adj" fmla="val 11765"/>
            </a:avLst>
          </a:prstGeom>
          <a:solidFill>
            <a:srgbClr val="FFFFFF"/>
          </a:solidFill>
          <a:ln w="12700">
            <a:solidFill>
              <a:srgbClr val="FFFFFF"/>
            </a:solidFill>
            <a:prstDash val="solid"/>
          </a:ln>
        </p:spPr>
      </p:sp>
      <p:pic>
        <p:nvPicPr>
          <p:cNvPr id="3" name="Image 0" descr="logo.png">    </p:cNvPr>
          <p:cNvPicPr>
            <a:picLocks noChangeAspect="1"/>
          </p:cNvPicPr>
          <p:nvPr/>
        </p:nvPicPr>
        <p:blipFill>
          <a:blip r:embed="rId1"/>
          <a:stretch>
            <a:fillRect/>
          </a:stretch>
        </p:blipFill>
        <p:spPr>
          <a:xfrm>
            <a:off x="10405872" y="530352"/>
            <a:ext cx="1170432" cy="548640"/>
          </a:xfrm>
          <a:prstGeom prst="rect">
            <a:avLst/>
          </a:prstGeom>
        </p:spPr>
      </p:pic>
      <p:sp>
        <p:nvSpPr>
          <p:cNvPr id="4" name="Text 1"/>
          <p:cNvSpPr/>
          <p:nvPr/>
        </p:nvSpPr>
        <p:spPr>
          <a:xfrm>
            <a:off x="822960" y="1691640"/>
            <a:ext cx="2926080" cy="2011680"/>
          </a:xfrm>
          <a:prstGeom prst="rect">
            <a:avLst/>
          </a:prstGeom>
          <a:noFill/>
          <a:ln/>
        </p:spPr>
        <p:txBody>
          <a:bodyPr wrap="square" lIns="0" tIns="0" rIns="0" bIns="0" rtlCol="0" anchor="ctr"/>
          <a:lstStyle/>
          <a:p>
            <a:pPr indent="0" marL="0">
              <a:buNone/>
            </a:pPr>
            <a:r>
              <a:rPr lang="en-US" sz="13000" b="1" dirty="0">
                <a:solidFill>
                  <a:srgbClr val="6E6FB4"/>
                </a:solidFill>
                <a:latin typeface="Calibri" pitchFamily="34" charset="0"/>
                <a:ea typeface="Calibri" pitchFamily="34" charset="-122"/>
                <a:cs typeface="Calibri" pitchFamily="34" charset="-120"/>
              </a:rPr>
              <a:t>3</a:t>
            </a:r>
            <a:endParaRPr lang="en-US" sz="13000" dirty="0"/>
          </a:p>
        </p:txBody>
      </p:sp>
      <p:sp>
        <p:nvSpPr>
          <p:cNvPr id="5" name="Text 2"/>
          <p:cNvSpPr/>
          <p:nvPr/>
        </p:nvSpPr>
        <p:spPr>
          <a:xfrm>
            <a:off x="3200400" y="1874520"/>
            <a:ext cx="7863840" cy="914400"/>
          </a:xfrm>
          <a:prstGeom prst="rect">
            <a:avLst/>
          </a:prstGeom>
          <a:noFill/>
          <a:ln/>
        </p:spPr>
        <p:txBody>
          <a:bodyPr wrap="square" lIns="0" tIns="0" rIns="0" bIns="0" rtlCol="0" anchor="ctr"/>
          <a:lstStyle/>
          <a:p>
            <a:pPr indent="0" marL="0">
              <a:buNone/>
            </a:pPr>
            <a:r>
              <a:rPr lang="en-US" sz="3400" b="1" dirty="0">
                <a:solidFill>
                  <a:srgbClr val="FFFFFF"/>
                </a:solidFill>
                <a:latin typeface="Calibri" pitchFamily="34" charset="0"/>
                <a:ea typeface="Calibri" pitchFamily="34" charset="-122"/>
                <a:cs typeface="Calibri" pitchFamily="34" charset="-120"/>
              </a:rPr>
              <a:t>Proje Yönetiminde Çeviklik</a:t>
            </a:r>
            <a:endParaRPr lang="en-US" sz="3400" dirty="0"/>
          </a:p>
        </p:txBody>
      </p:sp>
      <p:sp>
        <p:nvSpPr>
          <p:cNvPr id="6" name="Text 3"/>
          <p:cNvSpPr/>
          <p:nvPr/>
        </p:nvSpPr>
        <p:spPr>
          <a:xfrm>
            <a:off x="3291840" y="2880360"/>
            <a:ext cx="7680960" cy="1463040"/>
          </a:xfrm>
          <a:prstGeom prst="rect">
            <a:avLst/>
          </a:prstGeom>
          <a:noFill/>
          <a:ln/>
        </p:spPr>
        <p:txBody>
          <a:bodyPr wrap="square" lIns="0" tIns="0" rIns="0" bIns="0" rtlCol="0" anchor="ctr"/>
          <a:lstStyle/>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PMBOK 6'dan PMBOK 7'ye değişim</a:t>
            </a:r>
            <a:endParaRPr lang="en-US" sz="1500" dirty="0"/>
          </a:p>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İlkeler ve performans alanları</a:t>
            </a:r>
            <a:endParaRPr lang="en-US" sz="1500" dirty="0"/>
          </a:p>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Yaşam döngüsü seçenekleri ve hibrit modeller</a:t>
            </a:r>
            <a:endParaRPr lang="en-US" sz="1500" dirty="0"/>
          </a:p>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Proje yöneticisinin değişen rolü</a:t>
            </a:r>
            <a:endParaRPr lang="en-US" sz="1500" dirty="0"/>
          </a:p>
        </p:txBody>
      </p:sp>
      <p:sp>
        <p:nvSpPr>
          <p:cNvPr id="7" name="Text 4"/>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6E6FA0"/>
                </a:solidFill>
                <a:latin typeface="Calibri" pitchFamily="34" charset="0"/>
                <a:ea typeface="Calibri" pitchFamily="34" charset="-122"/>
                <a:cs typeface="Calibri" pitchFamily="34" charset="-120"/>
              </a:rPr>
              <a:t>27</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3</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PMBOK 6'dan PMBOK 7'ye</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32</a:t>
            </a:r>
            <a:endParaRPr lang="en-US" sz="900" dirty="0"/>
          </a:p>
        </p:txBody>
      </p:sp>
      <p:sp>
        <p:nvSpPr>
          <p:cNvPr id="8" name="Shape 4"/>
          <p:cNvSpPr/>
          <p:nvPr/>
        </p:nvSpPr>
        <p:spPr>
          <a:xfrm>
            <a:off x="548640" y="1645920"/>
            <a:ext cx="5394960" cy="3977640"/>
          </a:xfrm>
          <a:prstGeom prst="roundRect">
            <a:avLst>
              <a:gd name="adj" fmla="val 1839"/>
            </a:avLst>
          </a:prstGeom>
          <a:solidFill>
            <a:srgbClr val="EDEEF7"/>
          </a:solidFill>
          <a:ln w="12700">
            <a:solidFill>
              <a:srgbClr val="EDEEF7"/>
            </a:solidFill>
            <a:prstDash val="solid"/>
          </a:ln>
        </p:spPr>
      </p:sp>
      <p:sp>
        <p:nvSpPr>
          <p:cNvPr id="9" name="Shape 5"/>
          <p:cNvSpPr/>
          <p:nvPr/>
        </p:nvSpPr>
        <p:spPr>
          <a:xfrm>
            <a:off x="548640" y="1645920"/>
            <a:ext cx="5394960" cy="566928"/>
          </a:xfrm>
          <a:prstGeom prst="roundRect">
            <a:avLst>
              <a:gd name="adj" fmla="val 12903"/>
            </a:avLst>
          </a:prstGeom>
          <a:solidFill>
            <a:srgbClr val="33348E"/>
          </a:solidFill>
          <a:ln w="12700">
            <a:solidFill>
              <a:srgbClr val="33348E"/>
            </a:solidFill>
            <a:prstDash val="solid"/>
          </a:ln>
        </p:spPr>
      </p:sp>
      <p:sp>
        <p:nvSpPr>
          <p:cNvPr id="10" name="Text 6"/>
          <p:cNvSpPr/>
          <p:nvPr/>
        </p:nvSpPr>
        <p:spPr>
          <a:xfrm>
            <a:off x="804672" y="1645920"/>
            <a:ext cx="4937760" cy="56692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PMBOK 6: Süreç Temelli</a:t>
            </a:r>
            <a:endParaRPr lang="en-US" sz="1500" dirty="0"/>
          </a:p>
        </p:txBody>
      </p:sp>
      <p:sp>
        <p:nvSpPr>
          <p:cNvPr id="11" name="Text 7"/>
          <p:cNvSpPr/>
          <p:nvPr/>
        </p:nvSpPr>
        <p:spPr>
          <a:xfrm>
            <a:off x="868680" y="2423160"/>
            <a:ext cx="4754880" cy="2971800"/>
          </a:xfrm>
          <a:prstGeom prst="rect">
            <a:avLst/>
          </a:prstGeom>
          <a:noFill/>
          <a:ln/>
        </p:spPr>
        <p:txBody>
          <a:bodyPr wrap="square" lIns="0" tIns="0" rIns="0" bIns="0" rtlCol="0" anchor="t"/>
          <a:lstStyle/>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5 süreç grubu, 10 bilgi alanı, 49 süreç</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Girdi, araç ve teknik, çıktı mantığı</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Nasıl yapılacağını tarif eder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Ağırlıklı olarak tahminli yaklaşıma uygun</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Çevik, ayrı bir ek kılavuz olarak konumlanır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Güçlü yanı: standart ve denetlenebilirlik</a:t>
            </a:r>
            <a:endParaRPr lang="en-US" sz="1350" dirty="0"/>
          </a:p>
        </p:txBody>
      </p:sp>
      <p:sp>
        <p:nvSpPr>
          <p:cNvPr id="12" name="Shape 8"/>
          <p:cNvSpPr/>
          <p:nvPr/>
        </p:nvSpPr>
        <p:spPr>
          <a:xfrm>
            <a:off x="6254496" y="1645920"/>
            <a:ext cx="5394960" cy="3977640"/>
          </a:xfrm>
          <a:prstGeom prst="roundRect">
            <a:avLst>
              <a:gd name="adj" fmla="val 1839"/>
            </a:avLst>
          </a:prstGeom>
          <a:solidFill>
            <a:srgbClr val="FBEFEF"/>
          </a:solidFill>
          <a:ln w="12700">
            <a:solidFill>
              <a:srgbClr val="FBEFEF"/>
            </a:solidFill>
            <a:prstDash val="solid"/>
          </a:ln>
        </p:spPr>
      </p:sp>
      <p:sp>
        <p:nvSpPr>
          <p:cNvPr id="13" name="Shape 9"/>
          <p:cNvSpPr/>
          <p:nvPr/>
        </p:nvSpPr>
        <p:spPr>
          <a:xfrm>
            <a:off x="6254496" y="1645920"/>
            <a:ext cx="5394960" cy="566928"/>
          </a:xfrm>
          <a:prstGeom prst="roundRect">
            <a:avLst>
              <a:gd name="adj" fmla="val 12903"/>
            </a:avLst>
          </a:prstGeom>
          <a:solidFill>
            <a:srgbClr val="6E6FB4"/>
          </a:solidFill>
          <a:ln w="12700">
            <a:solidFill>
              <a:srgbClr val="6E6FB4"/>
            </a:solidFill>
            <a:prstDash val="solid"/>
          </a:ln>
        </p:spPr>
      </p:sp>
      <p:sp>
        <p:nvSpPr>
          <p:cNvPr id="14" name="Text 10"/>
          <p:cNvSpPr/>
          <p:nvPr/>
        </p:nvSpPr>
        <p:spPr>
          <a:xfrm>
            <a:off x="6510528" y="1645920"/>
            <a:ext cx="4937760" cy="56692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PMBOK 7: İlke Temelli</a:t>
            </a:r>
            <a:endParaRPr lang="en-US" sz="1500" dirty="0"/>
          </a:p>
        </p:txBody>
      </p:sp>
      <p:sp>
        <p:nvSpPr>
          <p:cNvPr id="15" name="Text 11"/>
          <p:cNvSpPr/>
          <p:nvPr/>
        </p:nvSpPr>
        <p:spPr>
          <a:xfrm>
            <a:off x="6574536" y="2423160"/>
            <a:ext cx="4754880" cy="2971800"/>
          </a:xfrm>
          <a:prstGeom prst="rect">
            <a:avLst/>
          </a:prstGeom>
          <a:noFill/>
          <a:ln/>
        </p:spPr>
        <p:txBody>
          <a:bodyPr wrap="square" lIns="0" tIns="0" rIns="0" bIns="0" rtlCol="0" anchor="t"/>
          <a:lstStyle/>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12 ilke, 8 performans alanı</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Sonuç ve değer odaklı</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Neyi başarmamız gerektiğini tarif eder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Tahminli, çevik ve hibrit için eşit geçerli</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Uyarlama (tailoring) merkeze alınır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Güçlü yanı: bağlama uyum ve esneklik</a:t>
            </a:r>
            <a:endParaRPr lang="en-US" sz="1350" dirty="0"/>
          </a:p>
        </p:txBody>
      </p:sp>
      <p:sp>
        <p:nvSpPr>
          <p:cNvPr id="16" name="Shape 12"/>
          <p:cNvSpPr/>
          <p:nvPr/>
        </p:nvSpPr>
        <p:spPr>
          <a:xfrm>
            <a:off x="548640" y="5760720"/>
            <a:ext cx="11091672" cy="548640"/>
          </a:xfrm>
          <a:prstGeom prst="roundRect">
            <a:avLst>
              <a:gd name="adj" fmla="val 16667"/>
            </a:avLst>
          </a:prstGeom>
          <a:solidFill>
            <a:srgbClr val="33348E"/>
          </a:solidFill>
          <a:ln w="12700">
            <a:solidFill>
              <a:srgbClr val="33348E"/>
            </a:solidFill>
            <a:prstDash val="solid"/>
          </a:ln>
        </p:spPr>
      </p:sp>
      <p:sp>
        <p:nvSpPr>
          <p:cNvPr id="17" name="Text 13"/>
          <p:cNvSpPr/>
          <p:nvPr/>
        </p:nvSpPr>
        <p:spPr>
          <a:xfrm>
            <a:off x="868680" y="5852160"/>
            <a:ext cx="10424160" cy="36576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PMO için anlamı: tek tip metodoloji dayatmak yerine, uyarlama kurallarını tanımlamak.</a:t>
            </a:r>
            <a:endParaRPr lang="en-US" sz="15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3</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PMBOK 7: On İki İlke</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33</a:t>
            </a:r>
            <a:endParaRPr lang="en-US" sz="900" dirty="0"/>
          </a:p>
        </p:txBody>
      </p:sp>
      <p:sp>
        <p:nvSpPr>
          <p:cNvPr id="8" name="Shape 4"/>
          <p:cNvSpPr/>
          <p:nvPr/>
        </p:nvSpPr>
        <p:spPr>
          <a:xfrm>
            <a:off x="548640" y="1691640"/>
            <a:ext cx="3602736" cy="932688"/>
          </a:xfrm>
          <a:prstGeom prst="roundRect">
            <a:avLst>
              <a:gd name="adj" fmla="val 7843"/>
            </a:avLst>
          </a:prstGeom>
          <a:solidFill>
            <a:srgbClr val="EDEEF7"/>
          </a:solidFill>
          <a:ln w="12700">
            <a:solidFill>
              <a:srgbClr val="EDEEF7"/>
            </a:solidFill>
            <a:prstDash val="solid"/>
          </a:ln>
        </p:spPr>
      </p:sp>
      <p:sp>
        <p:nvSpPr>
          <p:cNvPr id="9" name="Shape 5"/>
          <p:cNvSpPr/>
          <p:nvPr/>
        </p:nvSpPr>
        <p:spPr>
          <a:xfrm>
            <a:off x="731520" y="1956816"/>
            <a:ext cx="402336" cy="402336"/>
          </a:xfrm>
          <a:prstGeom prst="ellipse">
            <a:avLst/>
          </a:prstGeom>
          <a:solidFill>
            <a:srgbClr val="33348E"/>
          </a:solidFill>
          <a:ln w="12700">
            <a:solidFill>
              <a:srgbClr val="33348E"/>
            </a:solidFill>
            <a:prstDash val="solid"/>
          </a:ln>
        </p:spPr>
      </p:sp>
      <p:sp>
        <p:nvSpPr>
          <p:cNvPr id="10" name="Text 6"/>
          <p:cNvSpPr/>
          <p:nvPr/>
        </p:nvSpPr>
        <p:spPr>
          <a:xfrm>
            <a:off x="731520" y="1956816"/>
            <a:ext cx="402336" cy="402336"/>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1</a:t>
            </a:r>
            <a:endParaRPr lang="en-US" sz="1250" dirty="0"/>
          </a:p>
        </p:txBody>
      </p:sp>
      <p:sp>
        <p:nvSpPr>
          <p:cNvPr id="11" name="Text 7"/>
          <p:cNvSpPr/>
          <p:nvPr/>
        </p:nvSpPr>
        <p:spPr>
          <a:xfrm>
            <a:off x="1234440" y="1783080"/>
            <a:ext cx="2788920" cy="749808"/>
          </a:xfrm>
          <a:prstGeom prst="rect">
            <a:avLst/>
          </a:prstGeom>
          <a:noFill/>
          <a:ln/>
        </p:spPr>
        <p:txBody>
          <a:bodyPr wrap="square" lIns="0" tIns="0" rIns="0" bIns="0" rtlCol="0" anchor="ctr"/>
          <a:lstStyle/>
          <a:p>
            <a:pPr indent="0" marL="0">
              <a:buNone/>
            </a:pPr>
            <a:r>
              <a:rPr lang="en-US" sz="1250" b="1" dirty="0">
                <a:solidFill>
                  <a:srgbClr val="33348E"/>
                </a:solidFill>
                <a:latin typeface="Calibri" pitchFamily="34" charset="0"/>
                <a:ea typeface="Calibri" pitchFamily="34" charset="-122"/>
                <a:cs typeface="Calibri" pitchFamily="34" charset="-120"/>
              </a:rPr>
              <a:t>Özenli ve sorumlu bir yönetici olun</a:t>
            </a:r>
            <a:endParaRPr lang="en-US" sz="1250" dirty="0"/>
          </a:p>
        </p:txBody>
      </p:sp>
      <p:sp>
        <p:nvSpPr>
          <p:cNvPr id="12" name="Shape 8"/>
          <p:cNvSpPr/>
          <p:nvPr/>
        </p:nvSpPr>
        <p:spPr>
          <a:xfrm>
            <a:off x="4334256" y="1691640"/>
            <a:ext cx="3602736" cy="932688"/>
          </a:xfrm>
          <a:prstGeom prst="roundRect">
            <a:avLst>
              <a:gd name="adj" fmla="val 7843"/>
            </a:avLst>
          </a:prstGeom>
          <a:solidFill>
            <a:srgbClr val="EDEEF7"/>
          </a:solidFill>
          <a:ln w="12700">
            <a:solidFill>
              <a:srgbClr val="EDEEF7"/>
            </a:solidFill>
            <a:prstDash val="solid"/>
          </a:ln>
        </p:spPr>
      </p:sp>
      <p:sp>
        <p:nvSpPr>
          <p:cNvPr id="13" name="Shape 9"/>
          <p:cNvSpPr/>
          <p:nvPr/>
        </p:nvSpPr>
        <p:spPr>
          <a:xfrm>
            <a:off x="4517136" y="1956816"/>
            <a:ext cx="402336" cy="402336"/>
          </a:xfrm>
          <a:prstGeom prst="ellipse">
            <a:avLst/>
          </a:prstGeom>
          <a:solidFill>
            <a:srgbClr val="33348E"/>
          </a:solidFill>
          <a:ln w="12700">
            <a:solidFill>
              <a:srgbClr val="33348E"/>
            </a:solidFill>
            <a:prstDash val="solid"/>
          </a:ln>
        </p:spPr>
      </p:sp>
      <p:sp>
        <p:nvSpPr>
          <p:cNvPr id="14" name="Text 10"/>
          <p:cNvSpPr/>
          <p:nvPr/>
        </p:nvSpPr>
        <p:spPr>
          <a:xfrm>
            <a:off x="4517136" y="1956816"/>
            <a:ext cx="402336" cy="402336"/>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2</a:t>
            </a:r>
            <a:endParaRPr lang="en-US" sz="1250" dirty="0"/>
          </a:p>
        </p:txBody>
      </p:sp>
      <p:sp>
        <p:nvSpPr>
          <p:cNvPr id="15" name="Text 11"/>
          <p:cNvSpPr/>
          <p:nvPr/>
        </p:nvSpPr>
        <p:spPr>
          <a:xfrm>
            <a:off x="5020056" y="1783080"/>
            <a:ext cx="2788920" cy="749808"/>
          </a:xfrm>
          <a:prstGeom prst="rect">
            <a:avLst/>
          </a:prstGeom>
          <a:noFill/>
          <a:ln/>
        </p:spPr>
        <p:txBody>
          <a:bodyPr wrap="square" lIns="0" tIns="0" rIns="0" bIns="0" rtlCol="0" anchor="ctr"/>
          <a:lstStyle/>
          <a:p>
            <a:pPr indent="0" marL="0">
              <a:buNone/>
            </a:pPr>
            <a:r>
              <a:rPr lang="en-US" sz="1250" b="1" dirty="0">
                <a:solidFill>
                  <a:srgbClr val="33348E"/>
                </a:solidFill>
                <a:latin typeface="Calibri" pitchFamily="34" charset="0"/>
                <a:ea typeface="Calibri" pitchFamily="34" charset="-122"/>
                <a:cs typeface="Calibri" pitchFamily="34" charset="-120"/>
              </a:rPr>
              <a:t>İşbirlikçi bir proje ekibi ortamı kurun</a:t>
            </a:r>
            <a:endParaRPr lang="en-US" sz="1250" dirty="0"/>
          </a:p>
        </p:txBody>
      </p:sp>
      <p:sp>
        <p:nvSpPr>
          <p:cNvPr id="16" name="Shape 12"/>
          <p:cNvSpPr/>
          <p:nvPr/>
        </p:nvSpPr>
        <p:spPr>
          <a:xfrm>
            <a:off x="8119872" y="1691640"/>
            <a:ext cx="3602736" cy="932688"/>
          </a:xfrm>
          <a:prstGeom prst="roundRect">
            <a:avLst>
              <a:gd name="adj" fmla="val 7843"/>
            </a:avLst>
          </a:prstGeom>
          <a:solidFill>
            <a:srgbClr val="EDEEF7"/>
          </a:solidFill>
          <a:ln w="12700">
            <a:solidFill>
              <a:srgbClr val="EDEEF7"/>
            </a:solidFill>
            <a:prstDash val="solid"/>
          </a:ln>
        </p:spPr>
      </p:sp>
      <p:sp>
        <p:nvSpPr>
          <p:cNvPr id="17" name="Shape 13"/>
          <p:cNvSpPr/>
          <p:nvPr/>
        </p:nvSpPr>
        <p:spPr>
          <a:xfrm>
            <a:off x="8302752" y="1956816"/>
            <a:ext cx="402336" cy="402336"/>
          </a:xfrm>
          <a:prstGeom prst="ellipse">
            <a:avLst/>
          </a:prstGeom>
          <a:solidFill>
            <a:srgbClr val="33348E"/>
          </a:solidFill>
          <a:ln w="12700">
            <a:solidFill>
              <a:srgbClr val="33348E"/>
            </a:solidFill>
            <a:prstDash val="solid"/>
          </a:ln>
        </p:spPr>
      </p:sp>
      <p:sp>
        <p:nvSpPr>
          <p:cNvPr id="18" name="Text 14"/>
          <p:cNvSpPr/>
          <p:nvPr/>
        </p:nvSpPr>
        <p:spPr>
          <a:xfrm>
            <a:off x="8302752" y="1956816"/>
            <a:ext cx="402336" cy="402336"/>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3</a:t>
            </a:r>
            <a:endParaRPr lang="en-US" sz="1250" dirty="0"/>
          </a:p>
        </p:txBody>
      </p:sp>
      <p:sp>
        <p:nvSpPr>
          <p:cNvPr id="19" name="Text 15"/>
          <p:cNvSpPr/>
          <p:nvPr/>
        </p:nvSpPr>
        <p:spPr>
          <a:xfrm>
            <a:off x="8805672" y="1783080"/>
            <a:ext cx="2788920" cy="749808"/>
          </a:xfrm>
          <a:prstGeom prst="rect">
            <a:avLst/>
          </a:prstGeom>
          <a:noFill/>
          <a:ln/>
        </p:spPr>
        <p:txBody>
          <a:bodyPr wrap="square" lIns="0" tIns="0" rIns="0" bIns="0" rtlCol="0" anchor="ctr"/>
          <a:lstStyle/>
          <a:p>
            <a:pPr indent="0" marL="0">
              <a:buNone/>
            </a:pPr>
            <a:r>
              <a:rPr lang="en-US" sz="1250" b="1" dirty="0">
                <a:solidFill>
                  <a:srgbClr val="33348E"/>
                </a:solidFill>
                <a:latin typeface="Calibri" pitchFamily="34" charset="0"/>
                <a:ea typeface="Calibri" pitchFamily="34" charset="-122"/>
                <a:cs typeface="Calibri" pitchFamily="34" charset="-120"/>
              </a:rPr>
              <a:t>Paydaşlarla etkin şekilde etkileşin</a:t>
            </a:r>
            <a:endParaRPr lang="en-US" sz="1250" dirty="0"/>
          </a:p>
        </p:txBody>
      </p:sp>
      <p:sp>
        <p:nvSpPr>
          <p:cNvPr id="20" name="Shape 16"/>
          <p:cNvSpPr/>
          <p:nvPr/>
        </p:nvSpPr>
        <p:spPr>
          <a:xfrm>
            <a:off x="548640" y="2788920"/>
            <a:ext cx="3602736" cy="932688"/>
          </a:xfrm>
          <a:prstGeom prst="roundRect">
            <a:avLst>
              <a:gd name="adj" fmla="val 7843"/>
            </a:avLst>
          </a:prstGeom>
          <a:solidFill>
            <a:srgbClr val="EDEEF7"/>
          </a:solidFill>
          <a:ln w="12700">
            <a:solidFill>
              <a:srgbClr val="EDEEF7"/>
            </a:solidFill>
            <a:prstDash val="solid"/>
          </a:ln>
        </p:spPr>
      </p:sp>
      <p:sp>
        <p:nvSpPr>
          <p:cNvPr id="21" name="Shape 17"/>
          <p:cNvSpPr/>
          <p:nvPr/>
        </p:nvSpPr>
        <p:spPr>
          <a:xfrm>
            <a:off x="731520" y="3054096"/>
            <a:ext cx="402336" cy="402336"/>
          </a:xfrm>
          <a:prstGeom prst="ellipse">
            <a:avLst/>
          </a:prstGeom>
          <a:solidFill>
            <a:srgbClr val="33348E"/>
          </a:solidFill>
          <a:ln w="12700">
            <a:solidFill>
              <a:srgbClr val="33348E"/>
            </a:solidFill>
            <a:prstDash val="solid"/>
          </a:ln>
        </p:spPr>
      </p:sp>
      <p:sp>
        <p:nvSpPr>
          <p:cNvPr id="22" name="Text 18"/>
          <p:cNvSpPr/>
          <p:nvPr/>
        </p:nvSpPr>
        <p:spPr>
          <a:xfrm>
            <a:off x="731520" y="3054096"/>
            <a:ext cx="402336" cy="402336"/>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4</a:t>
            </a:r>
            <a:endParaRPr lang="en-US" sz="1250" dirty="0"/>
          </a:p>
        </p:txBody>
      </p:sp>
      <p:sp>
        <p:nvSpPr>
          <p:cNvPr id="23" name="Text 19"/>
          <p:cNvSpPr/>
          <p:nvPr/>
        </p:nvSpPr>
        <p:spPr>
          <a:xfrm>
            <a:off x="1234440" y="2880360"/>
            <a:ext cx="2788920" cy="749808"/>
          </a:xfrm>
          <a:prstGeom prst="rect">
            <a:avLst/>
          </a:prstGeom>
          <a:noFill/>
          <a:ln/>
        </p:spPr>
        <p:txBody>
          <a:bodyPr wrap="square" lIns="0" tIns="0" rIns="0" bIns="0" rtlCol="0" anchor="ctr"/>
          <a:lstStyle/>
          <a:p>
            <a:pPr indent="0" marL="0">
              <a:buNone/>
            </a:pPr>
            <a:r>
              <a:rPr lang="en-US" sz="1250" b="1" dirty="0">
                <a:solidFill>
                  <a:srgbClr val="33348E"/>
                </a:solidFill>
                <a:latin typeface="Calibri" pitchFamily="34" charset="0"/>
                <a:ea typeface="Calibri" pitchFamily="34" charset="-122"/>
                <a:cs typeface="Calibri" pitchFamily="34" charset="-120"/>
              </a:rPr>
              <a:t>Değere odaklanın</a:t>
            </a:r>
            <a:endParaRPr lang="en-US" sz="1250" dirty="0"/>
          </a:p>
        </p:txBody>
      </p:sp>
      <p:sp>
        <p:nvSpPr>
          <p:cNvPr id="24" name="Shape 20"/>
          <p:cNvSpPr/>
          <p:nvPr/>
        </p:nvSpPr>
        <p:spPr>
          <a:xfrm>
            <a:off x="4334256" y="2788920"/>
            <a:ext cx="3602736" cy="932688"/>
          </a:xfrm>
          <a:prstGeom prst="roundRect">
            <a:avLst>
              <a:gd name="adj" fmla="val 7843"/>
            </a:avLst>
          </a:prstGeom>
          <a:solidFill>
            <a:srgbClr val="EDEEF7"/>
          </a:solidFill>
          <a:ln w="12700">
            <a:solidFill>
              <a:srgbClr val="EDEEF7"/>
            </a:solidFill>
            <a:prstDash val="solid"/>
          </a:ln>
        </p:spPr>
      </p:sp>
      <p:sp>
        <p:nvSpPr>
          <p:cNvPr id="25" name="Shape 21"/>
          <p:cNvSpPr/>
          <p:nvPr/>
        </p:nvSpPr>
        <p:spPr>
          <a:xfrm>
            <a:off x="4517136" y="3054096"/>
            <a:ext cx="402336" cy="402336"/>
          </a:xfrm>
          <a:prstGeom prst="ellipse">
            <a:avLst/>
          </a:prstGeom>
          <a:solidFill>
            <a:srgbClr val="33348E"/>
          </a:solidFill>
          <a:ln w="12700">
            <a:solidFill>
              <a:srgbClr val="33348E"/>
            </a:solidFill>
            <a:prstDash val="solid"/>
          </a:ln>
        </p:spPr>
      </p:sp>
      <p:sp>
        <p:nvSpPr>
          <p:cNvPr id="26" name="Text 22"/>
          <p:cNvSpPr/>
          <p:nvPr/>
        </p:nvSpPr>
        <p:spPr>
          <a:xfrm>
            <a:off x="4517136" y="3054096"/>
            <a:ext cx="402336" cy="402336"/>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5</a:t>
            </a:r>
            <a:endParaRPr lang="en-US" sz="1250" dirty="0"/>
          </a:p>
        </p:txBody>
      </p:sp>
      <p:sp>
        <p:nvSpPr>
          <p:cNvPr id="27" name="Text 23"/>
          <p:cNvSpPr/>
          <p:nvPr/>
        </p:nvSpPr>
        <p:spPr>
          <a:xfrm>
            <a:off x="5020056" y="2880360"/>
            <a:ext cx="2788920" cy="749808"/>
          </a:xfrm>
          <a:prstGeom prst="rect">
            <a:avLst/>
          </a:prstGeom>
          <a:noFill/>
          <a:ln/>
        </p:spPr>
        <p:txBody>
          <a:bodyPr wrap="square" lIns="0" tIns="0" rIns="0" bIns="0" rtlCol="0" anchor="ctr"/>
          <a:lstStyle/>
          <a:p>
            <a:pPr indent="0" marL="0">
              <a:buNone/>
            </a:pPr>
            <a:r>
              <a:rPr lang="en-US" sz="1250" b="1" dirty="0">
                <a:solidFill>
                  <a:srgbClr val="33348E"/>
                </a:solidFill>
                <a:latin typeface="Calibri" pitchFamily="34" charset="0"/>
                <a:ea typeface="Calibri" pitchFamily="34" charset="-122"/>
                <a:cs typeface="Calibri" pitchFamily="34" charset="-120"/>
              </a:rPr>
              <a:t>Sistem etkileşimlerini tanıyın ve yanıtlayın</a:t>
            </a:r>
            <a:endParaRPr lang="en-US" sz="1250" dirty="0"/>
          </a:p>
        </p:txBody>
      </p:sp>
      <p:sp>
        <p:nvSpPr>
          <p:cNvPr id="28" name="Shape 24"/>
          <p:cNvSpPr/>
          <p:nvPr/>
        </p:nvSpPr>
        <p:spPr>
          <a:xfrm>
            <a:off x="8119872" y="2788920"/>
            <a:ext cx="3602736" cy="932688"/>
          </a:xfrm>
          <a:prstGeom prst="roundRect">
            <a:avLst>
              <a:gd name="adj" fmla="val 7843"/>
            </a:avLst>
          </a:prstGeom>
          <a:solidFill>
            <a:srgbClr val="EDEEF7"/>
          </a:solidFill>
          <a:ln w="12700">
            <a:solidFill>
              <a:srgbClr val="EDEEF7"/>
            </a:solidFill>
            <a:prstDash val="solid"/>
          </a:ln>
        </p:spPr>
      </p:sp>
      <p:sp>
        <p:nvSpPr>
          <p:cNvPr id="29" name="Shape 25"/>
          <p:cNvSpPr/>
          <p:nvPr/>
        </p:nvSpPr>
        <p:spPr>
          <a:xfrm>
            <a:off x="8302752" y="3054096"/>
            <a:ext cx="402336" cy="402336"/>
          </a:xfrm>
          <a:prstGeom prst="ellipse">
            <a:avLst/>
          </a:prstGeom>
          <a:solidFill>
            <a:srgbClr val="33348E"/>
          </a:solidFill>
          <a:ln w="12700">
            <a:solidFill>
              <a:srgbClr val="33348E"/>
            </a:solidFill>
            <a:prstDash val="solid"/>
          </a:ln>
        </p:spPr>
      </p:sp>
      <p:sp>
        <p:nvSpPr>
          <p:cNvPr id="30" name="Text 26"/>
          <p:cNvSpPr/>
          <p:nvPr/>
        </p:nvSpPr>
        <p:spPr>
          <a:xfrm>
            <a:off x="8302752" y="3054096"/>
            <a:ext cx="402336" cy="402336"/>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6</a:t>
            </a:r>
            <a:endParaRPr lang="en-US" sz="1250" dirty="0"/>
          </a:p>
        </p:txBody>
      </p:sp>
      <p:sp>
        <p:nvSpPr>
          <p:cNvPr id="31" name="Text 27"/>
          <p:cNvSpPr/>
          <p:nvPr/>
        </p:nvSpPr>
        <p:spPr>
          <a:xfrm>
            <a:off x="8805672" y="2880360"/>
            <a:ext cx="2788920" cy="749808"/>
          </a:xfrm>
          <a:prstGeom prst="rect">
            <a:avLst/>
          </a:prstGeom>
          <a:noFill/>
          <a:ln/>
        </p:spPr>
        <p:txBody>
          <a:bodyPr wrap="square" lIns="0" tIns="0" rIns="0" bIns="0" rtlCol="0" anchor="ctr"/>
          <a:lstStyle/>
          <a:p>
            <a:pPr indent="0" marL="0">
              <a:buNone/>
            </a:pPr>
            <a:r>
              <a:rPr lang="en-US" sz="1250" b="1" dirty="0">
                <a:solidFill>
                  <a:srgbClr val="33348E"/>
                </a:solidFill>
                <a:latin typeface="Calibri" pitchFamily="34" charset="0"/>
                <a:ea typeface="Calibri" pitchFamily="34" charset="-122"/>
                <a:cs typeface="Calibri" pitchFamily="34" charset="-120"/>
              </a:rPr>
              <a:t>Liderlik davranışları gösterin</a:t>
            </a:r>
            <a:endParaRPr lang="en-US" sz="1250" dirty="0"/>
          </a:p>
        </p:txBody>
      </p:sp>
      <p:sp>
        <p:nvSpPr>
          <p:cNvPr id="32" name="Shape 28"/>
          <p:cNvSpPr/>
          <p:nvPr/>
        </p:nvSpPr>
        <p:spPr>
          <a:xfrm>
            <a:off x="548640" y="3886200"/>
            <a:ext cx="3602736" cy="932688"/>
          </a:xfrm>
          <a:prstGeom prst="roundRect">
            <a:avLst>
              <a:gd name="adj" fmla="val 7843"/>
            </a:avLst>
          </a:prstGeom>
          <a:solidFill>
            <a:srgbClr val="EDEEF7"/>
          </a:solidFill>
          <a:ln w="12700">
            <a:solidFill>
              <a:srgbClr val="EDEEF7"/>
            </a:solidFill>
            <a:prstDash val="solid"/>
          </a:ln>
        </p:spPr>
      </p:sp>
      <p:sp>
        <p:nvSpPr>
          <p:cNvPr id="33" name="Shape 29"/>
          <p:cNvSpPr/>
          <p:nvPr/>
        </p:nvSpPr>
        <p:spPr>
          <a:xfrm>
            <a:off x="731520" y="4151376"/>
            <a:ext cx="402336" cy="402336"/>
          </a:xfrm>
          <a:prstGeom prst="ellipse">
            <a:avLst/>
          </a:prstGeom>
          <a:solidFill>
            <a:srgbClr val="33348E"/>
          </a:solidFill>
          <a:ln w="12700">
            <a:solidFill>
              <a:srgbClr val="33348E"/>
            </a:solidFill>
            <a:prstDash val="solid"/>
          </a:ln>
        </p:spPr>
      </p:sp>
      <p:sp>
        <p:nvSpPr>
          <p:cNvPr id="34" name="Text 30"/>
          <p:cNvSpPr/>
          <p:nvPr/>
        </p:nvSpPr>
        <p:spPr>
          <a:xfrm>
            <a:off x="731520" y="4151376"/>
            <a:ext cx="402336" cy="402336"/>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7</a:t>
            </a:r>
            <a:endParaRPr lang="en-US" sz="1250" dirty="0"/>
          </a:p>
        </p:txBody>
      </p:sp>
      <p:sp>
        <p:nvSpPr>
          <p:cNvPr id="35" name="Text 31"/>
          <p:cNvSpPr/>
          <p:nvPr/>
        </p:nvSpPr>
        <p:spPr>
          <a:xfrm>
            <a:off x="1234440" y="3977640"/>
            <a:ext cx="2788920" cy="749808"/>
          </a:xfrm>
          <a:prstGeom prst="rect">
            <a:avLst/>
          </a:prstGeom>
          <a:noFill/>
          <a:ln/>
        </p:spPr>
        <p:txBody>
          <a:bodyPr wrap="square" lIns="0" tIns="0" rIns="0" bIns="0" rtlCol="0" anchor="ctr"/>
          <a:lstStyle/>
          <a:p>
            <a:pPr indent="0" marL="0">
              <a:buNone/>
            </a:pPr>
            <a:r>
              <a:rPr lang="en-US" sz="1250" b="1" dirty="0">
                <a:solidFill>
                  <a:srgbClr val="33348E"/>
                </a:solidFill>
                <a:latin typeface="Calibri" pitchFamily="34" charset="0"/>
                <a:ea typeface="Calibri" pitchFamily="34" charset="-122"/>
                <a:cs typeface="Calibri" pitchFamily="34" charset="-120"/>
              </a:rPr>
              <a:t>Bağlama göre uyarlayın</a:t>
            </a:r>
            <a:endParaRPr lang="en-US" sz="1250" dirty="0"/>
          </a:p>
        </p:txBody>
      </p:sp>
      <p:sp>
        <p:nvSpPr>
          <p:cNvPr id="36" name="Shape 32"/>
          <p:cNvSpPr/>
          <p:nvPr/>
        </p:nvSpPr>
        <p:spPr>
          <a:xfrm>
            <a:off x="4334256" y="3886200"/>
            <a:ext cx="3602736" cy="932688"/>
          </a:xfrm>
          <a:prstGeom prst="roundRect">
            <a:avLst>
              <a:gd name="adj" fmla="val 7843"/>
            </a:avLst>
          </a:prstGeom>
          <a:solidFill>
            <a:srgbClr val="EDEEF7"/>
          </a:solidFill>
          <a:ln w="12700">
            <a:solidFill>
              <a:srgbClr val="EDEEF7"/>
            </a:solidFill>
            <a:prstDash val="solid"/>
          </a:ln>
        </p:spPr>
      </p:sp>
      <p:sp>
        <p:nvSpPr>
          <p:cNvPr id="37" name="Shape 33"/>
          <p:cNvSpPr/>
          <p:nvPr/>
        </p:nvSpPr>
        <p:spPr>
          <a:xfrm>
            <a:off x="4517136" y="4151376"/>
            <a:ext cx="402336" cy="402336"/>
          </a:xfrm>
          <a:prstGeom prst="ellipse">
            <a:avLst/>
          </a:prstGeom>
          <a:solidFill>
            <a:srgbClr val="33348E"/>
          </a:solidFill>
          <a:ln w="12700">
            <a:solidFill>
              <a:srgbClr val="33348E"/>
            </a:solidFill>
            <a:prstDash val="solid"/>
          </a:ln>
        </p:spPr>
      </p:sp>
      <p:sp>
        <p:nvSpPr>
          <p:cNvPr id="38" name="Text 34"/>
          <p:cNvSpPr/>
          <p:nvPr/>
        </p:nvSpPr>
        <p:spPr>
          <a:xfrm>
            <a:off x="4517136" y="4151376"/>
            <a:ext cx="402336" cy="402336"/>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8</a:t>
            </a:r>
            <a:endParaRPr lang="en-US" sz="1250" dirty="0"/>
          </a:p>
        </p:txBody>
      </p:sp>
      <p:sp>
        <p:nvSpPr>
          <p:cNvPr id="39" name="Text 35"/>
          <p:cNvSpPr/>
          <p:nvPr/>
        </p:nvSpPr>
        <p:spPr>
          <a:xfrm>
            <a:off x="5020056" y="3977640"/>
            <a:ext cx="2788920" cy="749808"/>
          </a:xfrm>
          <a:prstGeom prst="rect">
            <a:avLst/>
          </a:prstGeom>
          <a:noFill/>
          <a:ln/>
        </p:spPr>
        <p:txBody>
          <a:bodyPr wrap="square" lIns="0" tIns="0" rIns="0" bIns="0" rtlCol="0" anchor="ctr"/>
          <a:lstStyle/>
          <a:p>
            <a:pPr indent="0" marL="0">
              <a:buNone/>
            </a:pPr>
            <a:r>
              <a:rPr lang="en-US" sz="1250" b="1" dirty="0">
                <a:solidFill>
                  <a:srgbClr val="33348E"/>
                </a:solidFill>
                <a:latin typeface="Calibri" pitchFamily="34" charset="0"/>
                <a:ea typeface="Calibri" pitchFamily="34" charset="-122"/>
                <a:cs typeface="Calibri" pitchFamily="34" charset="-120"/>
              </a:rPr>
              <a:t>Kaliteyi süreçlere ve çıktılara gömün</a:t>
            </a:r>
            <a:endParaRPr lang="en-US" sz="1250" dirty="0"/>
          </a:p>
        </p:txBody>
      </p:sp>
      <p:sp>
        <p:nvSpPr>
          <p:cNvPr id="40" name="Shape 36"/>
          <p:cNvSpPr/>
          <p:nvPr/>
        </p:nvSpPr>
        <p:spPr>
          <a:xfrm>
            <a:off x="8119872" y="3886200"/>
            <a:ext cx="3602736" cy="932688"/>
          </a:xfrm>
          <a:prstGeom prst="roundRect">
            <a:avLst>
              <a:gd name="adj" fmla="val 7843"/>
            </a:avLst>
          </a:prstGeom>
          <a:solidFill>
            <a:srgbClr val="EDEEF7"/>
          </a:solidFill>
          <a:ln w="12700">
            <a:solidFill>
              <a:srgbClr val="EDEEF7"/>
            </a:solidFill>
            <a:prstDash val="solid"/>
          </a:ln>
        </p:spPr>
      </p:sp>
      <p:sp>
        <p:nvSpPr>
          <p:cNvPr id="41" name="Shape 37"/>
          <p:cNvSpPr/>
          <p:nvPr/>
        </p:nvSpPr>
        <p:spPr>
          <a:xfrm>
            <a:off x="8302752" y="4151376"/>
            <a:ext cx="402336" cy="402336"/>
          </a:xfrm>
          <a:prstGeom prst="ellipse">
            <a:avLst/>
          </a:prstGeom>
          <a:solidFill>
            <a:srgbClr val="33348E"/>
          </a:solidFill>
          <a:ln w="12700">
            <a:solidFill>
              <a:srgbClr val="33348E"/>
            </a:solidFill>
            <a:prstDash val="solid"/>
          </a:ln>
        </p:spPr>
      </p:sp>
      <p:sp>
        <p:nvSpPr>
          <p:cNvPr id="42" name="Text 38"/>
          <p:cNvSpPr/>
          <p:nvPr/>
        </p:nvSpPr>
        <p:spPr>
          <a:xfrm>
            <a:off x="8302752" y="4151376"/>
            <a:ext cx="402336" cy="402336"/>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9</a:t>
            </a:r>
            <a:endParaRPr lang="en-US" sz="1250" dirty="0"/>
          </a:p>
        </p:txBody>
      </p:sp>
      <p:sp>
        <p:nvSpPr>
          <p:cNvPr id="43" name="Text 39"/>
          <p:cNvSpPr/>
          <p:nvPr/>
        </p:nvSpPr>
        <p:spPr>
          <a:xfrm>
            <a:off x="8805672" y="3977640"/>
            <a:ext cx="2788920" cy="749808"/>
          </a:xfrm>
          <a:prstGeom prst="rect">
            <a:avLst/>
          </a:prstGeom>
          <a:noFill/>
          <a:ln/>
        </p:spPr>
        <p:txBody>
          <a:bodyPr wrap="square" lIns="0" tIns="0" rIns="0" bIns="0" rtlCol="0" anchor="ctr"/>
          <a:lstStyle/>
          <a:p>
            <a:pPr indent="0" marL="0">
              <a:buNone/>
            </a:pPr>
            <a:r>
              <a:rPr lang="en-US" sz="1250" b="1" dirty="0">
                <a:solidFill>
                  <a:srgbClr val="33348E"/>
                </a:solidFill>
                <a:latin typeface="Calibri" pitchFamily="34" charset="0"/>
                <a:ea typeface="Calibri" pitchFamily="34" charset="-122"/>
                <a:cs typeface="Calibri" pitchFamily="34" charset="-120"/>
              </a:rPr>
              <a:t>Karmaşıklıkta yol alın</a:t>
            </a:r>
            <a:endParaRPr lang="en-US" sz="1250" dirty="0"/>
          </a:p>
        </p:txBody>
      </p:sp>
      <p:sp>
        <p:nvSpPr>
          <p:cNvPr id="44" name="Shape 40"/>
          <p:cNvSpPr/>
          <p:nvPr/>
        </p:nvSpPr>
        <p:spPr>
          <a:xfrm>
            <a:off x="548640" y="4983480"/>
            <a:ext cx="3602736" cy="932688"/>
          </a:xfrm>
          <a:prstGeom prst="roundRect">
            <a:avLst>
              <a:gd name="adj" fmla="val 7843"/>
            </a:avLst>
          </a:prstGeom>
          <a:solidFill>
            <a:srgbClr val="EDEEF7"/>
          </a:solidFill>
          <a:ln w="12700">
            <a:solidFill>
              <a:srgbClr val="EDEEF7"/>
            </a:solidFill>
            <a:prstDash val="solid"/>
          </a:ln>
        </p:spPr>
      </p:sp>
      <p:sp>
        <p:nvSpPr>
          <p:cNvPr id="45" name="Shape 41"/>
          <p:cNvSpPr/>
          <p:nvPr/>
        </p:nvSpPr>
        <p:spPr>
          <a:xfrm>
            <a:off x="731520" y="5248656"/>
            <a:ext cx="402336" cy="402336"/>
          </a:xfrm>
          <a:prstGeom prst="ellipse">
            <a:avLst/>
          </a:prstGeom>
          <a:solidFill>
            <a:srgbClr val="33348E"/>
          </a:solidFill>
          <a:ln w="12700">
            <a:solidFill>
              <a:srgbClr val="33348E"/>
            </a:solidFill>
            <a:prstDash val="solid"/>
          </a:ln>
        </p:spPr>
      </p:sp>
      <p:sp>
        <p:nvSpPr>
          <p:cNvPr id="46" name="Text 42"/>
          <p:cNvSpPr/>
          <p:nvPr/>
        </p:nvSpPr>
        <p:spPr>
          <a:xfrm>
            <a:off x="731520" y="5248656"/>
            <a:ext cx="402336" cy="402336"/>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10</a:t>
            </a:r>
            <a:endParaRPr lang="en-US" sz="1250" dirty="0"/>
          </a:p>
        </p:txBody>
      </p:sp>
      <p:sp>
        <p:nvSpPr>
          <p:cNvPr id="47" name="Text 43"/>
          <p:cNvSpPr/>
          <p:nvPr/>
        </p:nvSpPr>
        <p:spPr>
          <a:xfrm>
            <a:off x="1234440" y="5074920"/>
            <a:ext cx="2788920" cy="749808"/>
          </a:xfrm>
          <a:prstGeom prst="rect">
            <a:avLst/>
          </a:prstGeom>
          <a:noFill/>
          <a:ln/>
        </p:spPr>
        <p:txBody>
          <a:bodyPr wrap="square" lIns="0" tIns="0" rIns="0" bIns="0" rtlCol="0" anchor="ctr"/>
          <a:lstStyle/>
          <a:p>
            <a:pPr indent="0" marL="0">
              <a:buNone/>
            </a:pPr>
            <a:r>
              <a:rPr lang="en-US" sz="1250" b="1" dirty="0">
                <a:solidFill>
                  <a:srgbClr val="33348E"/>
                </a:solidFill>
                <a:latin typeface="Calibri" pitchFamily="34" charset="0"/>
                <a:ea typeface="Calibri" pitchFamily="34" charset="-122"/>
                <a:cs typeface="Calibri" pitchFamily="34" charset="-120"/>
              </a:rPr>
              <a:t>Risk yanıtlarını optimize edin</a:t>
            </a:r>
            <a:endParaRPr lang="en-US" sz="1250" dirty="0"/>
          </a:p>
        </p:txBody>
      </p:sp>
      <p:sp>
        <p:nvSpPr>
          <p:cNvPr id="48" name="Shape 44"/>
          <p:cNvSpPr/>
          <p:nvPr/>
        </p:nvSpPr>
        <p:spPr>
          <a:xfrm>
            <a:off x="4334256" y="4983480"/>
            <a:ext cx="3602736" cy="932688"/>
          </a:xfrm>
          <a:prstGeom prst="roundRect">
            <a:avLst>
              <a:gd name="adj" fmla="val 7843"/>
            </a:avLst>
          </a:prstGeom>
          <a:solidFill>
            <a:srgbClr val="EDEEF7"/>
          </a:solidFill>
          <a:ln w="12700">
            <a:solidFill>
              <a:srgbClr val="EDEEF7"/>
            </a:solidFill>
            <a:prstDash val="solid"/>
          </a:ln>
        </p:spPr>
      </p:sp>
      <p:sp>
        <p:nvSpPr>
          <p:cNvPr id="49" name="Shape 45"/>
          <p:cNvSpPr/>
          <p:nvPr/>
        </p:nvSpPr>
        <p:spPr>
          <a:xfrm>
            <a:off x="4517136" y="5248656"/>
            <a:ext cx="402336" cy="402336"/>
          </a:xfrm>
          <a:prstGeom prst="ellipse">
            <a:avLst/>
          </a:prstGeom>
          <a:solidFill>
            <a:srgbClr val="33348E"/>
          </a:solidFill>
          <a:ln w="12700">
            <a:solidFill>
              <a:srgbClr val="33348E"/>
            </a:solidFill>
            <a:prstDash val="solid"/>
          </a:ln>
        </p:spPr>
      </p:sp>
      <p:sp>
        <p:nvSpPr>
          <p:cNvPr id="50" name="Text 46"/>
          <p:cNvSpPr/>
          <p:nvPr/>
        </p:nvSpPr>
        <p:spPr>
          <a:xfrm>
            <a:off x="4517136" y="5248656"/>
            <a:ext cx="402336" cy="402336"/>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11</a:t>
            </a:r>
            <a:endParaRPr lang="en-US" sz="1250" dirty="0"/>
          </a:p>
        </p:txBody>
      </p:sp>
      <p:sp>
        <p:nvSpPr>
          <p:cNvPr id="51" name="Text 47"/>
          <p:cNvSpPr/>
          <p:nvPr/>
        </p:nvSpPr>
        <p:spPr>
          <a:xfrm>
            <a:off x="5020056" y="5074920"/>
            <a:ext cx="2788920" cy="749808"/>
          </a:xfrm>
          <a:prstGeom prst="rect">
            <a:avLst/>
          </a:prstGeom>
          <a:noFill/>
          <a:ln/>
        </p:spPr>
        <p:txBody>
          <a:bodyPr wrap="square" lIns="0" tIns="0" rIns="0" bIns="0" rtlCol="0" anchor="ctr"/>
          <a:lstStyle/>
          <a:p>
            <a:pPr indent="0" marL="0">
              <a:buNone/>
            </a:pPr>
            <a:r>
              <a:rPr lang="en-US" sz="1250" b="1" dirty="0">
                <a:solidFill>
                  <a:srgbClr val="33348E"/>
                </a:solidFill>
                <a:latin typeface="Calibri" pitchFamily="34" charset="0"/>
                <a:ea typeface="Calibri" pitchFamily="34" charset="-122"/>
                <a:cs typeface="Calibri" pitchFamily="34" charset="-120"/>
              </a:rPr>
              <a:t>Uyum sağlayın ve dirençli olun</a:t>
            </a:r>
            <a:endParaRPr lang="en-US" sz="1250" dirty="0"/>
          </a:p>
        </p:txBody>
      </p:sp>
      <p:sp>
        <p:nvSpPr>
          <p:cNvPr id="52" name="Shape 48"/>
          <p:cNvSpPr/>
          <p:nvPr/>
        </p:nvSpPr>
        <p:spPr>
          <a:xfrm>
            <a:off x="8119872" y="4983480"/>
            <a:ext cx="3602736" cy="932688"/>
          </a:xfrm>
          <a:prstGeom prst="roundRect">
            <a:avLst>
              <a:gd name="adj" fmla="val 7843"/>
            </a:avLst>
          </a:prstGeom>
          <a:solidFill>
            <a:srgbClr val="EDEEF7"/>
          </a:solidFill>
          <a:ln w="12700">
            <a:solidFill>
              <a:srgbClr val="EDEEF7"/>
            </a:solidFill>
            <a:prstDash val="solid"/>
          </a:ln>
        </p:spPr>
      </p:sp>
      <p:sp>
        <p:nvSpPr>
          <p:cNvPr id="53" name="Shape 49"/>
          <p:cNvSpPr/>
          <p:nvPr/>
        </p:nvSpPr>
        <p:spPr>
          <a:xfrm>
            <a:off x="8302752" y="5248656"/>
            <a:ext cx="402336" cy="402336"/>
          </a:xfrm>
          <a:prstGeom prst="ellipse">
            <a:avLst/>
          </a:prstGeom>
          <a:solidFill>
            <a:srgbClr val="33348E"/>
          </a:solidFill>
          <a:ln w="12700">
            <a:solidFill>
              <a:srgbClr val="33348E"/>
            </a:solidFill>
            <a:prstDash val="solid"/>
          </a:ln>
        </p:spPr>
      </p:sp>
      <p:sp>
        <p:nvSpPr>
          <p:cNvPr id="54" name="Text 50"/>
          <p:cNvSpPr/>
          <p:nvPr/>
        </p:nvSpPr>
        <p:spPr>
          <a:xfrm>
            <a:off x="8302752" y="5248656"/>
            <a:ext cx="402336" cy="402336"/>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12</a:t>
            </a:r>
            <a:endParaRPr lang="en-US" sz="1250" dirty="0"/>
          </a:p>
        </p:txBody>
      </p:sp>
      <p:sp>
        <p:nvSpPr>
          <p:cNvPr id="55" name="Text 51"/>
          <p:cNvSpPr/>
          <p:nvPr/>
        </p:nvSpPr>
        <p:spPr>
          <a:xfrm>
            <a:off x="8805672" y="5074920"/>
            <a:ext cx="2788920" cy="749808"/>
          </a:xfrm>
          <a:prstGeom prst="rect">
            <a:avLst/>
          </a:prstGeom>
          <a:noFill/>
          <a:ln/>
        </p:spPr>
        <p:txBody>
          <a:bodyPr wrap="square" lIns="0" tIns="0" rIns="0" bIns="0" rtlCol="0" anchor="ctr"/>
          <a:lstStyle/>
          <a:p>
            <a:pPr indent="0" marL="0">
              <a:buNone/>
            </a:pPr>
            <a:r>
              <a:rPr lang="en-US" sz="1250" b="1" dirty="0">
                <a:solidFill>
                  <a:srgbClr val="33348E"/>
                </a:solidFill>
                <a:latin typeface="Calibri" pitchFamily="34" charset="0"/>
                <a:ea typeface="Calibri" pitchFamily="34" charset="-122"/>
                <a:cs typeface="Calibri" pitchFamily="34" charset="-120"/>
              </a:rPr>
              <a:t>Hedeflenen geleceğe geçişi mümkün kılın</a:t>
            </a:r>
            <a:endParaRPr lang="en-US" sz="1250" dirty="0"/>
          </a:p>
        </p:txBody>
      </p:sp>
      <p:sp>
        <p:nvSpPr>
          <p:cNvPr id="56" name="Text 52"/>
          <p:cNvSpPr/>
          <p:nvPr/>
        </p:nvSpPr>
        <p:spPr>
          <a:xfrm>
            <a:off x="548640" y="5943600"/>
            <a:ext cx="11091672" cy="320040"/>
          </a:xfrm>
          <a:prstGeom prst="rect">
            <a:avLst/>
          </a:prstGeom>
          <a:noFill/>
          <a:ln/>
        </p:spPr>
        <p:txBody>
          <a:bodyPr wrap="square" lIns="0" tIns="0" rIns="0" bIns="0" rtlCol="0" anchor="ctr"/>
          <a:lstStyle/>
          <a:p>
            <a:pPr indent="0" marL="0">
              <a:buNone/>
            </a:pPr>
            <a:r>
              <a:rPr lang="en-US" sz="1250" i="1" dirty="0">
                <a:solidFill>
                  <a:srgbClr val="9A9BB0"/>
                </a:solidFill>
                <a:latin typeface="Calibri" pitchFamily="34" charset="0"/>
                <a:ea typeface="Calibri" pitchFamily="34" charset="-122"/>
                <a:cs typeface="Calibri" pitchFamily="34" charset="-120"/>
              </a:rPr>
              <a:t>İlkeler ne yapılacağını değil, hangi davranışın doğru olduğunu söyler. Yöntem seçimi ekibe ve bağlama bırakılır.</a:t>
            </a:r>
            <a:endParaRPr lang="en-US" sz="12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3</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PMBOK 7: Sekiz Performans Alanı</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34</a:t>
            </a:r>
            <a:endParaRPr lang="en-US" sz="900" dirty="0"/>
          </a:p>
        </p:txBody>
      </p:sp>
      <p:sp>
        <p:nvSpPr>
          <p:cNvPr id="8" name="Shape 4"/>
          <p:cNvSpPr/>
          <p:nvPr/>
        </p:nvSpPr>
        <p:spPr>
          <a:xfrm>
            <a:off x="548640" y="1737360"/>
            <a:ext cx="2567178" cy="1600200"/>
          </a:xfrm>
          <a:prstGeom prst="roundRect">
            <a:avLst>
              <a:gd name="adj" fmla="val 5714"/>
            </a:avLst>
          </a:prstGeom>
          <a:solidFill>
            <a:srgbClr val="EDEEF7"/>
          </a:solidFill>
          <a:ln w="12700">
            <a:solidFill>
              <a:srgbClr val="EDEEF7"/>
            </a:solidFill>
            <a:prstDash val="solid"/>
          </a:ln>
        </p:spPr>
      </p:sp>
      <p:sp>
        <p:nvSpPr>
          <p:cNvPr id="9" name="Text 5"/>
          <p:cNvSpPr/>
          <p:nvPr/>
        </p:nvSpPr>
        <p:spPr>
          <a:xfrm>
            <a:off x="768096" y="193852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Paydaşlar</a:t>
            </a:r>
            <a:endParaRPr lang="en-US" sz="1500" dirty="0"/>
          </a:p>
        </p:txBody>
      </p:sp>
      <p:sp>
        <p:nvSpPr>
          <p:cNvPr id="10" name="Text 6"/>
          <p:cNvSpPr/>
          <p:nvPr/>
        </p:nvSpPr>
        <p:spPr>
          <a:xfrm>
            <a:off x="768096" y="2450592"/>
            <a:ext cx="2128266" cy="72237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Etkin katılım ve ortak anlayış</a:t>
            </a:r>
            <a:endParaRPr lang="en-US" sz="1200" dirty="0"/>
          </a:p>
        </p:txBody>
      </p:sp>
      <p:sp>
        <p:nvSpPr>
          <p:cNvPr id="11" name="Shape 7"/>
          <p:cNvSpPr/>
          <p:nvPr/>
        </p:nvSpPr>
        <p:spPr>
          <a:xfrm>
            <a:off x="3390138" y="1737360"/>
            <a:ext cx="2567178" cy="1600200"/>
          </a:xfrm>
          <a:prstGeom prst="roundRect">
            <a:avLst>
              <a:gd name="adj" fmla="val 5714"/>
            </a:avLst>
          </a:prstGeom>
          <a:solidFill>
            <a:srgbClr val="EDEEF7"/>
          </a:solidFill>
          <a:ln w="12700">
            <a:solidFill>
              <a:srgbClr val="EDEEF7"/>
            </a:solidFill>
            <a:prstDash val="solid"/>
          </a:ln>
        </p:spPr>
      </p:sp>
      <p:sp>
        <p:nvSpPr>
          <p:cNvPr id="12" name="Text 8"/>
          <p:cNvSpPr/>
          <p:nvPr/>
        </p:nvSpPr>
        <p:spPr>
          <a:xfrm>
            <a:off x="3609594" y="193852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Ekip</a:t>
            </a:r>
            <a:endParaRPr lang="en-US" sz="1500" dirty="0"/>
          </a:p>
        </p:txBody>
      </p:sp>
      <p:sp>
        <p:nvSpPr>
          <p:cNvPr id="13" name="Text 9"/>
          <p:cNvSpPr/>
          <p:nvPr/>
        </p:nvSpPr>
        <p:spPr>
          <a:xfrm>
            <a:off x="3609594" y="2450592"/>
            <a:ext cx="2128266" cy="72237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Yüksek performanslı, sahiplenen ekip</a:t>
            </a:r>
            <a:endParaRPr lang="en-US" sz="1200" dirty="0"/>
          </a:p>
        </p:txBody>
      </p:sp>
      <p:sp>
        <p:nvSpPr>
          <p:cNvPr id="14" name="Shape 10"/>
          <p:cNvSpPr/>
          <p:nvPr/>
        </p:nvSpPr>
        <p:spPr>
          <a:xfrm>
            <a:off x="6231636" y="1737360"/>
            <a:ext cx="2567178" cy="1600200"/>
          </a:xfrm>
          <a:prstGeom prst="roundRect">
            <a:avLst>
              <a:gd name="adj" fmla="val 5714"/>
            </a:avLst>
          </a:prstGeom>
          <a:solidFill>
            <a:srgbClr val="E4E5F5"/>
          </a:solidFill>
          <a:ln w="12700">
            <a:solidFill>
              <a:srgbClr val="E4E5F5"/>
            </a:solidFill>
            <a:prstDash val="solid"/>
          </a:ln>
        </p:spPr>
      </p:sp>
      <p:sp>
        <p:nvSpPr>
          <p:cNvPr id="15" name="Text 11"/>
          <p:cNvSpPr/>
          <p:nvPr/>
        </p:nvSpPr>
        <p:spPr>
          <a:xfrm>
            <a:off x="6451092" y="193852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Geliştirme Yaklaşımı ve Yaşam Döngüsü</a:t>
            </a:r>
            <a:endParaRPr lang="en-US" sz="1500" dirty="0"/>
          </a:p>
        </p:txBody>
      </p:sp>
      <p:sp>
        <p:nvSpPr>
          <p:cNvPr id="16" name="Text 12"/>
          <p:cNvSpPr/>
          <p:nvPr/>
        </p:nvSpPr>
        <p:spPr>
          <a:xfrm>
            <a:off x="6451092" y="2450592"/>
            <a:ext cx="2128266" cy="72237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Bağlama uygun yöntem ve kadans</a:t>
            </a:r>
            <a:endParaRPr lang="en-US" sz="1200" dirty="0"/>
          </a:p>
        </p:txBody>
      </p:sp>
      <p:sp>
        <p:nvSpPr>
          <p:cNvPr id="17" name="Shape 13"/>
          <p:cNvSpPr/>
          <p:nvPr/>
        </p:nvSpPr>
        <p:spPr>
          <a:xfrm>
            <a:off x="9073134" y="1737360"/>
            <a:ext cx="2567178" cy="1600200"/>
          </a:xfrm>
          <a:prstGeom prst="roundRect">
            <a:avLst>
              <a:gd name="adj" fmla="val 5714"/>
            </a:avLst>
          </a:prstGeom>
          <a:solidFill>
            <a:srgbClr val="EDEEF7"/>
          </a:solidFill>
          <a:ln w="12700">
            <a:solidFill>
              <a:srgbClr val="EDEEF7"/>
            </a:solidFill>
            <a:prstDash val="solid"/>
          </a:ln>
        </p:spPr>
      </p:sp>
      <p:sp>
        <p:nvSpPr>
          <p:cNvPr id="18" name="Text 14"/>
          <p:cNvSpPr/>
          <p:nvPr/>
        </p:nvSpPr>
        <p:spPr>
          <a:xfrm>
            <a:off x="9292590" y="193852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Planlama</a:t>
            </a:r>
            <a:endParaRPr lang="en-US" sz="1500" dirty="0"/>
          </a:p>
        </p:txBody>
      </p:sp>
      <p:sp>
        <p:nvSpPr>
          <p:cNvPr id="19" name="Text 15"/>
          <p:cNvSpPr/>
          <p:nvPr/>
        </p:nvSpPr>
        <p:spPr>
          <a:xfrm>
            <a:off x="9292590" y="2450592"/>
            <a:ext cx="2128266" cy="72237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Yeterli düzeyde, ilerledikçe detaylanan plan</a:t>
            </a:r>
            <a:endParaRPr lang="en-US" sz="1200" dirty="0"/>
          </a:p>
        </p:txBody>
      </p:sp>
      <p:sp>
        <p:nvSpPr>
          <p:cNvPr id="20" name="Shape 16"/>
          <p:cNvSpPr/>
          <p:nvPr/>
        </p:nvSpPr>
        <p:spPr>
          <a:xfrm>
            <a:off x="548640" y="3611880"/>
            <a:ext cx="2567178" cy="1600200"/>
          </a:xfrm>
          <a:prstGeom prst="roundRect">
            <a:avLst>
              <a:gd name="adj" fmla="val 5714"/>
            </a:avLst>
          </a:prstGeom>
          <a:solidFill>
            <a:srgbClr val="EDEEF7"/>
          </a:solidFill>
          <a:ln w="12700">
            <a:solidFill>
              <a:srgbClr val="EDEEF7"/>
            </a:solidFill>
            <a:prstDash val="solid"/>
          </a:ln>
        </p:spPr>
      </p:sp>
      <p:sp>
        <p:nvSpPr>
          <p:cNvPr id="21" name="Text 17"/>
          <p:cNvSpPr/>
          <p:nvPr/>
        </p:nvSpPr>
        <p:spPr>
          <a:xfrm>
            <a:off x="768096" y="381304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Proje Çalışması</a:t>
            </a:r>
            <a:endParaRPr lang="en-US" sz="1500" dirty="0"/>
          </a:p>
        </p:txBody>
      </p:sp>
      <p:sp>
        <p:nvSpPr>
          <p:cNvPr id="22" name="Text 18"/>
          <p:cNvSpPr/>
          <p:nvPr/>
        </p:nvSpPr>
        <p:spPr>
          <a:xfrm>
            <a:off x="768096" y="4325112"/>
            <a:ext cx="2128266" cy="72237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Süreçler, kaynaklar, satın alma ve öğrenme</a:t>
            </a:r>
            <a:endParaRPr lang="en-US" sz="1200" dirty="0"/>
          </a:p>
        </p:txBody>
      </p:sp>
      <p:sp>
        <p:nvSpPr>
          <p:cNvPr id="23" name="Shape 19"/>
          <p:cNvSpPr/>
          <p:nvPr/>
        </p:nvSpPr>
        <p:spPr>
          <a:xfrm>
            <a:off x="3390138" y="3611880"/>
            <a:ext cx="2567178" cy="1600200"/>
          </a:xfrm>
          <a:prstGeom prst="roundRect">
            <a:avLst>
              <a:gd name="adj" fmla="val 5714"/>
            </a:avLst>
          </a:prstGeom>
          <a:solidFill>
            <a:srgbClr val="EDEEF7"/>
          </a:solidFill>
          <a:ln w="12700">
            <a:solidFill>
              <a:srgbClr val="EDEEF7"/>
            </a:solidFill>
            <a:prstDash val="solid"/>
          </a:ln>
        </p:spPr>
      </p:sp>
      <p:sp>
        <p:nvSpPr>
          <p:cNvPr id="24" name="Text 20"/>
          <p:cNvSpPr/>
          <p:nvPr/>
        </p:nvSpPr>
        <p:spPr>
          <a:xfrm>
            <a:off x="3609594" y="381304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Teslimat</a:t>
            </a:r>
            <a:endParaRPr lang="en-US" sz="1500" dirty="0"/>
          </a:p>
        </p:txBody>
      </p:sp>
      <p:sp>
        <p:nvSpPr>
          <p:cNvPr id="25" name="Text 21"/>
          <p:cNvSpPr/>
          <p:nvPr/>
        </p:nvSpPr>
        <p:spPr>
          <a:xfrm>
            <a:off x="3609594" y="4325112"/>
            <a:ext cx="2128266" cy="72237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Kapsam ve kalitenin değere dönüşmesi</a:t>
            </a:r>
            <a:endParaRPr lang="en-US" sz="1200" dirty="0"/>
          </a:p>
        </p:txBody>
      </p:sp>
      <p:sp>
        <p:nvSpPr>
          <p:cNvPr id="26" name="Shape 22"/>
          <p:cNvSpPr/>
          <p:nvPr/>
        </p:nvSpPr>
        <p:spPr>
          <a:xfrm>
            <a:off x="6231636" y="3611880"/>
            <a:ext cx="2567178" cy="1600200"/>
          </a:xfrm>
          <a:prstGeom prst="roundRect">
            <a:avLst>
              <a:gd name="adj" fmla="val 5714"/>
            </a:avLst>
          </a:prstGeom>
          <a:solidFill>
            <a:srgbClr val="EDEEF7"/>
          </a:solidFill>
          <a:ln w="12700">
            <a:solidFill>
              <a:srgbClr val="EDEEF7"/>
            </a:solidFill>
            <a:prstDash val="solid"/>
          </a:ln>
        </p:spPr>
      </p:sp>
      <p:sp>
        <p:nvSpPr>
          <p:cNvPr id="27" name="Text 23"/>
          <p:cNvSpPr/>
          <p:nvPr/>
        </p:nvSpPr>
        <p:spPr>
          <a:xfrm>
            <a:off x="6451092" y="381304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Ölçüm</a:t>
            </a:r>
            <a:endParaRPr lang="en-US" sz="1500" dirty="0"/>
          </a:p>
        </p:txBody>
      </p:sp>
      <p:sp>
        <p:nvSpPr>
          <p:cNvPr id="28" name="Text 24"/>
          <p:cNvSpPr/>
          <p:nvPr/>
        </p:nvSpPr>
        <p:spPr>
          <a:xfrm>
            <a:off x="6451092" y="4325112"/>
            <a:ext cx="2128266" cy="72237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Doğru göstergelerle karar desteği</a:t>
            </a:r>
            <a:endParaRPr lang="en-US" sz="1200" dirty="0"/>
          </a:p>
        </p:txBody>
      </p:sp>
      <p:sp>
        <p:nvSpPr>
          <p:cNvPr id="29" name="Shape 25"/>
          <p:cNvSpPr/>
          <p:nvPr/>
        </p:nvSpPr>
        <p:spPr>
          <a:xfrm>
            <a:off x="9073134" y="3611880"/>
            <a:ext cx="2567178" cy="1600200"/>
          </a:xfrm>
          <a:prstGeom prst="roundRect">
            <a:avLst>
              <a:gd name="adj" fmla="val 5714"/>
            </a:avLst>
          </a:prstGeom>
          <a:solidFill>
            <a:srgbClr val="EDEEF7"/>
          </a:solidFill>
          <a:ln w="12700">
            <a:solidFill>
              <a:srgbClr val="EDEEF7"/>
            </a:solidFill>
            <a:prstDash val="solid"/>
          </a:ln>
        </p:spPr>
      </p:sp>
      <p:sp>
        <p:nvSpPr>
          <p:cNvPr id="30" name="Text 26"/>
          <p:cNvSpPr/>
          <p:nvPr/>
        </p:nvSpPr>
        <p:spPr>
          <a:xfrm>
            <a:off x="9292590" y="381304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Belirsizlik</a:t>
            </a:r>
            <a:endParaRPr lang="en-US" sz="1500" dirty="0"/>
          </a:p>
        </p:txBody>
      </p:sp>
      <p:sp>
        <p:nvSpPr>
          <p:cNvPr id="31" name="Text 27"/>
          <p:cNvSpPr/>
          <p:nvPr/>
        </p:nvSpPr>
        <p:spPr>
          <a:xfrm>
            <a:off x="9292590" y="4325112"/>
            <a:ext cx="2128266" cy="72237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Risk, muğlaklık ve karmaşıklığın yönetimi</a:t>
            </a:r>
            <a:endParaRPr lang="en-US" sz="1200" dirty="0"/>
          </a:p>
        </p:txBody>
      </p:sp>
      <p:sp>
        <p:nvSpPr>
          <p:cNvPr id="32" name="Shape 28"/>
          <p:cNvSpPr/>
          <p:nvPr/>
        </p:nvSpPr>
        <p:spPr>
          <a:xfrm>
            <a:off x="548640" y="5212080"/>
            <a:ext cx="11091672" cy="1005840"/>
          </a:xfrm>
          <a:prstGeom prst="roundRect">
            <a:avLst>
              <a:gd name="adj" fmla="val 9091"/>
            </a:avLst>
          </a:prstGeom>
          <a:solidFill>
            <a:srgbClr val="33348E"/>
          </a:solidFill>
          <a:ln w="12700">
            <a:solidFill>
              <a:srgbClr val="33348E"/>
            </a:solidFill>
            <a:prstDash val="solid"/>
          </a:ln>
        </p:spPr>
      </p:sp>
      <p:sp>
        <p:nvSpPr>
          <p:cNvPr id="33" name="Text 29"/>
          <p:cNvSpPr/>
          <p:nvPr/>
        </p:nvSpPr>
        <p:spPr>
          <a:xfrm>
            <a:off x="868680" y="530352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Bu eğitimde en çok üzerinde duracağımız alan: Geliştirme Yaklaşımı ve Yaşam Döngüsü.</a:t>
            </a:r>
            <a:endParaRPr lang="en-US" sz="1500" dirty="0"/>
          </a:p>
        </p:txBody>
      </p:sp>
      <p:sp>
        <p:nvSpPr>
          <p:cNvPr id="34" name="Text 30"/>
          <p:cNvSpPr/>
          <p:nvPr/>
        </p:nvSpPr>
        <p:spPr>
          <a:xfrm>
            <a:off x="868680" y="5742432"/>
            <a:ext cx="10424160" cy="411480"/>
          </a:xfrm>
          <a:prstGeom prst="rect">
            <a:avLst/>
          </a:prstGeom>
          <a:noFill/>
          <a:ln/>
        </p:spPr>
        <p:txBody>
          <a:bodyPr wrap="square" lIns="0" tIns="0" rIns="0" bIns="0" rtlCol="0" anchor="t"/>
          <a:lstStyle/>
          <a:p>
            <a:pPr indent="0" marL="0">
              <a:buNone/>
            </a:pPr>
            <a:r>
              <a:rPr lang="en-US" sz="1250" dirty="0">
                <a:solidFill>
                  <a:srgbClr val="C9CAE6"/>
                </a:solidFill>
                <a:latin typeface="Calibri" pitchFamily="34" charset="0"/>
                <a:ea typeface="Calibri" pitchFamily="34" charset="-122"/>
                <a:cs typeface="Calibri" pitchFamily="34" charset="-120"/>
              </a:rPr>
              <a:t>Çünkü doğru yaklaşım seçimi, diğer yedi alandaki başarının ön koşuludur.</a:t>
            </a:r>
            <a:endParaRPr lang="en-US" sz="12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3</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Yaşam Döngüsü Seçenekleri</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35</a:t>
            </a:r>
            <a:endParaRPr lang="en-US" sz="900" dirty="0"/>
          </a:p>
        </p:txBody>
      </p:sp>
      <p:sp>
        <p:nvSpPr>
          <p:cNvPr id="8" name="Shape 4"/>
          <p:cNvSpPr/>
          <p:nvPr/>
        </p:nvSpPr>
        <p:spPr>
          <a:xfrm>
            <a:off x="548640" y="1737360"/>
            <a:ext cx="2075688" cy="3017520"/>
          </a:xfrm>
          <a:prstGeom prst="roundRect">
            <a:avLst>
              <a:gd name="adj" fmla="val 3524"/>
            </a:avLst>
          </a:prstGeom>
          <a:solidFill>
            <a:srgbClr val="EDEEF7"/>
          </a:solidFill>
          <a:ln w="12700">
            <a:solidFill>
              <a:srgbClr val="EDEEF7"/>
            </a:solidFill>
            <a:prstDash val="solid"/>
          </a:ln>
        </p:spPr>
      </p:sp>
      <p:sp>
        <p:nvSpPr>
          <p:cNvPr id="9" name="Shape 5"/>
          <p:cNvSpPr/>
          <p:nvPr/>
        </p:nvSpPr>
        <p:spPr>
          <a:xfrm>
            <a:off x="548640" y="1737360"/>
            <a:ext cx="2075688" cy="530352"/>
          </a:xfrm>
          <a:prstGeom prst="roundRect">
            <a:avLst>
              <a:gd name="adj" fmla="val 13793"/>
            </a:avLst>
          </a:prstGeom>
          <a:solidFill>
            <a:srgbClr val="33348E"/>
          </a:solidFill>
          <a:ln w="12700">
            <a:solidFill>
              <a:srgbClr val="33348E"/>
            </a:solidFill>
            <a:prstDash val="solid"/>
          </a:ln>
        </p:spPr>
      </p:sp>
      <p:sp>
        <p:nvSpPr>
          <p:cNvPr id="10" name="Text 6"/>
          <p:cNvSpPr/>
          <p:nvPr/>
        </p:nvSpPr>
        <p:spPr>
          <a:xfrm>
            <a:off x="548640" y="1737360"/>
            <a:ext cx="2075688" cy="530352"/>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Tahminli</a:t>
            </a:r>
            <a:endParaRPr lang="en-US" sz="1400" dirty="0"/>
          </a:p>
        </p:txBody>
      </p:sp>
      <p:sp>
        <p:nvSpPr>
          <p:cNvPr id="11" name="Text 7"/>
          <p:cNvSpPr/>
          <p:nvPr/>
        </p:nvSpPr>
        <p:spPr>
          <a:xfrm>
            <a:off x="713232" y="2423160"/>
            <a:ext cx="1746504" cy="1554480"/>
          </a:xfrm>
          <a:prstGeom prst="rect">
            <a:avLst/>
          </a:prstGeom>
          <a:noFill/>
          <a:ln/>
        </p:spPr>
        <p:txBody>
          <a:bodyPr wrap="square" lIns="0" tIns="0" rIns="0" bIns="0" rtlCol="0" anchor="ctr"/>
          <a:lstStyle/>
          <a:p>
            <a:pPr indent="0" marL="0">
              <a:buNone/>
            </a:pPr>
            <a:r>
              <a:rPr lang="en-US" sz="1200" dirty="0">
                <a:solidFill>
                  <a:srgbClr val="55566B"/>
                </a:solidFill>
                <a:latin typeface="Calibri" pitchFamily="34" charset="0"/>
                <a:ea typeface="Calibri" pitchFamily="34" charset="-122"/>
                <a:cs typeface="Calibri" pitchFamily="34" charset="-120"/>
              </a:rPr>
              <a:t>Kapsam, süre ve maliyet başta tanımlanır. Değişim kontrollü ve maliyetlidir.</a:t>
            </a:r>
            <a:endParaRPr lang="en-US" sz="1200" dirty="0"/>
          </a:p>
        </p:txBody>
      </p:sp>
      <p:sp>
        <p:nvSpPr>
          <p:cNvPr id="12" name="Text 8"/>
          <p:cNvSpPr/>
          <p:nvPr/>
        </p:nvSpPr>
        <p:spPr>
          <a:xfrm>
            <a:off x="713232" y="4114800"/>
            <a:ext cx="1746504" cy="548640"/>
          </a:xfrm>
          <a:prstGeom prst="rect">
            <a:avLst/>
          </a:prstGeom>
          <a:noFill/>
          <a:ln/>
        </p:spPr>
        <p:txBody>
          <a:bodyPr wrap="square" lIns="0" tIns="0" rIns="0" bIns="0" rtlCol="0" anchor="ctr"/>
          <a:lstStyle/>
          <a:p>
            <a:pPr indent="0" marL="0">
              <a:buNone/>
            </a:pPr>
            <a:r>
              <a:rPr lang="en-US" sz="1150" b="1" i="1" dirty="0">
                <a:solidFill>
                  <a:srgbClr val="33348E"/>
                </a:solidFill>
                <a:latin typeface="Calibri" pitchFamily="34" charset="0"/>
                <a:ea typeface="Calibri" pitchFamily="34" charset="-122"/>
                <a:cs typeface="Calibri" pitchFamily="34" charset="-120"/>
              </a:rPr>
              <a:t>Belirsizlik düşük</a:t>
            </a:r>
            <a:endParaRPr lang="en-US" sz="1150" dirty="0"/>
          </a:p>
        </p:txBody>
      </p:sp>
      <p:sp>
        <p:nvSpPr>
          <p:cNvPr id="13" name="Shape 9"/>
          <p:cNvSpPr/>
          <p:nvPr/>
        </p:nvSpPr>
        <p:spPr>
          <a:xfrm>
            <a:off x="2807208" y="1737360"/>
            <a:ext cx="2075688" cy="3017520"/>
          </a:xfrm>
          <a:prstGeom prst="roundRect">
            <a:avLst>
              <a:gd name="adj" fmla="val 3524"/>
            </a:avLst>
          </a:prstGeom>
          <a:solidFill>
            <a:srgbClr val="EDEEF7"/>
          </a:solidFill>
          <a:ln w="12700">
            <a:solidFill>
              <a:srgbClr val="EDEEF7"/>
            </a:solidFill>
            <a:prstDash val="solid"/>
          </a:ln>
        </p:spPr>
      </p:sp>
      <p:sp>
        <p:nvSpPr>
          <p:cNvPr id="14" name="Shape 10"/>
          <p:cNvSpPr/>
          <p:nvPr/>
        </p:nvSpPr>
        <p:spPr>
          <a:xfrm>
            <a:off x="2807208" y="1737360"/>
            <a:ext cx="2075688" cy="530352"/>
          </a:xfrm>
          <a:prstGeom prst="roundRect">
            <a:avLst>
              <a:gd name="adj" fmla="val 13793"/>
            </a:avLst>
          </a:prstGeom>
          <a:solidFill>
            <a:srgbClr val="33348E"/>
          </a:solidFill>
          <a:ln w="12700">
            <a:solidFill>
              <a:srgbClr val="33348E"/>
            </a:solidFill>
            <a:prstDash val="solid"/>
          </a:ln>
        </p:spPr>
      </p:sp>
      <p:sp>
        <p:nvSpPr>
          <p:cNvPr id="15" name="Text 11"/>
          <p:cNvSpPr/>
          <p:nvPr/>
        </p:nvSpPr>
        <p:spPr>
          <a:xfrm>
            <a:off x="2807208" y="1737360"/>
            <a:ext cx="2075688" cy="530352"/>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Yinelemeli</a:t>
            </a:r>
            <a:endParaRPr lang="en-US" sz="1400" dirty="0"/>
          </a:p>
        </p:txBody>
      </p:sp>
      <p:sp>
        <p:nvSpPr>
          <p:cNvPr id="16" name="Text 12"/>
          <p:cNvSpPr/>
          <p:nvPr/>
        </p:nvSpPr>
        <p:spPr>
          <a:xfrm>
            <a:off x="2971800" y="2423160"/>
            <a:ext cx="1746504" cy="1554480"/>
          </a:xfrm>
          <a:prstGeom prst="rect">
            <a:avLst/>
          </a:prstGeom>
          <a:noFill/>
          <a:ln/>
        </p:spPr>
        <p:txBody>
          <a:bodyPr wrap="square" lIns="0" tIns="0" rIns="0" bIns="0" rtlCol="0" anchor="ctr"/>
          <a:lstStyle/>
          <a:p>
            <a:pPr indent="0" marL="0">
              <a:buNone/>
            </a:pPr>
            <a:r>
              <a:rPr lang="en-US" sz="1200" dirty="0">
                <a:solidFill>
                  <a:srgbClr val="55566B"/>
                </a:solidFill>
                <a:latin typeface="Calibri" pitchFamily="34" charset="0"/>
                <a:ea typeface="Calibri" pitchFamily="34" charset="-122"/>
                <a:cs typeface="Calibri" pitchFamily="34" charset="-120"/>
              </a:rPr>
              <a:t>Aynı ürün üzerinde tekrarlarla doğruluk artırılır. Geri bildirimle olgunlaşır.</a:t>
            </a:r>
            <a:endParaRPr lang="en-US" sz="1200" dirty="0"/>
          </a:p>
        </p:txBody>
      </p:sp>
      <p:sp>
        <p:nvSpPr>
          <p:cNvPr id="17" name="Text 13"/>
          <p:cNvSpPr/>
          <p:nvPr/>
        </p:nvSpPr>
        <p:spPr>
          <a:xfrm>
            <a:off x="2971800" y="4114800"/>
            <a:ext cx="1746504" cy="548640"/>
          </a:xfrm>
          <a:prstGeom prst="rect">
            <a:avLst/>
          </a:prstGeom>
          <a:noFill/>
          <a:ln/>
        </p:spPr>
        <p:txBody>
          <a:bodyPr wrap="square" lIns="0" tIns="0" rIns="0" bIns="0" rtlCol="0" anchor="ctr"/>
          <a:lstStyle/>
          <a:p>
            <a:pPr indent="0" marL="0">
              <a:buNone/>
            </a:pPr>
            <a:r>
              <a:rPr lang="en-US" sz="1150" b="1" i="1" dirty="0">
                <a:solidFill>
                  <a:srgbClr val="33348E"/>
                </a:solidFill>
                <a:latin typeface="Calibri" pitchFamily="34" charset="0"/>
                <a:ea typeface="Calibri" pitchFamily="34" charset="-122"/>
                <a:cs typeface="Calibri" pitchFamily="34" charset="-120"/>
              </a:rPr>
              <a:t>Çözüm belirsiz</a:t>
            </a:r>
            <a:endParaRPr lang="en-US" sz="1150" dirty="0"/>
          </a:p>
        </p:txBody>
      </p:sp>
      <p:sp>
        <p:nvSpPr>
          <p:cNvPr id="18" name="Shape 14"/>
          <p:cNvSpPr/>
          <p:nvPr/>
        </p:nvSpPr>
        <p:spPr>
          <a:xfrm>
            <a:off x="5065776" y="1737360"/>
            <a:ext cx="2075688" cy="3017520"/>
          </a:xfrm>
          <a:prstGeom prst="roundRect">
            <a:avLst>
              <a:gd name="adj" fmla="val 3524"/>
            </a:avLst>
          </a:prstGeom>
          <a:solidFill>
            <a:srgbClr val="EDEEF7"/>
          </a:solidFill>
          <a:ln w="12700">
            <a:solidFill>
              <a:srgbClr val="EDEEF7"/>
            </a:solidFill>
            <a:prstDash val="solid"/>
          </a:ln>
        </p:spPr>
      </p:sp>
      <p:sp>
        <p:nvSpPr>
          <p:cNvPr id="19" name="Shape 15"/>
          <p:cNvSpPr/>
          <p:nvPr/>
        </p:nvSpPr>
        <p:spPr>
          <a:xfrm>
            <a:off x="5065776" y="1737360"/>
            <a:ext cx="2075688" cy="530352"/>
          </a:xfrm>
          <a:prstGeom prst="roundRect">
            <a:avLst>
              <a:gd name="adj" fmla="val 13793"/>
            </a:avLst>
          </a:prstGeom>
          <a:solidFill>
            <a:srgbClr val="33348E"/>
          </a:solidFill>
          <a:ln w="12700">
            <a:solidFill>
              <a:srgbClr val="33348E"/>
            </a:solidFill>
            <a:prstDash val="solid"/>
          </a:ln>
        </p:spPr>
      </p:sp>
      <p:sp>
        <p:nvSpPr>
          <p:cNvPr id="20" name="Text 16"/>
          <p:cNvSpPr/>
          <p:nvPr/>
        </p:nvSpPr>
        <p:spPr>
          <a:xfrm>
            <a:off x="5065776" y="1737360"/>
            <a:ext cx="2075688" cy="530352"/>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Artımlı</a:t>
            </a:r>
            <a:endParaRPr lang="en-US" sz="1400" dirty="0"/>
          </a:p>
        </p:txBody>
      </p:sp>
      <p:sp>
        <p:nvSpPr>
          <p:cNvPr id="21" name="Text 17"/>
          <p:cNvSpPr/>
          <p:nvPr/>
        </p:nvSpPr>
        <p:spPr>
          <a:xfrm>
            <a:off x="5230368" y="2423160"/>
            <a:ext cx="1746504" cy="1554480"/>
          </a:xfrm>
          <a:prstGeom prst="rect">
            <a:avLst/>
          </a:prstGeom>
          <a:noFill/>
          <a:ln/>
        </p:spPr>
        <p:txBody>
          <a:bodyPr wrap="square" lIns="0" tIns="0" rIns="0" bIns="0" rtlCol="0" anchor="ctr"/>
          <a:lstStyle/>
          <a:p>
            <a:pPr indent="0" marL="0">
              <a:buNone/>
            </a:pPr>
            <a:r>
              <a:rPr lang="en-US" sz="1200" dirty="0">
                <a:solidFill>
                  <a:srgbClr val="55566B"/>
                </a:solidFill>
                <a:latin typeface="Calibri" pitchFamily="34" charset="0"/>
                <a:ea typeface="Calibri" pitchFamily="34" charset="-122"/>
                <a:cs typeface="Calibri" pitchFamily="34" charset="-120"/>
              </a:rPr>
              <a:t>Ürün parça parça teslim edilir. Her parça kendi başına kullanılabilir.</a:t>
            </a:r>
            <a:endParaRPr lang="en-US" sz="1200" dirty="0"/>
          </a:p>
        </p:txBody>
      </p:sp>
      <p:sp>
        <p:nvSpPr>
          <p:cNvPr id="22" name="Text 18"/>
          <p:cNvSpPr/>
          <p:nvPr/>
        </p:nvSpPr>
        <p:spPr>
          <a:xfrm>
            <a:off x="5230368" y="4114800"/>
            <a:ext cx="1746504" cy="548640"/>
          </a:xfrm>
          <a:prstGeom prst="rect">
            <a:avLst/>
          </a:prstGeom>
          <a:noFill/>
          <a:ln/>
        </p:spPr>
        <p:txBody>
          <a:bodyPr wrap="square" lIns="0" tIns="0" rIns="0" bIns="0" rtlCol="0" anchor="ctr"/>
          <a:lstStyle/>
          <a:p>
            <a:pPr indent="0" marL="0">
              <a:buNone/>
            </a:pPr>
            <a:r>
              <a:rPr lang="en-US" sz="1150" b="1" i="1" dirty="0">
                <a:solidFill>
                  <a:srgbClr val="33348E"/>
                </a:solidFill>
                <a:latin typeface="Calibri" pitchFamily="34" charset="0"/>
                <a:ea typeface="Calibri" pitchFamily="34" charset="-122"/>
                <a:cs typeface="Calibri" pitchFamily="34" charset="-120"/>
              </a:rPr>
              <a:t>Erken değer gerekli</a:t>
            </a:r>
            <a:endParaRPr lang="en-US" sz="1150" dirty="0"/>
          </a:p>
        </p:txBody>
      </p:sp>
      <p:sp>
        <p:nvSpPr>
          <p:cNvPr id="23" name="Shape 19"/>
          <p:cNvSpPr/>
          <p:nvPr/>
        </p:nvSpPr>
        <p:spPr>
          <a:xfrm>
            <a:off x="7324344" y="1737360"/>
            <a:ext cx="2075688" cy="3017520"/>
          </a:xfrm>
          <a:prstGeom prst="roundRect">
            <a:avLst>
              <a:gd name="adj" fmla="val 3524"/>
            </a:avLst>
          </a:prstGeom>
          <a:solidFill>
            <a:srgbClr val="EDEEF7"/>
          </a:solidFill>
          <a:ln w="12700">
            <a:solidFill>
              <a:srgbClr val="EDEEF7"/>
            </a:solidFill>
            <a:prstDash val="solid"/>
          </a:ln>
        </p:spPr>
      </p:sp>
      <p:sp>
        <p:nvSpPr>
          <p:cNvPr id="24" name="Shape 20"/>
          <p:cNvSpPr/>
          <p:nvPr/>
        </p:nvSpPr>
        <p:spPr>
          <a:xfrm>
            <a:off x="7324344" y="1737360"/>
            <a:ext cx="2075688" cy="530352"/>
          </a:xfrm>
          <a:prstGeom prst="roundRect">
            <a:avLst>
              <a:gd name="adj" fmla="val 13793"/>
            </a:avLst>
          </a:prstGeom>
          <a:solidFill>
            <a:srgbClr val="33348E"/>
          </a:solidFill>
          <a:ln w="12700">
            <a:solidFill>
              <a:srgbClr val="33348E"/>
            </a:solidFill>
            <a:prstDash val="solid"/>
          </a:ln>
        </p:spPr>
      </p:sp>
      <p:sp>
        <p:nvSpPr>
          <p:cNvPr id="25" name="Text 21"/>
          <p:cNvSpPr/>
          <p:nvPr/>
        </p:nvSpPr>
        <p:spPr>
          <a:xfrm>
            <a:off x="7324344" y="1737360"/>
            <a:ext cx="2075688" cy="530352"/>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Çevik</a:t>
            </a:r>
            <a:endParaRPr lang="en-US" sz="1400" dirty="0"/>
          </a:p>
        </p:txBody>
      </p:sp>
      <p:sp>
        <p:nvSpPr>
          <p:cNvPr id="26" name="Text 22"/>
          <p:cNvSpPr/>
          <p:nvPr/>
        </p:nvSpPr>
        <p:spPr>
          <a:xfrm>
            <a:off x="7488936" y="2423160"/>
            <a:ext cx="1746504" cy="1554480"/>
          </a:xfrm>
          <a:prstGeom prst="rect">
            <a:avLst/>
          </a:prstGeom>
          <a:noFill/>
          <a:ln/>
        </p:spPr>
        <p:txBody>
          <a:bodyPr wrap="square" lIns="0" tIns="0" rIns="0" bIns="0" rtlCol="0" anchor="ctr"/>
          <a:lstStyle/>
          <a:p>
            <a:pPr indent="0" marL="0">
              <a:buNone/>
            </a:pPr>
            <a:r>
              <a:rPr lang="en-US" sz="1200" dirty="0">
                <a:solidFill>
                  <a:srgbClr val="55566B"/>
                </a:solidFill>
                <a:latin typeface="Calibri" pitchFamily="34" charset="0"/>
                <a:ea typeface="Calibri" pitchFamily="34" charset="-122"/>
                <a:cs typeface="Calibri" pitchFamily="34" charset="-120"/>
              </a:rPr>
              <a:t>Yinelemeli ve artımlı birlikte. Sık teslim, sürekli geri bildirim.</a:t>
            </a:r>
            <a:endParaRPr lang="en-US" sz="1200" dirty="0"/>
          </a:p>
        </p:txBody>
      </p:sp>
      <p:sp>
        <p:nvSpPr>
          <p:cNvPr id="27" name="Text 23"/>
          <p:cNvSpPr/>
          <p:nvPr/>
        </p:nvSpPr>
        <p:spPr>
          <a:xfrm>
            <a:off x="7488936" y="4114800"/>
            <a:ext cx="1746504" cy="548640"/>
          </a:xfrm>
          <a:prstGeom prst="rect">
            <a:avLst/>
          </a:prstGeom>
          <a:noFill/>
          <a:ln/>
        </p:spPr>
        <p:txBody>
          <a:bodyPr wrap="square" lIns="0" tIns="0" rIns="0" bIns="0" rtlCol="0" anchor="ctr"/>
          <a:lstStyle/>
          <a:p>
            <a:pPr indent="0" marL="0">
              <a:buNone/>
            </a:pPr>
            <a:r>
              <a:rPr lang="en-US" sz="1150" b="1" i="1" dirty="0">
                <a:solidFill>
                  <a:srgbClr val="33348E"/>
                </a:solidFill>
                <a:latin typeface="Calibri" pitchFamily="34" charset="0"/>
                <a:ea typeface="Calibri" pitchFamily="34" charset="-122"/>
                <a:cs typeface="Calibri" pitchFamily="34" charset="-120"/>
              </a:rPr>
              <a:t>Belirsizlik yüksek</a:t>
            </a:r>
            <a:endParaRPr lang="en-US" sz="1150" dirty="0"/>
          </a:p>
        </p:txBody>
      </p:sp>
      <p:sp>
        <p:nvSpPr>
          <p:cNvPr id="28" name="Shape 24"/>
          <p:cNvSpPr/>
          <p:nvPr/>
        </p:nvSpPr>
        <p:spPr>
          <a:xfrm>
            <a:off x="9582912" y="1737360"/>
            <a:ext cx="2075688" cy="3017520"/>
          </a:xfrm>
          <a:prstGeom prst="roundRect">
            <a:avLst>
              <a:gd name="adj" fmla="val 3524"/>
            </a:avLst>
          </a:prstGeom>
          <a:solidFill>
            <a:srgbClr val="E4E5F5"/>
          </a:solidFill>
          <a:ln w="12700">
            <a:solidFill>
              <a:srgbClr val="E4E5F5"/>
            </a:solidFill>
            <a:prstDash val="solid"/>
          </a:ln>
        </p:spPr>
      </p:sp>
      <p:sp>
        <p:nvSpPr>
          <p:cNvPr id="29" name="Shape 25"/>
          <p:cNvSpPr/>
          <p:nvPr/>
        </p:nvSpPr>
        <p:spPr>
          <a:xfrm>
            <a:off x="9582912" y="1737360"/>
            <a:ext cx="2075688" cy="530352"/>
          </a:xfrm>
          <a:prstGeom prst="roundRect">
            <a:avLst>
              <a:gd name="adj" fmla="val 13793"/>
            </a:avLst>
          </a:prstGeom>
          <a:solidFill>
            <a:srgbClr val="CC2229"/>
          </a:solidFill>
          <a:ln w="12700">
            <a:solidFill>
              <a:srgbClr val="CC2229"/>
            </a:solidFill>
            <a:prstDash val="solid"/>
          </a:ln>
        </p:spPr>
      </p:sp>
      <p:sp>
        <p:nvSpPr>
          <p:cNvPr id="30" name="Text 26"/>
          <p:cNvSpPr/>
          <p:nvPr/>
        </p:nvSpPr>
        <p:spPr>
          <a:xfrm>
            <a:off x="9582912" y="1737360"/>
            <a:ext cx="2075688" cy="530352"/>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Hibrit</a:t>
            </a:r>
            <a:endParaRPr lang="en-US" sz="1400" dirty="0"/>
          </a:p>
        </p:txBody>
      </p:sp>
      <p:sp>
        <p:nvSpPr>
          <p:cNvPr id="31" name="Text 27"/>
          <p:cNvSpPr/>
          <p:nvPr/>
        </p:nvSpPr>
        <p:spPr>
          <a:xfrm>
            <a:off x="9747504" y="2423160"/>
            <a:ext cx="1746504" cy="1554480"/>
          </a:xfrm>
          <a:prstGeom prst="rect">
            <a:avLst/>
          </a:prstGeom>
          <a:noFill/>
          <a:ln/>
        </p:spPr>
        <p:txBody>
          <a:bodyPr wrap="square" lIns="0" tIns="0" rIns="0" bIns="0" rtlCol="0" anchor="ctr"/>
          <a:lstStyle/>
          <a:p>
            <a:pPr indent="0" marL="0">
              <a:buNone/>
            </a:pPr>
            <a:r>
              <a:rPr lang="en-US" sz="1200" dirty="0">
                <a:solidFill>
                  <a:srgbClr val="55566B"/>
                </a:solidFill>
                <a:latin typeface="Calibri" pitchFamily="34" charset="0"/>
                <a:ea typeface="Calibri" pitchFamily="34" charset="-122"/>
                <a:cs typeface="Calibri" pitchFamily="34" charset="-120"/>
              </a:rPr>
              <a:t>Yaklaşımların bilinçli bileşimi. Bileşen bazında farklı yöntem.</a:t>
            </a:r>
            <a:endParaRPr lang="en-US" sz="1200" dirty="0"/>
          </a:p>
        </p:txBody>
      </p:sp>
      <p:sp>
        <p:nvSpPr>
          <p:cNvPr id="32" name="Text 28"/>
          <p:cNvSpPr/>
          <p:nvPr/>
        </p:nvSpPr>
        <p:spPr>
          <a:xfrm>
            <a:off x="9747504" y="4114800"/>
            <a:ext cx="1746504" cy="548640"/>
          </a:xfrm>
          <a:prstGeom prst="rect">
            <a:avLst/>
          </a:prstGeom>
          <a:noFill/>
          <a:ln/>
        </p:spPr>
        <p:txBody>
          <a:bodyPr wrap="square" lIns="0" tIns="0" rIns="0" bIns="0" rtlCol="0" anchor="ctr"/>
          <a:lstStyle/>
          <a:p>
            <a:pPr indent="0" marL="0">
              <a:buNone/>
            </a:pPr>
            <a:r>
              <a:rPr lang="en-US" sz="1150" b="1" i="1" dirty="0">
                <a:solidFill>
                  <a:srgbClr val="33348E"/>
                </a:solidFill>
                <a:latin typeface="Calibri" pitchFamily="34" charset="0"/>
                <a:ea typeface="Calibri" pitchFamily="34" charset="-122"/>
                <a:cs typeface="Calibri" pitchFamily="34" charset="-120"/>
              </a:rPr>
              <a:t>Gerçek dünyada en yaygın</a:t>
            </a:r>
            <a:endParaRPr lang="en-US" sz="1150" dirty="0"/>
          </a:p>
        </p:txBody>
      </p:sp>
      <p:sp>
        <p:nvSpPr>
          <p:cNvPr id="33" name="Shape 29"/>
          <p:cNvSpPr/>
          <p:nvPr/>
        </p:nvSpPr>
        <p:spPr>
          <a:xfrm>
            <a:off x="548640" y="5029200"/>
            <a:ext cx="11091672" cy="1188720"/>
          </a:xfrm>
          <a:prstGeom prst="roundRect">
            <a:avLst>
              <a:gd name="adj" fmla="val 7692"/>
            </a:avLst>
          </a:prstGeom>
          <a:solidFill>
            <a:srgbClr val="33348E"/>
          </a:solidFill>
          <a:ln w="12700">
            <a:solidFill>
              <a:srgbClr val="33348E"/>
            </a:solidFill>
            <a:prstDash val="solid"/>
          </a:ln>
        </p:spPr>
      </p:sp>
      <p:sp>
        <p:nvSpPr>
          <p:cNvPr id="34" name="Text 30"/>
          <p:cNvSpPr/>
          <p:nvPr/>
        </p:nvSpPr>
        <p:spPr>
          <a:xfrm>
            <a:off x="868680" y="512064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Şişecam gerçeği: yatırım, üretim ve altyapı projeleri tahminli, dijital ve ürün geliştirme çevik, çoğu proje ise hibrit.</a:t>
            </a:r>
            <a:endParaRPr lang="en-US" sz="1500" dirty="0"/>
          </a:p>
        </p:txBody>
      </p:sp>
      <p:sp>
        <p:nvSpPr>
          <p:cNvPr id="35" name="Text 31"/>
          <p:cNvSpPr/>
          <p:nvPr/>
        </p:nvSpPr>
        <p:spPr>
          <a:xfrm>
            <a:off x="868680" y="5559552"/>
            <a:ext cx="10424160" cy="411480"/>
          </a:xfrm>
          <a:prstGeom prst="rect">
            <a:avLst/>
          </a:prstGeom>
          <a:noFill/>
          <a:ln/>
        </p:spPr>
        <p:txBody>
          <a:bodyPr wrap="square" lIns="0" tIns="0" rIns="0" bIns="0" rtlCol="0" anchor="t"/>
          <a:lstStyle/>
          <a:p>
            <a:pPr indent="0" marL="0">
              <a:buNone/>
            </a:pPr>
            <a:r>
              <a:rPr lang="en-US" sz="1250" dirty="0">
                <a:solidFill>
                  <a:srgbClr val="C9CAE6"/>
                </a:solidFill>
                <a:latin typeface="Calibri" pitchFamily="34" charset="0"/>
                <a:ea typeface="Calibri" pitchFamily="34" charset="-122"/>
                <a:cs typeface="Calibri" pitchFamily="34" charset="-120"/>
              </a:rPr>
              <a:t>Doğru soru hangi metodoloji değil, bu projenin hangi bileşeninde hangi yaklaşım daha az risk üretir.</a:t>
            </a:r>
            <a:endParaRPr lang="en-US" sz="12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3</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Hangi Yaklaşım Ne Zaman?</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36</a:t>
            </a:r>
            <a:endParaRPr lang="en-US" sz="900" dirty="0"/>
          </a:p>
        </p:txBody>
      </p:sp>
      <p:graphicFrame>
        <p:nvGraphicFramePr>
          <p:cNvPr id="33" name="Table 0"/>
          <p:cNvGraphicFramePr>
            <a:graphicFrameLocks noGrp="1"/>
          </p:cNvGraphicFramePr>
          <p:nvPr>
            <p:extLst>
              <p:ext uri="{D42A27DB-BD31-4B8C-83A1-F6EECF244321}">
                <p14:modId xmlns:p14="http://schemas.microsoft.com/office/powerpoint/2010/main" val="1579011935"/>
              </p:ext>
            </p:extLst>
          </p:nvPr>
        </p:nvGraphicFramePr>
        <p:xfrm>
          <a:off x="548640" y="1600200"/>
          <a:ext cx="11091672" cy="914400"/>
        </p:xfrm>
        <a:graphic>
          <a:graphicData uri="http://schemas.openxmlformats.org/drawingml/2006/table">
            <a:tbl>
              <a:tblPr/>
              <a:tblGrid>
                <a:gridCol w="3291840"/>
                <a:gridCol w="3895344"/>
                <a:gridCol w="3904488"/>
              </a:tblGrid>
              <a:tr h="502920">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Karar Kriteri</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Tahminliye Yaklaşır</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Çevike Yaklaşır</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Gereksinim netliği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Baştan net ve sabit</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Belirsiz, öğrenerek netleşecek</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Değişim beklentisi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Düşük, değişim maliyetli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Yüksek, değişim beklenen durum</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Teslim biçimi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Tek seferde devreye alma</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Parça parça kullanıma açma</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Müşteri erişimi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Sınırlı, dönemsel</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Sürekli erişilebilir ve karar verebilir</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Regülasyon ve uyum</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Yoğun onay ve dokümantasyon</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Sınırlı, esneklik mümkün</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Risk profili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Fiziksel, sözleşmesel, tedarik riski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Pazar, kullanım ve teknoloji riski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Takım yapısı</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Fonksiyonel, dağıtık, kısmi tahsis</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Çapraz fonksiyonel, kalıcı, tam tahsis</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bl>
          </a:graphicData>
        </a:graphic>
      </p:graphicFrame>
      <p:sp>
        <p:nvSpPr>
          <p:cNvPr id="9" name="Shape 4"/>
          <p:cNvSpPr/>
          <p:nvPr/>
        </p:nvSpPr>
        <p:spPr>
          <a:xfrm>
            <a:off x="548640" y="5742432"/>
            <a:ext cx="11091672" cy="512064"/>
          </a:xfrm>
          <a:prstGeom prst="roundRect">
            <a:avLst>
              <a:gd name="adj" fmla="val 17857"/>
            </a:avLst>
          </a:prstGeom>
          <a:solidFill>
            <a:srgbClr val="33348E"/>
          </a:solidFill>
          <a:ln w="12700">
            <a:solidFill>
              <a:srgbClr val="33348E"/>
            </a:solidFill>
            <a:prstDash val="solid"/>
          </a:ln>
        </p:spPr>
      </p:sp>
      <p:sp>
        <p:nvSpPr>
          <p:cNvPr id="10" name="Text 5"/>
          <p:cNvSpPr/>
          <p:nvPr/>
        </p:nvSpPr>
        <p:spPr>
          <a:xfrm>
            <a:off x="868680" y="5833872"/>
            <a:ext cx="10424160" cy="329184"/>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Çoğu projede cevap karışıktır. İşte tam bu noktada hibrit tasarım gerekir.</a:t>
            </a:r>
            <a:endParaRPr lang="en-US" sz="15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3</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Üç Tipik Hibrit Deseni</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37</a:t>
            </a:r>
            <a:endParaRPr lang="en-US" sz="900" dirty="0"/>
          </a:p>
        </p:txBody>
      </p:sp>
      <p:sp>
        <p:nvSpPr>
          <p:cNvPr id="8" name="Shape 4"/>
          <p:cNvSpPr/>
          <p:nvPr/>
        </p:nvSpPr>
        <p:spPr>
          <a:xfrm>
            <a:off x="548640" y="1645920"/>
            <a:ext cx="3514344" cy="3108960"/>
          </a:xfrm>
          <a:prstGeom prst="roundRect">
            <a:avLst>
              <a:gd name="adj" fmla="val 2941"/>
            </a:avLst>
          </a:prstGeom>
          <a:solidFill>
            <a:srgbClr val="EDEEF7"/>
          </a:solidFill>
          <a:ln w="12700">
            <a:solidFill>
              <a:srgbClr val="EDEEF7"/>
            </a:solidFill>
            <a:prstDash val="solid"/>
          </a:ln>
        </p:spPr>
      </p:sp>
      <p:sp>
        <p:nvSpPr>
          <p:cNvPr id="9" name="Shape 5"/>
          <p:cNvSpPr/>
          <p:nvPr/>
        </p:nvSpPr>
        <p:spPr>
          <a:xfrm>
            <a:off x="768096" y="1847088"/>
            <a:ext cx="384048" cy="384048"/>
          </a:xfrm>
          <a:prstGeom prst="ellipse">
            <a:avLst/>
          </a:prstGeom>
          <a:solidFill>
            <a:srgbClr val="33348E"/>
          </a:solidFill>
          <a:ln w="12700">
            <a:solidFill>
              <a:srgbClr val="33348E"/>
            </a:solidFill>
            <a:prstDash val="solid"/>
          </a:ln>
        </p:spPr>
      </p:sp>
      <p:sp>
        <p:nvSpPr>
          <p:cNvPr id="10" name="Text 6"/>
          <p:cNvSpPr/>
          <p:nvPr/>
        </p:nvSpPr>
        <p:spPr>
          <a:xfrm>
            <a:off x="768096"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A</a:t>
            </a:r>
            <a:endParaRPr lang="en-US" sz="1300" dirty="0"/>
          </a:p>
        </p:txBody>
      </p:sp>
      <p:sp>
        <p:nvSpPr>
          <p:cNvPr id="11" name="Text 7"/>
          <p:cNvSpPr/>
          <p:nvPr/>
        </p:nvSpPr>
        <p:spPr>
          <a:xfrm>
            <a:off x="1243584" y="1847088"/>
            <a:ext cx="2599944"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Aşamalı Hibrit</a:t>
            </a:r>
            <a:endParaRPr lang="en-US" sz="1400" dirty="0"/>
          </a:p>
        </p:txBody>
      </p:sp>
      <p:sp>
        <p:nvSpPr>
          <p:cNvPr id="12" name="Text 8"/>
          <p:cNvSpPr/>
          <p:nvPr/>
        </p:nvSpPr>
        <p:spPr>
          <a:xfrm>
            <a:off x="768096" y="2359152"/>
            <a:ext cx="3075432" cy="22311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Başlangıç ve kapanış tahminli, gerçekleştirme çevik. Fizibilite, bütçe onayı ve kapanış klasik yürür, geliştirme iterasyonlarla ilerler.</a:t>
            </a:r>
            <a:endParaRPr lang="en-US" sz="1200" dirty="0"/>
          </a:p>
          <a:p>
            <a:pPr indent="0" marL="0">
              <a:lnSpc>
                <a:spcPct val="105000"/>
              </a:lnSpc>
              <a:buNone/>
            </a:pPr>
            <a:endParaRPr lang="en-US" sz="1200" dirty="0"/>
          </a:p>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Uygun olduğu yer: kurumsal onay süreci ağır, teslimatı belirsiz projeler.</a:t>
            </a:r>
            <a:endParaRPr lang="en-US" sz="1200" dirty="0"/>
          </a:p>
        </p:txBody>
      </p:sp>
      <p:sp>
        <p:nvSpPr>
          <p:cNvPr id="13" name="Shape 9"/>
          <p:cNvSpPr/>
          <p:nvPr/>
        </p:nvSpPr>
        <p:spPr>
          <a:xfrm>
            <a:off x="4337304" y="1645920"/>
            <a:ext cx="3514344" cy="3108960"/>
          </a:xfrm>
          <a:prstGeom prst="roundRect">
            <a:avLst>
              <a:gd name="adj" fmla="val 2941"/>
            </a:avLst>
          </a:prstGeom>
          <a:solidFill>
            <a:srgbClr val="EDEEF7"/>
          </a:solidFill>
          <a:ln w="12700">
            <a:solidFill>
              <a:srgbClr val="EDEEF7"/>
            </a:solidFill>
            <a:prstDash val="solid"/>
          </a:ln>
        </p:spPr>
      </p:sp>
      <p:sp>
        <p:nvSpPr>
          <p:cNvPr id="14" name="Shape 10"/>
          <p:cNvSpPr/>
          <p:nvPr/>
        </p:nvSpPr>
        <p:spPr>
          <a:xfrm>
            <a:off x="4556760" y="1847088"/>
            <a:ext cx="384048" cy="384048"/>
          </a:xfrm>
          <a:prstGeom prst="ellipse">
            <a:avLst/>
          </a:prstGeom>
          <a:solidFill>
            <a:srgbClr val="33348E"/>
          </a:solidFill>
          <a:ln w="12700">
            <a:solidFill>
              <a:srgbClr val="33348E"/>
            </a:solidFill>
            <a:prstDash val="solid"/>
          </a:ln>
        </p:spPr>
      </p:sp>
      <p:sp>
        <p:nvSpPr>
          <p:cNvPr id="15" name="Text 11"/>
          <p:cNvSpPr/>
          <p:nvPr/>
        </p:nvSpPr>
        <p:spPr>
          <a:xfrm>
            <a:off x="4556760"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B</a:t>
            </a:r>
            <a:endParaRPr lang="en-US" sz="1300" dirty="0"/>
          </a:p>
        </p:txBody>
      </p:sp>
      <p:sp>
        <p:nvSpPr>
          <p:cNvPr id="16" name="Text 12"/>
          <p:cNvSpPr/>
          <p:nvPr/>
        </p:nvSpPr>
        <p:spPr>
          <a:xfrm>
            <a:off x="5032248" y="1847088"/>
            <a:ext cx="2599944"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Bileşen Bazlı Hibrit</a:t>
            </a:r>
            <a:endParaRPr lang="en-US" sz="1400" dirty="0"/>
          </a:p>
        </p:txBody>
      </p:sp>
      <p:sp>
        <p:nvSpPr>
          <p:cNvPr id="17" name="Text 13"/>
          <p:cNvSpPr/>
          <p:nvPr/>
        </p:nvSpPr>
        <p:spPr>
          <a:xfrm>
            <a:off x="4556760" y="2359152"/>
            <a:ext cx="3075432" cy="22311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Aynı proje içinde donanım ve altyapı tahminli, yazılım ve süreç tasarımı çevik ilerler. Ortak kilometre taşlarında senkronize edilir.</a:t>
            </a:r>
            <a:endParaRPr lang="en-US" sz="1200" dirty="0"/>
          </a:p>
          <a:p>
            <a:pPr indent="0" marL="0">
              <a:lnSpc>
                <a:spcPct val="105000"/>
              </a:lnSpc>
              <a:buNone/>
            </a:pPr>
            <a:endParaRPr lang="en-US" sz="1200" dirty="0"/>
          </a:p>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Uygun olduğu yer: fiziksel ve dijital bileşeni birlikte içeren yatırımlar.</a:t>
            </a:r>
            <a:endParaRPr lang="en-US" sz="1200" dirty="0"/>
          </a:p>
        </p:txBody>
      </p:sp>
      <p:sp>
        <p:nvSpPr>
          <p:cNvPr id="18" name="Shape 14"/>
          <p:cNvSpPr/>
          <p:nvPr/>
        </p:nvSpPr>
        <p:spPr>
          <a:xfrm>
            <a:off x="8125968" y="1645920"/>
            <a:ext cx="3514344" cy="3108960"/>
          </a:xfrm>
          <a:prstGeom prst="roundRect">
            <a:avLst>
              <a:gd name="adj" fmla="val 2941"/>
            </a:avLst>
          </a:prstGeom>
          <a:solidFill>
            <a:srgbClr val="EDEEF7"/>
          </a:solidFill>
          <a:ln w="12700">
            <a:solidFill>
              <a:srgbClr val="EDEEF7"/>
            </a:solidFill>
            <a:prstDash val="solid"/>
          </a:ln>
        </p:spPr>
      </p:sp>
      <p:sp>
        <p:nvSpPr>
          <p:cNvPr id="19" name="Shape 15"/>
          <p:cNvSpPr/>
          <p:nvPr/>
        </p:nvSpPr>
        <p:spPr>
          <a:xfrm>
            <a:off x="8345424" y="1847088"/>
            <a:ext cx="384048" cy="384048"/>
          </a:xfrm>
          <a:prstGeom prst="ellipse">
            <a:avLst/>
          </a:prstGeom>
          <a:solidFill>
            <a:srgbClr val="33348E"/>
          </a:solidFill>
          <a:ln w="12700">
            <a:solidFill>
              <a:srgbClr val="33348E"/>
            </a:solidFill>
            <a:prstDash val="solid"/>
          </a:ln>
        </p:spPr>
      </p:sp>
      <p:sp>
        <p:nvSpPr>
          <p:cNvPr id="20" name="Text 16"/>
          <p:cNvSpPr/>
          <p:nvPr/>
        </p:nvSpPr>
        <p:spPr>
          <a:xfrm>
            <a:off x="8345424"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C</a:t>
            </a:r>
            <a:endParaRPr lang="en-US" sz="1300" dirty="0"/>
          </a:p>
        </p:txBody>
      </p:sp>
      <p:sp>
        <p:nvSpPr>
          <p:cNvPr id="21" name="Text 17"/>
          <p:cNvSpPr/>
          <p:nvPr/>
        </p:nvSpPr>
        <p:spPr>
          <a:xfrm>
            <a:off x="8820912" y="1847088"/>
            <a:ext cx="2599944"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Çevik Çekirdek, Tahminli Çerçeve</a:t>
            </a:r>
            <a:endParaRPr lang="en-US" sz="1400" dirty="0"/>
          </a:p>
        </p:txBody>
      </p:sp>
      <p:sp>
        <p:nvSpPr>
          <p:cNvPr id="22" name="Text 18"/>
          <p:cNvSpPr/>
          <p:nvPr/>
        </p:nvSpPr>
        <p:spPr>
          <a:xfrm>
            <a:off x="8345424" y="2359152"/>
            <a:ext cx="3075432" cy="22311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Dışa dönük taahhütler (tarih, bütçe, sözleşme) sabit tutulur, içeride takım çevik çalışır ve kapsamı önceliklendirerek yönetir.</a:t>
            </a:r>
            <a:endParaRPr lang="en-US" sz="1200" dirty="0"/>
          </a:p>
          <a:p>
            <a:pPr indent="0" marL="0">
              <a:lnSpc>
                <a:spcPct val="105000"/>
              </a:lnSpc>
              <a:buNone/>
            </a:pPr>
            <a:endParaRPr lang="en-US" sz="1200" dirty="0"/>
          </a:p>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Uygun olduğu yer: tarih baskısı yüksek, kapsamı esnetilebilir işler.</a:t>
            </a:r>
            <a:endParaRPr lang="en-US" sz="1200" dirty="0"/>
          </a:p>
        </p:txBody>
      </p:sp>
      <p:sp>
        <p:nvSpPr>
          <p:cNvPr id="23" name="Shape 19"/>
          <p:cNvSpPr/>
          <p:nvPr/>
        </p:nvSpPr>
        <p:spPr>
          <a:xfrm>
            <a:off x="548640" y="5074920"/>
            <a:ext cx="11091672" cy="1143000"/>
          </a:xfrm>
          <a:prstGeom prst="roundRect">
            <a:avLst>
              <a:gd name="adj" fmla="val 8000"/>
            </a:avLst>
          </a:prstGeom>
          <a:solidFill>
            <a:srgbClr val="33348E"/>
          </a:solidFill>
          <a:ln w="12700">
            <a:solidFill>
              <a:srgbClr val="33348E"/>
            </a:solidFill>
            <a:prstDash val="solid"/>
          </a:ln>
        </p:spPr>
      </p:sp>
      <p:sp>
        <p:nvSpPr>
          <p:cNvPr id="24" name="Text 20"/>
          <p:cNvSpPr/>
          <p:nvPr/>
        </p:nvSpPr>
        <p:spPr>
          <a:xfrm>
            <a:off x="868680" y="516636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Hibrit rastgele karışım değildir. Her bileşen için yaklaşım seçimi bilinçli ve gerekçeli yapılır.</a:t>
            </a:r>
            <a:endParaRPr lang="en-US" sz="1500" dirty="0"/>
          </a:p>
        </p:txBody>
      </p:sp>
      <p:sp>
        <p:nvSpPr>
          <p:cNvPr id="25" name="Text 21"/>
          <p:cNvSpPr/>
          <p:nvPr/>
        </p:nvSpPr>
        <p:spPr>
          <a:xfrm>
            <a:off x="868680" y="5605272"/>
            <a:ext cx="10424160" cy="411480"/>
          </a:xfrm>
          <a:prstGeom prst="rect">
            <a:avLst/>
          </a:prstGeom>
          <a:noFill/>
          <a:ln/>
        </p:spPr>
        <p:txBody>
          <a:bodyPr wrap="square" lIns="0" tIns="0" rIns="0" bIns="0" rtlCol="0" anchor="t"/>
          <a:lstStyle/>
          <a:p>
            <a:pPr indent="0" marL="0">
              <a:buNone/>
            </a:pPr>
            <a:r>
              <a:rPr lang="en-US" sz="1250" dirty="0">
                <a:solidFill>
                  <a:srgbClr val="C9CAE6"/>
                </a:solidFill>
                <a:latin typeface="Calibri" pitchFamily="34" charset="0"/>
                <a:ea typeface="Calibri" pitchFamily="34" charset="-122"/>
                <a:cs typeface="Calibri" pitchFamily="34" charset="-120"/>
              </a:rPr>
              <a:t>Bu gerekçelendirmeyi yapılandırmanın en olgun yolu Disciplined Agile'dır, sıradaki modül.</a:t>
            </a:r>
            <a:endParaRPr lang="en-US" sz="12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3</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Proje Yöneticisinin Değişen Rolü</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39</a:t>
            </a:r>
            <a:endParaRPr lang="en-US" sz="900" dirty="0"/>
          </a:p>
        </p:txBody>
      </p:sp>
      <p:sp>
        <p:nvSpPr>
          <p:cNvPr id="8" name="Shape 4"/>
          <p:cNvSpPr/>
          <p:nvPr/>
        </p:nvSpPr>
        <p:spPr>
          <a:xfrm>
            <a:off x="548640" y="1645920"/>
            <a:ext cx="5394960" cy="3977640"/>
          </a:xfrm>
          <a:prstGeom prst="roundRect">
            <a:avLst>
              <a:gd name="adj" fmla="val 1839"/>
            </a:avLst>
          </a:prstGeom>
          <a:solidFill>
            <a:srgbClr val="EDEEF7"/>
          </a:solidFill>
          <a:ln w="12700">
            <a:solidFill>
              <a:srgbClr val="EDEEF7"/>
            </a:solidFill>
            <a:prstDash val="solid"/>
          </a:ln>
        </p:spPr>
      </p:sp>
      <p:sp>
        <p:nvSpPr>
          <p:cNvPr id="9" name="Shape 5"/>
          <p:cNvSpPr/>
          <p:nvPr/>
        </p:nvSpPr>
        <p:spPr>
          <a:xfrm>
            <a:off x="548640" y="1645920"/>
            <a:ext cx="5394960" cy="566928"/>
          </a:xfrm>
          <a:prstGeom prst="roundRect">
            <a:avLst>
              <a:gd name="adj" fmla="val 12903"/>
            </a:avLst>
          </a:prstGeom>
          <a:solidFill>
            <a:srgbClr val="8A8BA8"/>
          </a:solidFill>
          <a:ln w="12700">
            <a:solidFill>
              <a:srgbClr val="8A8BA8"/>
            </a:solidFill>
            <a:prstDash val="solid"/>
          </a:ln>
        </p:spPr>
      </p:sp>
      <p:sp>
        <p:nvSpPr>
          <p:cNvPr id="10" name="Text 6"/>
          <p:cNvSpPr/>
          <p:nvPr/>
        </p:nvSpPr>
        <p:spPr>
          <a:xfrm>
            <a:off x="804672" y="1645920"/>
            <a:ext cx="4937760" cy="56692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Azalan Ağırlık</a:t>
            </a:r>
            <a:endParaRPr lang="en-US" sz="1500" dirty="0"/>
          </a:p>
        </p:txBody>
      </p:sp>
      <p:sp>
        <p:nvSpPr>
          <p:cNvPr id="11" name="Text 7"/>
          <p:cNvSpPr/>
          <p:nvPr/>
        </p:nvSpPr>
        <p:spPr>
          <a:xfrm>
            <a:off x="868680" y="2423160"/>
            <a:ext cx="4754880" cy="2971800"/>
          </a:xfrm>
          <a:prstGeom prst="rect">
            <a:avLst/>
          </a:prstGeom>
          <a:noFill/>
          <a:ln/>
        </p:spPr>
        <p:txBody>
          <a:bodyPr wrap="square" lIns="0" tIns="0" rIns="0" bIns="0" rtlCol="0" anchor="t"/>
          <a:lstStyle/>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Detaylı görev atama ve takip</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Tek büyük plan üzerinden yönetim</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Yüzde tamamlanma raporlaması</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Değişikliğin önüne bariyer koymak</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Bilginin merkezde toplanması</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Kapı onaylarıyla ilerleme kontrolü</a:t>
            </a:r>
            <a:endParaRPr lang="en-US" sz="1350" dirty="0"/>
          </a:p>
        </p:txBody>
      </p:sp>
      <p:sp>
        <p:nvSpPr>
          <p:cNvPr id="12" name="Shape 8"/>
          <p:cNvSpPr/>
          <p:nvPr/>
        </p:nvSpPr>
        <p:spPr>
          <a:xfrm>
            <a:off x="6254496" y="1645920"/>
            <a:ext cx="5394960" cy="3977640"/>
          </a:xfrm>
          <a:prstGeom prst="roundRect">
            <a:avLst>
              <a:gd name="adj" fmla="val 1839"/>
            </a:avLst>
          </a:prstGeom>
          <a:solidFill>
            <a:srgbClr val="FBEFEF"/>
          </a:solidFill>
          <a:ln w="12700">
            <a:solidFill>
              <a:srgbClr val="FBEFEF"/>
            </a:solidFill>
            <a:prstDash val="solid"/>
          </a:ln>
        </p:spPr>
      </p:sp>
      <p:sp>
        <p:nvSpPr>
          <p:cNvPr id="13" name="Shape 9"/>
          <p:cNvSpPr/>
          <p:nvPr/>
        </p:nvSpPr>
        <p:spPr>
          <a:xfrm>
            <a:off x="6254496" y="1645920"/>
            <a:ext cx="5394960" cy="566928"/>
          </a:xfrm>
          <a:prstGeom prst="roundRect">
            <a:avLst>
              <a:gd name="adj" fmla="val 12903"/>
            </a:avLst>
          </a:prstGeom>
          <a:solidFill>
            <a:srgbClr val="33348E"/>
          </a:solidFill>
          <a:ln w="12700">
            <a:solidFill>
              <a:srgbClr val="33348E"/>
            </a:solidFill>
            <a:prstDash val="solid"/>
          </a:ln>
        </p:spPr>
      </p:sp>
      <p:sp>
        <p:nvSpPr>
          <p:cNvPr id="14" name="Text 10"/>
          <p:cNvSpPr/>
          <p:nvPr/>
        </p:nvSpPr>
        <p:spPr>
          <a:xfrm>
            <a:off x="6510528" y="1645920"/>
            <a:ext cx="4937760" cy="56692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Artan Ağırlık</a:t>
            </a:r>
            <a:endParaRPr lang="en-US" sz="1500" dirty="0"/>
          </a:p>
        </p:txBody>
      </p:sp>
      <p:sp>
        <p:nvSpPr>
          <p:cNvPr id="15" name="Text 11"/>
          <p:cNvSpPr/>
          <p:nvPr/>
        </p:nvSpPr>
        <p:spPr>
          <a:xfrm>
            <a:off x="6574536" y="2423160"/>
            <a:ext cx="4754880" cy="2971800"/>
          </a:xfrm>
          <a:prstGeom prst="rect">
            <a:avLst/>
          </a:prstGeom>
          <a:noFill/>
          <a:ln/>
        </p:spPr>
        <p:txBody>
          <a:bodyPr wrap="square" lIns="0" tIns="0" rIns="0" bIns="0" rtlCol="0" anchor="t"/>
          <a:lstStyle/>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Engel kaldırma ve bağımlılık yönetimi</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Paydaş hizalaması ve beklenti yönetimi</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Değer ve sonuç üzerinden raporlama</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Öncelik netliği ve kapsam esnekliği yönetimi</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Şeffaflığı sistemle sağlamak</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Risk, sözleşme ve tedarik yönetimi</a:t>
            </a:r>
            <a:endParaRPr lang="en-US" sz="1350" dirty="0"/>
          </a:p>
        </p:txBody>
      </p:sp>
      <p:sp>
        <p:nvSpPr>
          <p:cNvPr id="16" name="Shape 12"/>
          <p:cNvSpPr/>
          <p:nvPr/>
        </p:nvSpPr>
        <p:spPr>
          <a:xfrm>
            <a:off x="548640" y="5760720"/>
            <a:ext cx="11091672" cy="548640"/>
          </a:xfrm>
          <a:prstGeom prst="roundRect">
            <a:avLst>
              <a:gd name="adj" fmla="val 16667"/>
            </a:avLst>
          </a:prstGeom>
          <a:solidFill>
            <a:srgbClr val="33348E"/>
          </a:solidFill>
          <a:ln w="12700">
            <a:solidFill>
              <a:srgbClr val="33348E"/>
            </a:solidFill>
            <a:prstDash val="solid"/>
          </a:ln>
        </p:spPr>
      </p:sp>
      <p:sp>
        <p:nvSpPr>
          <p:cNvPr id="17" name="Text 13"/>
          <p:cNvSpPr/>
          <p:nvPr/>
        </p:nvSpPr>
        <p:spPr>
          <a:xfrm>
            <a:off x="868680" y="5852160"/>
            <a:ext cx="10424160" cy="36576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Kısaca: işi yönetmekten, işin akışını ve ortamını yönetmeye geçiş.</a:t>
            </a:r>
            <a:endParaRPr lang="en-US" sz="15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3</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Hibritte Raporlama ve Şeffaflık</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40</a:t>
            </a:r>
            <a:endParaRPr lang="en-US" sz="900" dirty="0"/>
          </a:p>
        </p:txBody>
      </p:sp>
      <p:sp>
        <p:nvSpPr>
          <p:cNvPr id="8" name="Shape 4"/>
          <p:cNvSpPr/>
          <p:nvPr/>
        </p:nvSpPr>
        <p:spPr>
          <a:xfrm>
            <a:off x="548640" y="1645920"/>
            <a:ext cx="2567178" cy="1737360"/>
          </a:xfrm>
          <a:prstGeom prst="roundRect">
            <a:avLst>
              <a:gd name="adj" fmla="val 5263"/>
            </a:avLst>
          </a:prstGeom>
          <a:solidFill>
            <a:srgbClr val="EDEEF7"/>
          </a:solidFill>
          <a:ln w="12700">
            <a:solidFill>
              <a:srgbClr val="EDEEF7"/>
            </a:solidFill>
            <a:prstDash val="solid"/>
          </a:ln>
        </p:spPr>
      </p:sp>
      <p:sp>
        <p:nvSpPr>
          <p:cNvPr id="9" name="Text 5"/>
          <p:cNvSpPr/>
          <p:nvPr/>
        </p:nvSpPr>
        <p:spPr>
          <a:xfrm>
            <a:off x="768096" y="184708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Burndown / Burnup</a:t>
            </a:r>
            <a:endParaRPr lang="en-US" sz="1500" dirty="0"/>
          </a:p>
        </p:txBody>
      </p:sp>
      <p:sp>
        <p:nvSpPr>
          <p:cNvPr id="10" name="Text 6"/>
          <p:cNvSpPr/>
          <p:nvPr/>
        </p:nvSpPr>
        <p:spPr>
          <a:xfrm>
            <a:off x="768096" y="2359152"/>
            <a:ext cx="2128266"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Kalan iş ve tamamlanan iş eğrisi. Burnup, kapsam değişimini de görünür kılar.</a:t>
            </a:r>
            <a:endParaRPr lang="en-US" sz="1200" dirty="0"/>
          </a:p>
        </p:txBody>
      </p:sp>
      <p:sp>
        <p:nvSpPr>
          <p:cNvPr id="11" name="Shape 7"/>
          <p:cNvSpPr/>
          <p:nvPr/>
        </p:nvSpPr>
        <p:spPr>
          <a:xfrm>
            <a:off x="3390138" y="1645920"/>
            <a:ext cx="2567178" cy="1737360"/>
          </a:xfrm>
          <a:prstGeom prst="roundRect">
            <a:avLst>
              <a:gd name="adj" fmla="val 5263"/>
            </a:avLst>
          </a:prstGeom>
          <a:solidFill>
            <a:srgbClr val="EDEEF7"/>
          </a:solidFill>
          <a:ln w="12700">
            <a:solidFill>
              <a:srgbClr val="EDEEF7"/>
            </a:solidFill>
            <a:prstDash val="solid"/>
          </a:ln>
        </p:spPr>
      </p:sp>
      <p:sp>
        <p:nvSpPr>
          <p:cNvPr id="12" name="Text 8"/>
          <p:cNvSpPr/>
          <p:nvPr/>
        </p:nvSpPr>
        <p:spPr>
          <a:xfrm>
            <a:off x="3609594" y="184708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Kümülatif Akış</a:t>
            </a:r>
            <a:endParaRPr lang="en-US" sz="1500" dirty="0"/>
          </a:p>
        </p:txBody>
      </p:sp>
      <p:sp>
        <p:nvSpPr>
          <p:cNvPr id="13" name="Text 9"/>
          <p:cNvSpPr/>
          <p:nvPr/>
        </p:nvSpPr>
        <p:spPr>
          <a:xfrm>
            <a:off x="3609594" y="2359152"/>
            <a:ext cx="2128266"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Kolon bazında biriken iş. Genişleyen bant, tıkanan adımı gösterir.</a:t>
            </a:r>
            <a:endParaRPr lang="en-US" sz="1200" dirty="0"/>
          </a:p>
        </p:txBody>
      </p:sp>
      <p:sp>
        <p:nvSpPr>
          <p:cNvPr id="14" name="Shape 10"/>
          <p:cNvSpPr/>
          <p:nvPr/>
        </p:nvSpPr>
        <p:spPr>
          <a:xfrm>
            <a:off x="6231636" y="1645920"/>
            <a:ext cx="2567178" cy="1737360"/>
          </a:xfrm>
          <a:prstGeom prst="roundRect">
            <a:avLst>
              <a:gd name="adj" fmla="val 5263"/>
            </a:avLst>
          </a:prstGeom>
          <a:solidFill>
            <a:srgbClr val="EDEEF7"/>
          </a:solidFill>
          <a:ln w="12700">
            <a:solidFill>
              <a:srgbClr val="EDEEF7"/>
            </a:solidFill>
            <a:prstDash val="solid"/>
          </a:ln>
        </p:spPr>
      </p:sp>
      <p:sp>
        <p:nvSpPr>
          <p:cNvPr id="15" name="Text 11"/>
          <p:cNvSpPr/>
          <p:nvPr/>
        </p:nvSpPr>
        <p:spPr>
          <a:xfrm>
            <a:off x="6451092" y="184708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Kilometre Taşı Görünümü</a:t>
            </a:r>
            <a:endParaRPr lang="en-US" sz="1500" dirty="0"/>
          </a:p>
        </p:txBody>
      </p:sp>
      <p:sp>
        <p:nvSpPr>
          <p:cNvPr id="16" name="Text 12"/>
          <p:cNvSpPr/>
          <p:nvPr/>
        </p:nvSpPr>
        <p:spPr>
          <a:xfrm>
            <a:off x="6451092" y="2359152"/>
            <a:ext cx="2128266"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Üst yönetim için tarih ve bağımlılık odaklı özet. Detay takımda kalır.</a:t>
            </a:r>
            <a:endParaRPr lang="en-US" sz="1200" dirty="0"/>
          </a:p>
        </p:txBody>
      </p:sp>
      <p:sp>
        <p:nvSpPr>
          <p:cNvPr id="17" name="Shape 13"/>
          <p:cNvSpPr/>
          <p:nvPr/>
        </p:nvSpPr>
        <p:spPr>
          <a:xfrm>
            <a:off x="9073134" y="1645920"/>
            <a:ext cx="2567178" cy="1737360"/>
          </a:xfrm>
          <a:prstGeom prst="roundRect">
            <a:avLst>
              <a:gd name="adj" fmla="val 5263"/>
            </a:avLst>
          </a:prstGeom>
          <a:solidFill>
            <a:srgbClr val="EDEEF7"/>
          </a:solidFill>
          <a:ln w="12700">
            <a:solidFill>
              <a:srgbClr val="EDEEF7"/>
            </a:solidFill>
            <a:prstDash val="solid"/>
          </a:ln>
        </p:spPr>
      </p:sp>
      <p:sp>
        <p:nvSpPr>
          <p:cNvPr id="18" name="Text 14"/>
          <p:cNvSpPr/>
          <p:nvPr/>
        </p:nvSpPr>
        <p:spPr>
          <a:xfrm>
            <a:off x="9292590" y="184708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Sonuç Göstergeleri</a:t>
            </a:r>
            <a:endParaRPr lang="en-US" sz="1500" dirty="0"/>
          </a:p>
        </p:txBody>
      </p:sp>
      <p:sp>
        <p:nvSpPr>
          <p:cNvPr id="19" name="Text 15"/>
          <p:cNvSpPr/>
          <p:nvPr/>
        </p:nvSpPr>
        <p:spPr>
          <a:xfrm>
            <a:off x="9292590" y="2359152"/>
            <a:ext cx="2128266"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Devreye alınan değer, kullanım, tasarruf. Çıktı değil etki raporlanır.</a:t>
            </a:r>
            <a:endParaRPr lang="en-US" sz="1200" dirty="0"/>
          </a:p>
        </p:txBody>
      </p:sp>
      <p:sp>
        <p:nvSpPr>
          <p:cNvPr id="20" name="Shape 16"/>
          <p:cNvSpPr/>
          <p:nvPr/>
        </p:nvSpPr>
        <p:spPr>
          <a:xfrm>
            <a:off x="548640" y="3657600"/>
            <a:ext cx="11091672" cy="1600200"/>
          </a:xfrm>
          <a:prstGeom prst="roundRect">
            <a:avLst>
              <a:gd name="adj" fmla="val 4571"/>
            </a:avLst>
          </a:prstGeom>
          <a:solidFill>
            <a:srgbClr val="F6F7FB"/>
          </a:solidFill>
          <a:ln w="12700">
            <a:solidFill>
              <a:srgbClr val="E3E4F2"/>
            </a:solidFill>
            <a:prstDash val="solid"/>
          </a:ln>
        </p:spPr>
      </p:sp>
      <p:sp>
        <p:nvSpPr>
          <p:cNvPr id="21" name="Text 17"/>
          <p:cNvSpPr/>
          <p:nvPr/>
        </p:nvSpPr>
        <p:spPr>
          <a:xfrm>
            <a:off x="822960" y="3794760"/>
            <a:ext cx="3657600" cy="365760"/>
          </a:xfrm>
          <a:prstGeom prst="rect">
            <a:avLst/>
          </a:prstGeom>
          <a:noFill/>
          <a:ln/>
        </p:spPr>
        <p:txBody>
          <a:bodyPr wrap="square" lIns="0" tIns="0" rIns="0" bIns="0" rtlCol="0" anchor="ctr"/>
          <a:lstStyle/>
          <a:p>
            <a:pPr indent="0" marL="0">
              <a:buNone/>
            </a:pPr>
            <a:r>
              <a:rPr lang="en-US" sz="1400" b="1" dirty="0">
                <a:solidFill>
                  <a:srgbClr val="CC2229"/>
                </a:solidFill>
                <a:latin typeface="Calibri" pitchFamily="34" charset="0"/>
                <a:ea typeface="Calibri" pitchFamily="34" charset="-122"/>
                <a:cs typeface="Calibri" pitchFamily="34" charset="-120"/>
              </a:rPr>
              <a:t>Tek Kural</a:t>
            </a:r>
            <a:endParaRPr lang="en-US" sz="1400" dirty="0"/>
          </a:p>
        </p:txBody>
      </p:sp>
      <p:sp>
        <p:nvSpPr>
          <p:cNvPr id="22" name="Text 18"/>
          <p:cNvSpPr/>
          <p:nvPr/>
        </p:nvSpPr>
        <p:spPr>
          <a:xfrm>
            <a:off x="822960" y="4206240"/>
            <a:ext cx="10515600" cy="914400"/>
          </a:xfrm>
          <a:prstGeom prst="rect">
            <a:avLst/>
          </a:prstGeom>
          <a:noFill/>
          <a:ln/>
        </p:spPr>
        <p:txBody>
          <a:bodyPr wrap="square" lIns="0" tIns="0" rIns="0" bIns="0" rtlCol="0" anchor="ctr"/>
          <a:lstStyle/>
          <a:p>
            <a:pPr indent="0" marL="0">
              <a:buNone/>
            </a:pPr>
            <a:r>
              <a:rPr lang="en-US" sz="1350" dirty="0">
                <a:solidFill>
                  <a:srgbClr val="55566B"/>
                </a:solidFill>
                <a:latin typeface="Calibri" pitchFamily="34" charset="0"/>
                <a:ea typeface="Calibri" pitchFamily="34" charset="-122"/>
                <a:cs typeface="Calibri" pitchFamily="34" charset="-120"/>
              </a:rPr>
              <a:t>Rapor, veriyi üreten takıma ek yük getirmemelidir. Rapor panonun doğal çıktısı olmalı, ayrı bir derleme işi olmamalıdır. Aksi halde şeffaflık artmaz, sadece raporlama maliyeti artar.</a:t>
            </a:r>
            <a:endParaRPr lang="en-US" sz="1350" dirty="0"/>
          </a:p>
        </p:txBody>
      </p:sp>
      <p:sp>
        <p:nvSpPr>
          <p:cNvPr id="23" name="Shape 19"/>
          <p:cNvSpPr/>
          <p:nvPr/>
        </p:nvSpPr>
        <p:spPr>
          <a:xfrm>
            <a:off x="548640" y="5577840"/>
            <a:ext cx="11091672" cy="640080"/>
          </a:xfrm>
          <a:prstGeom prst="roundRect">
            <a:avLst>
              <a:gd name="adj" fmla="val 14286"/>
            </a:avLst>
          </a:prstGeom>
          <a:solidFill>
            <a:srgbClr val="33348E"/>
          </a:solidFill>
          <a:ln w="12700">
            <a:solidFill>
              <a:srgbClr val="33348E"/>
            </a:solidFill>
            <a:prstDash val="solid"/>
          </a:ln>
        </p:spPr>
      </p:sp>
      <p:sp>
        <p:nvSpPr>
          <p:cNvPr id="24" name="Text 20"/>
          <p:cNvSpPr/>
          <p:nvPr/>
        </p:nvSpPr>
        <p:spPr>
          <a:xfrm>
            <a:off x="868680" y="566928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Aynı veri, üç farklı görünüm: takım için pano, proje için akış, yönetim için sonuç.</a:t>
            </a:r>
            <a:endParaRPr lang="en-US" sz="15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1E1F4E"/>
        </a:solidFill>
      </p:bgPr>
    </p:bg>
    <p:spTree>
      <p:nvGrpSpPr>
        <p:cNvPr id="1" name=""/>
        <p:cNvGrpSpPr/>
        <p:nvPr/>
      </p:nvGrpSpPr>
      <p:grpSpPr>
        <a:xfrm>
          <a:off x="0" y="0"/>
          <a:ext cx="0" cy="0"/>
          <a:chOff x="0" y="0"/>
          <a:chExt cx="0" cy="0"/>
        </a:xfrm>
      </p:grpSpPr>
      <p:sp>
        <p:nvSpPr>
          <p:cNvPr id="2" name="Shape 0"/>
          <p:cNvSpPr/>
          <p:nvPr/>
        </p:nvSpPr>
        <p:spPr>
          <a:xfrm>
            <a:off x="10287000" y="411480"/>
            <a:ext cx="1417320" cy="777240"/>
          </a:xfrm>
          <a:prstGeom prst="roundRect">
            <a:avLst>
              <a:gd name="adj" fmla="val 11765"/>
            </a:avLst>
          </a:prstGeom>
          <a:solidFill>
            <a:srgbClr val="FFFFFF"/>
          </a:solidFill>
          <a:ln w="12700">
            <a:solidFill>
              <a:srgbClr val="FFFFFF"/>
            </a:solidFill>
            <a:prstDash val="solid"/>
          </a:ln>
        </p:spPr>
      </p:sp>
      <p:pic>
        <p:nvPicPr>
          <p:cNvPr id="3" name="Image 0" descr="logo.png">    </p:cNvPr>
          <p:cNvPicPr>
            <a:picLocks noChangeAspect="1"/>
          </p:cNvPicPr>
          <p:nvPr/>
        </p:nvPicPr>
        <p:blipFill>
          <a:blip r:embed="rId1"/>
          <a:stretch>
            <a:fillRect/>
          </a:stretch>
        </p:blipFill>
        <p:spPr>
          <a:xfrm>
            <a:off x="10405872" y="530352"/>
            <a:ext cx="1170432" cy="548640"/>
          </a:xfrm>
          <a:prstGeom prst="rect">
            <a:avLst/>
          </a:prstGeom>
        </p:spPr>
      </p:pic>
      <p:sp>
        <p:nvSpPr>
          <p:cNvPr id="4" name="Text 1"/>
          <p:cNvSpPr/>
          <p:nvPr/>
        </p:nvSpPr>
        <p:spPr>
          <a:xfrm>
            <a:off x="822960" y="1691640"/>
            <a:ext cx="2926080" cy="2011680"/>
          </a:xfrm>
          <a:prstGeom prst="rect">
            <a:avLst/>
          </a:prstGeom>
          <a:noFill/>
          <a:ln/>
        </p:spPr>
        <p:txBody>
          <a:bodyPr wrap="square" lIns="0" tIns="0" rIns="0" bIns="0" rtlCol="0" anchor="ctr"/>
          <a:lstStyle/>
          <a:p>
            <a:pPr indent="0" marL="0">
              <a:buNone/>
            </a:pPr>
            <a:r>
              <a:rPr lang="en-US" sz="13000" b="1" dirty="0">
                <a:solidFill>
                  <a:srgbClr val="6E6FB4"/>
                </a:solidFill>
                <a:latin typeface="Calibri" pitchFamily="34" charset="0"/>
                <a:ea typeface="Calibri" pitchFamily="34" charset="-122"/>
                <a:cs typeface="Calibri" pitchFamily="34" charset="-120"/>
              </a:rPr>
              <a:t>4</a:t>
            </a:r>
            <a:endParaRPr lang="en-US" sz="13000" dirty="0"/>
          </a:p>
        </p:txBody>
      </p:sp>
      <p:sp>
        <p:nvSpPr>
          <p:cNvPr id="5" name="Text 2"/>
          <p:cNvSpPr/>
          <p:nvPr/>
        </p:nvSpPr>
        <p:spPr>
          <a:xfrm>
            <a:off x="3200400" y="1874520"/>
            <a:ext cx="7863840" cy="914400"/>
          </a:xfrm>
          <a:prstGeom prst="rect">
            <a:avLst/>
          </a:prstGeom>
          <a:noFill/>
          <a:ln/>
        </p:spPr>
        <p:txBody>
          <a:bodyPr wrap="square" lIns="0" tIns="0" rIns="0" bIns="0" rtlCol="0" anchor="ctr"/>
          <a:lstStyle/>
          <a:p>
            <a:pPr indent="0" marL="0">
              <a:buNone/>
            </a:pPr>
            <a:r>
              <a:rPr lang="en-US" sz="3400" b="1" dirty="0">
                <a:solidFill>
                  <a:srgbClr val="FFFFFF"/>
                </a:solidFill>
                <a:latin typeface="Calibri" pitchFamily="34" charset="0"/>
                <a:ea typeface="Calibri" pitchFamily="34" charset="-122"/>
                <a:cs typeface="Calibri" pitchFamily="34" charset="-120"/>
              </a:rPr>
              <a:t>Disciplined Agile ve Hibrit Çalışma Şekli</a:t>
            </a:r>
            <a:endParaRPr lang="en-US" sz="3400" dirty="0"/>
          </a:p>
        </p:txBody>
      </p:sp>
      <p:sp>
        <p:nvSpPr>
          <p:cNvPr id="6" name="Text 3"/>
          <p:cNvSpPr/>
          <p:nvPr/>
        </p:nvSpPr>
        <p:spPr>
          <a:xfrm>
            <a:off x="3291840" y="2880360"/>
            <a:ext cx="7680960" cy="1463040"/>
          </a:xfrm>
          <a:prstGeom prst="rect">
            <a:avLst/>
          </a:prstGeom>
          <a:noFill/>
          <a:ln/>
        </p:spPr>
        <p:txBody>
          <a:bodyPr wrap="square" lIns="0" tIns="0" rIns="0" bIns="0" rtlCol="0" anchor="ctr"/>
          <a:lstStyle/>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DA nedir: agnostik hibrit araç kiti</a:t>
            </a:r>
            <a:endParaRPr lang="en-US" sz="1500" dirty="0"/>
          </a:p>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Zihniyet, dört görünüm ve roller</a:t>
            </a:r>
            <a:endParaRPr lang="en-US" sz="1500" dirty="0"/>
          </a:p>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Altı yaşam döngüsü ve seçim karar ağacı</a:t>
            </a:r>
            <a:endParaRPr lang="en-US" sz="1500" dirty="0"/>
          </a:p>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Süreç hedefleri ile kendi WoW'unu tasarlamak</a:t>
            </a:r>
            <a:endParaRPr lang="en-US" sz="1500" dirty="0"/>
          </a:p>
        </p:txBody>
      </p:sp>
      <p:sp>
        <p:nvSpPr>
          <p:cNvPr id="7" name="Text 4"/>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6E6FA0"/>
                </a:solidFill>
                <a:latin typeface="Calibri" pitchFamily="34" charset="0"/>
                <a:ea typeface="Calibri" pitchFamily="34" charset="-122"/>
                <a:cs typeface="Calibri" pitchFamily="34" charset="-120"/>
              </a:rPr>
              <a:t>36</a:t>
            </a:r>
            <a:endParaRPr lang="en-US" sz="9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4</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Disciplined Agile Nedir?</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42</a:t>
            </a:r>
            <a:endParaRPr lang="en-US" sz="900" dirty="0"/>
          </a:p>
        </p:txBody>
      </p:sp>
      <p:sp>
        <p:nvSpPr>
          <p:cNvPr id="8" name="Shape 4"/>
          <p:cNvSpPr/>
          <p:nvPr/>
        </p:nvSpPr>
        <p:spPr>
          <a:xfrm>
            <a:off x="548640" y="1645920"/>
            <a:ext cx="5408676" cy="1691640"/>
          </a:xfrm>
          <a:prstGeom prst="roundRect">
            <a:avLst>
              <a:gd name="adj" fmla="val 5405"/>
            </a:avLst>
          </a:prstGeom>
          <a:solidFill>
            <a:srgbClr val="EDEEF7"/>
          </a:solidFill>
          <a:ln w="12700">
            <a:solidFill>
              <a:srgbClr val="EDEEF7"/>
            </a:solidFill>
            <a:prstDash val="solid"/>
          </a:ln>
        </p:spPr>
      </p:sp>
      <p:sp>
        <p:nvSpPr>
          <p:cNvPr id="9" name="Text 5"/>
          <p:cNvSpPr/>
          <p:nvPr/>
        </p:nvSpPr>
        <p:spPr>
          <a:xfrm>
            <a:off x="768096" y="1847088"/>
            <a:ext cx="4969764"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Agnostik</a:t>
            </a:r>
            <a:endParaRPr lang="en-US" sz="1500" dirty="0"/>
          </a:p>
        </p:txBody>
      </p:sp>
      <p:sp>
        <p:nvSpPr>
          <p:cNvPr id="10" name="Text 6"/>
          <p:cNvSpPr/>
          <p:nvPr/>
        </p:nvSpPr>
        <p:spPr>
          <a:xfrm>
            <a:off x="768096" y="2359152"/>
            <a:ext cx="4969764"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Tek bir çerçeveye bağlı değildir. Scrum, Kanban, XP, SAFe, DevOps ve klasik yaklaşımların güçlü yanlarını bir araya getirir.</a:t>
            </a:r>
            <a:endParaRPr lang="en-US" sz="1200" dirty="0"/>
          </a:p>
        </p:txBody>
      </p:sp>
      <p:sp>
        <p:nvSpPr>
          <p:cNvPr id="11" name="Shape 7"/>
          <p:cNvSpPr/>
          <p:nvPr/>
        </p:nvSpPr>
        <p:spPr>
          <a:xfrm>
            <a:off x="6231636" y="1645920"/>
            <a:ext cx="5408676" cy="1691640"/>
          </a:xfrm>
          <a:prstGeom prst="roundRect">
            <a:avLst>
              <a:gd name="adj" fmla="val 5405"/>
            </a:avLst>
          </a:prstGeom>
          <a:solidFill>
            <a:srgbClr val="EDEEF7"/>
          </a:solidFill>
          <a:ln w="12700">
            <a:solidFill>
              <a:srgbClr val="EDEEF7"/>
            </a:solidFill>
            <a:prstDash val="solid"/>
          </a:ln>
        </p:spPr>
      </p:sp>
      <p:sp>
        <p:nvSpPr>
          <p:cNvPr id="12" name="Text 8"/>
          <p:cNvSpPr/>
          <p:nvPr/>
        </p:nvSpPr>
        <p:spPr>
          <a:xfrm>
            <a:off x="6451092" y="1847088"/>
            <a:ext cx="4969764"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Bağlam Odaklı</a:t>
            </a:r>
            <a:endParaRPr lang="en-US" sz="1500" dirty="0"/>
          </a:p>
        </p:txBody>
      </p:sp>
      <p:sp>
        <p:nvSpPr>
          <p:cNvPr id="13" name="Text 9"/>
          <p:cNvSpPr/>
          <p:nvPr/>
        </p:nvSpPr>
        <p:spPr>
          <a:xfrm>
            <a:off x="6451092" y="2359152"/>
            <a:ext cx="4969764"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Bağlam belirleyicidir. Her takımın durumu farklıdır, bu yüzden tek doğru süreç yoktur.</a:t>
            </a:r>
            <a:endParaRPr lang="en-US" sz="1200" dirty="0"/>
          </a:p>
        </p:txBody>
      </p:sp>
      <p:sp>
        <p:nvSpPr>
          <p:cNvPr id="14" name="Shape 10"/>
          <p:cNvSpPr/>
          <p:nvPr/>
        </p:nvSpPr>
        <p:spPr>
          <a:xfrm>
            <a:off x="548640" y="3611880"/>
            <a:ext cx="5408676" cy="1691640"/>
          </a:xfrm>
          <a:prstGeom prst="roundRect">
            <a:avLst>
              <a:gd name="adj" fmla="val 5405"/>
            </a:avLst>
          </a:prstGeom>
          <a:solidFill>
            <a:srgbClr val="EDEEF7"/>
          </a:solidFill>
          <a:ln w="12700">
            <a:solidFill>
              <a:srgbClr val="EDEEF7"/>
            </a:solidFill>
            <a:prstDash val="solid"/>
          </a:ln>
        </p:spPr>
      </p:sp>
      <p:sp>
        <p:nvSpPr>
          <p:cNvPr id="15" name="Text 11"/>
          <p:cNvSpPr/>
          <p:nvPr/>
        </p:nvSpPr>
        <p:spPr>
          <a:xfrm>
            <a:off x="768096" y="3813048"/>
            <a:ext cx="4969764"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Seçim İyidir</a:t>
            </a:r>
            <a:endParaRPr lang="en-US" sz="1500" dirty="0"/>
          </a:p>
        </p:txBody>
      </p:sp>
      <p:sp>
        <p:nvSpPr>
          <p:cNvPr id="16" name="Text 12"/>
          <p:cNvSpPr/>
          <p:nvPr/>
        </p:nvSpPr>
        <p:spPr>
          <a:xfrm>
            <a:off x="768096" y="4325112"/>
            <a:ext cx="4969764"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Her durum için birden fazla seçenek ve bu seçeneklerin artı eksileri sunulur. Karar takıma aittir.</a:t>
            </a:r>
            <a:endParaRPr lang="en-US" sz="1200" dirty="0"/>
          </a:p>
        </p:txBody>
      </p:sp>
      <p:sp>
        <p:nvSpPr>
          <p:cNvPr id="17" name="Shape 13"/>
          <p:cNvSpPr/>
          <p:nvPr/>
        </p:nvSpPr>
        <p:spPr>
          <a:xfrm>
            <a:off x="6231636" y="3611880"/>
            <a:ext cx="5408676" cy="1691640"/>
          </a:xfrm>
          <a:prstGeom prst="roundRect">
            <a:avLst>
              <a:gd name="adj" fmla="val 5405"/>
            </a:avLst>
          </a:prstGeom>
          <a:solidFill>
            <a:srgbClr val="EDEEF7"/>
          </a:solidFill>
          <a:ln w="12700">
            <a:solidFill>
              <a:srgbClr val="EDEEF7"/>
            </a:solidFill>
            <a:prstDash val="solid"/>
          </a:ln>
        </p:spPr>
      </p:sp>
      <p:sp>
        <p:nvSpPr>
          <p:cNvPr id="18" name="Text 14"/>
          <p:cNvSpPr/>
          <p:nvPr/>
        </p:nvSpPr>
        <p:spPr>
          <a:xfrm>
            <a:off x="6451092" y="3813048"/>
            <a:ext cx="4969764"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Kurumsal Farkındalık</a:t>
            </a:r>
            <a:endParaRPr lang="en-US" sz="1500" dirty="0"/>
          </a:p>
        </p:txBody>
      </p:sp>
      <p:sp>
        <p:nvSpPr>
          <p:cNvPr id="19" name="Text 15"/>
          <p:cNvSpPr/>
          <p:nvPr/>
        </p:nvSpPr>
        <p:spPr>
          <a:xfrm>
            <a:off x="6451092" y="4325112"/>
            <a:ext cx="4969764"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Takım kendi optimumunu değil, kurumun bütününü gözeterek karar verir.</a:t>
            </a:r>
            <a:endParaRPr lang="en-US" sz="1200" dirty="0"/>
          </a:p>
        </p:txBody>
      </p:sp>
      <p:sp>
        <p:nvSpPr>
          <p:cNvPr id="20" name="Shape 16"/>
          <p:cNvSpPr/>
          <p:nvPr/>
        </p:nvSpPr>
        <p:spPr>
          <a:xfrm>
            <a:off x="548640" y="5166360"/>
            <a:ext cx="11091672" cy="1051560"/>
          </a:xfrm>
          <a:prstGeom prst="roundRect">
            <a:avLst>
              <a:gd name="adj" fmla="val 8696"/>
            </a:avLst>
          </a:prstGeom>
          <a:solidFill>
            <a:srgbClr val="33348E"/>
          </a:solidFill>
          <a:ln w="12700">
            <a:solidFill>
              <a:srgbClr val="33348E"/>
            </a:solidFill>
            <a:prstDash val="solid"/>
          </a:ln>
        </p:spPr>
      </p:sp>
      <p:sp>
        <p:nvSpPr>
          <p:cNvPr id="21" name="Text 17"/>
          <p:cNvSpPr/>
          <p:nvPr/>
        </p:nvSpPr>
        <p:spPr>
          <a:xfrm>
            <a:off x="868680" y="5257800"/>
            <a:ext cx="10424160" cy="41148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DA'nın vaadi: kendi çalışma şeklini (Way of Working) seç, uygula ve sürekli evrimleştir.</a:t>
            </a:r>
            <a:endParaRPr lang="en-US" sz="1500" dirty="0"/>
          </a:p>
        </p:txBody>
      </p:sp>
      <p:sp>
        <p:nvSpPr>
          <p:cNvPr id="22" name="Text 18"/>
          <p:cNvSpPr/>
          <p:nvPr/>
        </p:nvSpPr>
        <p:spPr>
          <a:xfrm>
            <a:off x="868680" y="5669280"/>
            <a:ext cx="10424160" cy="411480"/>
          </a:xfrm>
          <a:prstGeom prst="rect">
            <a:avLst/>
          </a:prstGeom>
          <a:noFill/>
          <a:ln/>
        </p:spPr>
        <p:txBody>
          <a:bodyPr wrap="square" lIns="0" tIns="0" rIns="0" bIns="0" rtlCol="0" anchor="ctr"/>
          <a:lstStyle/>
          <a:p>
            <a:pPr indent="0" marL="0">
              <a:buNone/>
            </a:pPr>
            <a:r>
              <a:rPr lang="en-US" sz="1250" dirty="0">
                <a:solidFill>
                  <a:srgbClr val="C9CAE6"/>
                </a:solidFill>
                <a:latin typeface="Calibri" pitchFamily="34" charset="0"/>
                <a:ea typeface="Calibri" pitchFamily="34" charset="-122"/>
                <a:cs typeface="Calibri" pitchFamily="34" charset="-120"/>
              </a:rPr>
              <a:t>Bu yüzden hibrit çalışmak isteyen kurumsal PMO için en uygun çerçevedir.</a:t>
            </a:r>
            <a:endParaRPr lang="en-US" sz="12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4</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Disciplined Agile Zihniyeti</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43</a:t>
            </a:r>
            <a:endParaRPr lang="en-US" sz="900" dirty="0"/>
          </a:p>
        </p:txBody>
      </p:sp>
      <p:sp>
        <p:nvSpPr>
          <p:cNvPr id="8" name="Shape 4"/>
          <p:cNvSpPr/>
          <p:nvPr/>
        </p:nvSpPr>
        <p:spPr>
          <a:xfrm>
            <a:off x="548640" y="1645920"/>
            <a:ext cx="3511296" cy="4480560"/>
          </a:xfrm>
          <a:prstGeom prst="roundRect">
            <a:avLst>
              <a:gd name="adj" fmla="val 2083"/>
            </a:avLst>
          </a:prstGeom>
          <a:solidFill>
            <a:srgbClr val="EDEEF7"/>
          </a:solidFill>
          <a:ln w="12700">
            <a:solidFill>
              <a:srgbClr val="E3E4F2"/>
            </a:solidFill>
            <a:prstDash val="solid"/>
          </a:ln>
        </p:spPr>
      </p:sp>
      <p:sp>
        <p:nvSpPr>
          <p:cNvPr id="9" name="Shape 5"/>
          <p:cNvSpPr/>
          <p:nvPr/>
        </p:nvSpPr>
        <p:spPr>
          <a:xfrm>
            <a:off x="548640" y="1645920"/>
            <a:ext cx="3511296" cy="777240"/>
          </a:xfrm>
          <a:prstGeom prst="roundRect">
            <a:avLst>
              <a:gd name="adj" fmla="val 9412"/>
            </a:avLst>
          </a:prstGeom>
          <a:solidFill>
            <a:srgbClr val="33348E"/>
          </a:solidFill>
          <a:ln w="12700">
            <a:solidFill>
              <a:srgbClr val="33348E"/>
            </a:solidFill>
            <a:prstDash val="solid"/>
          </a:ln>
        </p:spPr>
      </p:sp>
      <p:sp>
        <p:nvSpPr>
          <p:cNvPr id="10" name="Text 6"/>
          <p:cNvSpPr/>
          <p:nvPr/>
        </p:nvSpPr>
        <p:spPr>
          <a:xfrm>
            <a:off x="777240" y="1719072"/>
            <a:ext cx="3054096" cy="365760"/>
          </a:xfrm>
          <a:prstGeom prst="rect">
            <a:avLst/>
          </a:prstGeom>
          <a:noFill/>
          <a:ln/>
        </p:spPr>
        <p:txBody>
          <a:bodyPr wrap="square" lIns="0" tIns="0" rIns="0" bIns="0" rtlCol="0" anchor="ctr"/>
          <a:lstStyle/>
          <a:p>
            <a:pPr indent="0" marL="0">
              <a:buNone/>
            </a:pPr>
            <a:r>
              <a:rPr lang="en-US" sz="1600" b="1" dirty="0">
                <a:solidFill>
                  <a:srgbClr val="FFFFFF"/>
                </a:solidFill>
                <a:latin typeface="Calibri" pitchFamily="34" charset="0"/>
                <a:ea typeface="Calibri" pitchFamily="34" charset="-122"/>
                <a:cs typeface="Calibri" pitchFamily="34" charset="-120"/>
              </a:rPr>
              <a:t>İlkeler</a:t>
            </a:r>
            <a:endParaRPr lang="en-US" sz="1600" dirty="0"/>
          </a:p>
        </p:txBody>
      </p:sp>
      <p:sp>
        <p:nvSpPr>
          <p:cNvPr id="11" name="Text 7"/>
          <p:cNvSpPr/>
          <p:nvPr/>
        </p:nvSpPr>
        <p:spPr>
          <a:xfrm>
            <a:off x="777240" y="2066544"/>
            <a:ext cx="3054096" cy="292608"/>
          </a:xfrm>
          <a:prstGeom prst="rect">
            <a:avLst/>
          </a:prstGeom>
          <a:noFill/>
          <a:ln/>
        </p:spPr>
        <p:txBody>
          <a:bodyPr wrap="square" lIns="0" tIns="0" rIns="0" bIns="0" rtlCol="0" anchor="ctr"/>
          <a:lstStyle/>
          <a:p>
            <a:pPr indent="0" marL="0">
              <a:buNone/>
            </a:pPr>
            <a:r>
              <a:rPr lang="en-US" sz="1150" dirty="0">
                <a:solidFill>
                  <a:srgbClr val="B7B8E0"/>
                </a:solidFill>
                <a:latin typeface="Calibri" pitchFamily="34" charset="0"/>
                <a:ea typeface="Calibri" pitchFamily="34" charset="-122"/>
                <a:cs typeface="Calibri" pitchFamily="34" charset="-120"/>
              </a:rPr>
              <a:t>Şunlara inanırız</a:t>
            </a:r>
            <a:endParaRPr lang="en-US" sz="1150" dirty="0"/>
          </a:p>
        </p:txBody>
      </p:sp>
      <p:sp>
        <p:nvSpPr>
          <p:cNvPr id="12" name="Text 8"/>
          <p:cNvSpPr/>
          <p:nvPr/>
        </p:nvSpPr>
        <p:spPr>
          <a:xfrm>
            <a:off x="822960" y="2606040"/>
            <a:ext cx="2962656" cy="3291840"/>
          </a:xfrm>
          <a:prstGeom prst="rect">
            <a:avLst/>
          </a:prstGeom>
          <a:noFill/>
          <a:ln/>
        </p:spPr>
        <p:txBody>
          <a:bodyPr wrap="square" lIns="0" tIns="0" rIns="0" bIns="0" rtlCol="0" anchor="ctr"/>
          <a:lstStyle/>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Müşteriyi memnun et</a:t>
            </a:r>
            <a:endParaRPr lang="en-US" sz="1250" dirty="0"/>
          </a:p>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Harika ol</a:t>
            </a:r>
            <a:endParaRPr lang="en-US" sz="1250" dirty="0"/>
          </a:p>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Bağlam belirleyicidir</a:t>
            </a:r>
            <a:endParaRPr lang="en-US" sz="1250" dirty="0"/>
          </a:p>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Pragmatik ol</a:t>
            </a:r>
            <a:endParaRPr lang="en-US" sz="1250" dirty="0"/>
          </a:p>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Seçim iyidir</a:t>
            </a:r>
            <a:endParaRPr lang="en-US" sz="1250" dirty="0"/>
          </a:p>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Akışı optimize et</a:t>
            </a:r>
            <a:endParaRPr lang="en-US" sz="1250" dirty="0"/>
          </a:p>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Ürün ve hizmet etrafında organize ol</a:t>
            </a:r>
            <a:endParaRPr lang="en-US" sz="1250" dirty="0"/>
          </a:p>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Kurumsal farkındalık</a:t>
            </a:r>
            <a:endParaRPr lang="en-US" sz="1250" dirty="0"/>
          </a:p>
        </p:txBody>
      </p:sp>
      <p:sp>
        <p:nvSpPr>
          <p:cNvPr id="13" name="Shape 9"/>
          <p:cNvSpPr/>
          <p:nvPr/>
        </p:nvSpPr>
        <p:spPr>
          <a:xfrm>
            <a:off x="4334256" y="1645920"/>
            <a:ext cx="3511296" cy="4480560"/>
          </a:xfrm>
          <a:prstGeom prst="roundRect">
            <a:avLst>
              <a:gd name="adj" fmla="val 2083"/>
            </a:avLst>
          </a:prstGeom>
          <a:solidFill>
            <a:srgbClr val="E7EEF7"/>
          </a:solidFill>
          <a:ln w="12700">
            <a:solidFill>
              <a:srgbClr val="E3E4F2"/>
            </a:solidFill>
            <a:prstDash val="solid"/>
          </a:ln>
        </p:spPr>
      </p:sp>
      <p:sp>
        <p:nvSpPr>
          <p:cNvPr id="14" name="Shape 10"/>
          <p:cNvSpPr/>
          <p:nvPr/>
        </p:nvSpPr>
        <p:spPr>
          <a:xfrm>
            <a:off x="4334256" y="1645920"/>
            <a:ext cx="3511296" cy="777240"/>
          </a:xfrm>
          <a:prstGeom prst="roundRect">
            <a:avLst>
              <a:gd name="adj" fmla="val 9412"/>
            </a:avLst>
          </a:prstGeom>
          <a:solidFill>
            <a:srgbClr val="33348E"/>
          </a:solidFill>
          <a:ln w="12700">
            <a:solidFill>
              <a:srgbClr val="33348E"/>
            </a:solidFill>
            <a:prstDash val="solid"/>
          </a:ln>
        </p:spPr>
      </p:sp>
      <p:sp>
        <p:nvSpPr>
          <p:cNvPr id="15" name="Text 11"/>
          <p:cNvSpPr/>
          <p:nvPr/>
        </p:nvSpPr>
        <p:spPr>
          <a:xfrm>
            <a:off x="4562856" y="1719072"/>
            <a:ext cx="3054096" cy="365760"/>
          </a:xfrm>
          <a:prstGeom prst="rect">
            <a:avLst/>
          </a:prstGeom>
          <a:noFill/>
          <a:ln/>
        </p:spPr>
        <p:txBody>
          <a:bodyPr wrap="square" lIns="0" tIns="0" rIns="0" bIns="0" rtlCol="0" anchor="ctr"/>
          <a:lstStyle/>
          <a:p>
            <a:pPr indent="0" marL="0">
              <a:buNone/>
            </a:pPr>
            <a:r>
              <a:rPr lang="en-US" sz="1600" b="1" dirty="0">
                <a:solidFill>
                  <a:srgbClr val="FFFFFF"/>
                </a:solidFill>
                <a:latin typeface="Calibri" pitchFamily="34" charset="0"/>
                <a:ea typeface="Calibri" pitchFamily="34" charset="-122"/>
                <a:cs typeface="Calibri" pitchFamily="34" charset="-120"/>
              </a:rPr>
              <a:t>Sözler</a:t>
            </a:r>
            <a:endParaRPr lang="en-US" sz="1600" dirty="0"/>
          </a:p>
        </p:txBody>
      </p:sp>
      <p:sp>
        <p:nvSpPr>
          <p:cNvPr id="16" name="Text 12"/>
          <p:cNvSpPr/>
          <p:nvPr/>
        </p:nvSpPr>
        <p:spPr>
          <a:xfrm>
            <a:off x="4562856" y="2066544"/>
            <a:ext cx="3054096" cy="292608"/>
          </a:xfrm>
          <a:prstGeom prst="rect">
            <a:avLst/>
          </a:prstGeom>
          <a:noFill/>
          <a:ln/>
        </p:spPr>
        <p:txBody>
          <a:bodyPr wrap="square" lIns="0" tIns="0" rIns="0" bIns="0" rtlCol="0" anchor="ctr"/>
          <a:lstStyle/>
          <a:p>
            <a:pPr indent="0" marL="0">
              <a:buNone/>
            </a:pPr>
            <a:r>
              <a:rPr lang="en-US" sz="1150" dirty="0">
                <a:solidFill>
                  <a:srgbClr val="B7B8E0"/>
                </a:solidFill>
                <a:latin typeface="Calibri" pitchFamily="34" charset="0"/>
                <a:ea typeface="Calibri" pitchFamily="34" charset="-122"/>
                <a:cs typeface="Calibri" pitchFamily="34" charset="-120"/>
              </a:rPr>
              <a:t>Bu yüzden söz veririz</a:t>
            </a:r>
            <a:endParaRPr lang="en-US" sz="1150" dirty="0"/>
          </a:p>
        </p:txBody>
      </p:sp>
      <p:sp>
        <p:nvSpPr>
          <p:cNvPr id="17" name="Text 13"/>
          <p:cNvSpPr/>
          <p:nvPr/>
        </p:nvSpPr>
        <p:spPr>
          <a:xfrm>
            <a:off x="4608576" y="2606040"/>
            <a:ext cx="2962656" cy="3291840"/>
          </a:xfrm>
          <a:prstGeom prst="rect">
            <a:avLst/>
          </a:prstGeom>
          <a:noFill/>
          <a:ln/>
        </p:spPr>
        <p:txBody>
          <a:bodyPr wrap="square" lIns="0" tIns="0" rIns="0" bIns="0" rtlCol="0" anchor="ctr"/>
          <a:lstStyle/>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Psikolojik güvenlik ve çeşitlilik</a:t>
            </a:r>
            <a:endParaRPr lang="en-US" sz="1250" dirty="0"/>
          </a:p>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Değer gerçekleşmesini hızlandır</a:t>
            </a:r>
            <a:endParaRPr lang="en-US" sz="1250" dirty="0"/>
          </a:p>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Proaktif işbirliği</a:t>
            </a:r>
            <a:endParaRPr lang="en-US" sz="1250" dirty="0"/>
          </a:p>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İşi ve akışı görünür kıl</a:t>
            </a:r>
            <a:endParaRPr lang="en-US" sz="1250" dirty="0"/>
          </a:p>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Öngörülebilirliği artır</a:t>
            </a:r>
            <a:endParaRPr lang="en-US" sz="1250" dirty="0"/>
          </a:p>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İş yükünü kapasite içinde tut</a:t>
            </a:r>
            <a:endParaRPr lang="en-US" sz="1250" dirty="0"/>
          </a:p>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Sürekli iyileştir</a:t>
            </a:r>
            <a:endParaRPr lang="en-US" sz="1250" dirty="0"/>
          </a:p>
        </p:txBody>
      </p:sp>
      <p:sp>
        <p:nvSpPr>
          <p:cNvPr id="18" name="Shape 14"/>
          <p:cNvSpPr/>
          <p:nvPr/>
        </p:nvSpPr>
        <p:spPr>
          <a:xfrm>
            <a:off x="8129016" y="1645920"/>
            <a:ext cx="3511296" cy="4480560"/>
          </a:xfrm>
          <a:prstGeom prst="roundRect">
            <a:avLst>
              <a:gd name="adj" fmla="val 2083"/>
            </a:avLst>
          </a:prstGeom>
          <a:solidFill>
            <a:srgbClr val="F0EDF6"/>
          </a:solidFill>
          <a:ln w="12700">
            <a:solidFill>
              <a:srgbClr val="E3E4F2"/>
            </a:solidFill>
            <a:prstDash val="solid"/>
          </a:ln>
        </p:spPr>
      </p:sp>
      <p:sp>
        <p:nvSpPr>
          <p:cNvPr id="19" name="Shape 15"/>
          <p:cNvSpPr/>
          <p:nvPr/>
        </p:nvSpPr>
        <p:spPr>
          <a:xfrm>
            <a:off x="8129016" y="1645920"/>
            <a:ext cx="3511296" cy="777240"/>
          </a:xfrm>
          <a:prstGeom prst="roundRect">
            <a:avLst>
              <a:gd name="adj" fmla="val 9412"/>
            </a:avLst>
          </a:prstGeom>
          <a:solidFill>
            <a:srgbClr val="33348E"/>
          </a:solidFill>
          <a:ln w="12700">
            <a:solidFill>
              <a:srgbClr val="33348E"/>
            </a:solidFill>
            <a:prstDash val="solid"/>
          </a:ln>
        </p:spPr>
      </p:sp>
      <p:sp>
        <p:nvSpPr>
          <p:cNvPr id="20" name="Text 16"/>
          <p:cNvSpPr/>
          <p:nvPr/>
        </p:nvSpPr>
        <p:spPr>
          <a:xfrm>
            <a:off x="8357616" y="1719072"/>
            <a:ext cx="3054096" cy="365760"/>
          </a:xfrm>
          <a:prstGeom prst="rect">
            <a:avLst/>
          </a:prstGeom>
          <a:noFill/>
          <a:ln/>
        </p:spPr>
        <p:txBody>
          <a:bodyPr wrap="square" lIns="0" tIns="0" rIns="0" bIns="0" rtlCol="0" anchor="ctr"/>
          <a:lstStyle/>
          <a:p>
            <a:pPr indent="0" marL="0">
              <a:buNone/>
            </a:pPr>
            <a:r>
              <a:rPr lang="en-US" sz="1600" b="1" dirty="0">
                <a:solidFill>
                  <a:srgbClr val="FFFFFF"/>
                </a:solidFill>
                <a:latin typeface="Calibri" pitchFamily="34" charset="0"/>
                <a:ea typeface="Calibri" pitchFamily="34" charset="-122"/>
                <a:cs typeface="Calibri" pitchFamily="34" charset="-120"/>
              </a:rPr>
              <a:t>Rehberler</a:t>
            </a:r>
            <a:endParaRPr lang="en-US" sz="1600" dirty="0"/>
          </a:p>
        </p:txBody>
      </p:sp>
      <p:sp>
        <p:nvSpPr>
          <p:cNvPr id="21" name="Text 17"/>
          <p:cNvSpPr/>
          <p:nvPr/>
        </p:nvSpPr>
        <p:spPr>
          <a:xfrm>
            <a:off x="8357616" y="2066544"/>
            <a:ext cx="3054096" cy="292608"/>
          </a:xfrm>
          <a:prstGeom prst="rect">
            <a:avLst/>
          </a:prstGeom>
          <a:noFill/>
          <a:ln/>
        </p:spPr>
        <p:txBody>
          <a:bodyPr wrap="square" lIns="0" tIns="0" rIns="0" bIns="0" rtlCol="0" anchor="ctr"/>
          <a:lstStyle/>
          <a:p>
            <a:pPr indent="0" marL="0">
              <a:buNone/>
            </a:pPr>
            <a:r>
              <a:rPr lang="en-US" sz="1150" dirty="0">
                <a:solidFill>
                  <a:srgbClr val="B7B8E0"/>
                </a:solidFill>
                <a:latin typeface="Calibri" pitchFamily="34" charset="0"/>
                <a:ea typeface="Calibri" pitchFamily="34" charset="-122"/>
                <a:cs typeface="Calibri" pitchFamily="34" charset="-120"/>
              </a:rPr>
              <a:t>Ve şunları izleriz</a:t>
            </a:r>
            <a:endParaRPr lang="en-US" sz="1150" dirty="0"/>
          </a:p>
        </p:txBody>
      </p:sp>
      <p:sp>
        <p:nvSpPr>
          <p:cNvPr id="22" name="Text 18"/>
          <p:cNvSpPr/>
          <p:nvPr/>
        </p:nvSpPr>
        <p:spPr>
          <a:xfrm>
            <a:off x="8403336" y="2606040"/>
            <a:ext cx="2962656" cy="3291840"/>
          </a:xfrm>
          <a:prstGeom prst="rect">
            <a:avLst/>
          </a:prstGeom>
          <a:noFill/>
          <a:ln/>
        </p:spPr>
        <p:txBody>
          <a:bodyPr wrap="square" lIns="0" tIns="0" rIns="0" bIns="0" rtlCol="0" anchor="ctr"/>
          <a:lstStyle/>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Öğrendiklerini doğrula</a:t>
            </a:r>
            <a:endParaRPr lang="en-US" sz="1250" dirty="0"/>
          </a:p>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Tasarım odaklı düşün</a:t>
            </a:r>
            <a:endParaRPr lang="en-US" sz="1250" dirty="0"/>
          </a:p>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Değer akışı boyunca ilişkilere özen göster</a:t>
            </a:r>
            <a:endParaRPr lang="en-US" sz="1250" dirty="0"/>
          </a:p>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Neşe üreten ortamlar kur</a:t>
            </a:r>
            <a:endParaRPr lang="en-US" sz="1250" dirty="0"/>
          </a:p>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Kültürü sistemi iyileştirerek değiştir</a:t>
            </a:r>
            <a:endParaRPr lang="en-US" sz="1250" dirty="0"/>
          </a:p>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Yarı özerk, kendi kendini örgütleyen takımlar</a:t>
            </a:r>
            <a:endParaRPr lang="en-US" sz="1250" dirty="0"/>
          </a:p>
          <a:p>
            <a:pPr marL="342900" indent="-342900">
              <a:spcAft>
                <a:spcPts val="600"/>
              </a:spcAft>
              <a:buSzPct val="100000"/>
              <a:buChar char="▪"/>
            </a:pPr>
            <a:r>
              <a:rPr lang="en-US" sz="1250" dirty="0">
                <a:solidFill>
                  <a:srgbClr val="55566B"/>
                </a:solidFill>
                <a:latin typeface="Calibri" pitchFamily="34" charset="0"/>
                <a:ea typeface="Calibri" pitchFamily="34" charset="-122"/>
                <a:cs typeface="Calibri" pitchFamily="34" charset="-120"/>
              </a:rPr>
              <a:t>Sonuçları iyileştiren ölçüler benimse</a:t>
            </a:r>
            <a:endParaRPr lang="en-US" sz="12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4</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Disciplined Agile: Dört Görünüm</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44</a:t>
            </a:r>
            <a:endParaRPr lang="en-US" sz="900" dirty="0"/>
          </a:p>
        </p:txBody>
      </p:sp>
      <p:sp>
        <p:nvSpPr>
          <p:cNvPr id="8" name="Shape 4"/>
          <p:cNvSpPr/>
          <p:nvPr/>
        </p:nvSpPr>
        <p:spPr>
          <a:xfrm>
            <a:off x="548640" y="1691640"/>
            <a:ext cx="2567178" cy="1783080"/>
          </a:xfrm>
          <a:prstGeom prst="roundRect">
            <a:avLst>
              <a:gd name="adj" fmla="val 5128"/>
            </a:avLst>
          </a:prstGeom>
          <a:solidFill>
            <a:srgbClr val="EDEEF7"/>
          </a:solidFill>
          <a:ln w="12700">
            <a:solidFill>
              <a:srgbClr val="EDEEF7"/>
            </a:solidFill>
            <a:prstDash val="solid"/>
          </a:ln>
        </p:spPr>
      </p:sp>
      <p:sp>
        <p:nvSpPr>
          <p:cNvPr id="9" name="Text 5"/>
          <p:cNvSpPr/>
          <p:nvPr/>
        </p:nvSpPr>
        <p:spPr>
          <a:xfrm>
            <a:off x="768096" y="189280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Zihniyet</a:t>
            </a:r>
            <a:endParaRPr lang="en-US" sz="1500" dirty="0"/>
          </a:p>
        </p:txBody>
      </p:sp>
      <p:sp>
        <p:nvSpPr>
          <p:cNvPr id="10" name="Text 6"/>
          <p:cNvSpPr/>
          <p:nvPr/>
        </p:nvSpPr>
        <p:spPr>
          <a:xfrm>
            <a:off x="768096" y="2404872"/>
            <a:ext cx="2128266" cy="90525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İlkeler, sözler ve rehberler. Kararların dayandığı temel.</a:t>
            </a:r>
            <a:endParaRPr lang="en-US" sz="1250" dirty="0"/>
          </a:p>
        </p:txBody>
      </p:sp>
      <p:sp>
        <p:nvSpPr>
          <p:cNvPr id="11" name="Shape 7"/>
          <p:cNvSpPr/>
          <p:nvPr/>
        </p:nvSpPr>
        <p:spPr>
          <a:xfrm>
            <a:off x="3390138" y="1691640"/>
            <a:ext cx="2567178" cy="1783080"/>
          </a:xfrm>
          <a:prstGeom prst="roundRect">
            <a:avLst>
              <a:gd name="adj" fmla="val 5128"/>
            </a:avLst>
          </a:prstGeom>
          <a:solidFill>
            <a:srgbClr val="EDEEF7"/>
          </a:solidFill>
          <a:ln w="12700">
            <a:solidFill>
              <a:srgbClr val="EDEEF7"/>
            </a:solidFill>
            <a:prstDash val="solid"/>
          </a:ln>
        </p:spPr>
      </p:sp>
      <p:sp>
        <p:nvSpPr>
          <p:cNvPr id="12" name="Text 8"/>
          <p:cNvSpPr/>
          <p:nvPr/>
        </p:nvSpPr>
        <p:spPr>
          <a:xfrm>
            <a:off x="3609594" y="189280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İnsanlar</a:t>
            </a:r>
            <a:endParaRPr lang="en-US" sz="1500" dirty="0"/>
          </a:p>
        </p:txBody>
      </p:sp>
      <p:sp>
        <p:nvSpPr>
          <p:cNvPr id="13" name="Text 9"/>
          <p:cNvSpPr/>
          <p:nvPr/>
        </p:nvSpPr>
        <p:spPr>
          <a:xfrm>
            <a:off x="3609594" y="2404872"/>
            <a:ext cx="2128266" cy="90525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Roller, sorumluluklar ve takım yapıları. Kimin neyi sahiplendiği.</a:t>
            </a:r>
            <a:endParaRPr lang="en-US" sz="1250" dirty="0"/>
          </a:p>
        </p:txBody>
      </p:sp>
      <p:sp>
        <p:nvSpPr>
          <p:cNvPr id="14" name="Shape 10"/>
          <p:cNvSpPr/>
          <p:nvPr/>
        </p:nvSpPr>
        <p:spPr>
          <a:xfrm>
            <a:off x="6231636" y="1691640"/>
            <a:ext cx="2567178" cy="1783080"/>
          </a:xfrm>
          <a:prstGeom prst="roundRect">
            <a:avLst>
              <a:gd name="adj" fmla="val 5128"/>
            </a:avLst>
          </a:prstGeom>
          <a:solidFill>
            <a:srgbClr val="EDEEF7"/>
          </a:solidFill>
          <a:ln w="12700">
            <a:solidFill>
              <a:srgbClr val="EDEEF7"/>
            </a:solidFill>
            <a:prstDash val="solid"/>
          </a:ln>
        </p:spPr>
      </p:sp>
      <p:sp>
        <p:nvSpPr>
          <p:cNvPr id="15" name="Text 11"/>
          <p:cNvSpPr/>
          <p:nvPr/>
        </p:nvSpPr>
        <p:spPr>
          <a:xfrm>
            <a:off x="6451092" y="189280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Akış</a:t>
            </a:r>
            <a:endParaRPr lang="en-US" sz="1500" dirty="0"/>
          </a:p>
        </p:txBody>
      </p:sp>
      <p:sp>
        <p:nvSpPr>
          <p:cNvPr id="16" name="Text 12"/>
          <p:cNvSpPr/>
          <p:nvPr/>
        </p:nvSpPr>
        <p:spPr>
          <a:xfrm>
            <a:off x="6451092" y="2404872"/>
            <a:ext cx="2128266" cy="90525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Yaşam döngüleri ve iş akışları. İşin baştan sona nasıl aktığı.</a:t>
            </a:r>
            <a:endParaRPr lang="en-US" sz="1250" dirty="0"/>
          </a:p>
        </p:txBody>
      </p:sp>
      <p:sp>
        <p:nvSpPr>
          <p:cNvPr id="17" name="Shape 13"/>
          <p:cNvSpPr/>
          <p:nvPr/>
        </p:nvSpPr>
        <p:spPr>
          <a:xfrm>
            <a:off x="9073134" y="1691640"/>
            <a:ext cx="2567178" cy="1783080"/>
          </a:xfrm>
          <a:prstGeom prst="roundRect">
            <a:avLst>
              <a:gd name="adj" fmla="val 5128"/>
            </a:avLst>
          </a:prstGeom>
          <a:solidFill>
            <a:srgbClr val="EDEEF7"/>
          </a:solidFill>
          <a:ln w="12700">
            <a:solidFill>
              <a:srgbClr val="EDEEF7"/>
            </a:solidFill>
            <a:prstDash val="solid"/>
          </a:ln>
        </p:spPr>
      </p:sp>
      <p:sp>
        <p:nvSpPr>
          <p:cNvPr id="18" name="Text 14"/>
          <p:cNvSpPr/>
          <p:nvPr/>
        </p:nvSpPr>
        <p:spPr>
          <a:xfrm>
            <a:off x="9292590" y="189280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Pratikler</a:t>
            </a:r>
            <a:endParaRPr lang="en-US" sz="1500" dirty="0"/>
          </a:p>
        </p:txBody>
      </p:sp>
      <p:sp>
        <p:nvSpPr>
          <p:cNvPr id="19" name="Text 15"/>
          <p:cNvSpPr/>
          <p:nvPr/>
        </p:nvSpPr>
        <p:spPr>
          <a:xfrm>
            <a:off x="9292590" y="2404872"/>
            <a:ext cx="2128266" cy="90525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Süreç hedefleri ve seçenekler. Hangi teknikle ilerleneceği.</a:t>
            </a:r>
            <a:endParaRPr lang="en-US" sz="1250" dirty="0"/>
          </a:p>
        </p:txBody>
      </p:sp>
      <p:sp>
        <p:nvSpPr>
          <p:cNvPr id="20" name="Text 16"/>
          <p:cNvSpPr/>
          <p:nvPr/>
        </p:nvSpPr>
        <p:spPr>
          <a:xfrm>
            <a:off x="594360" y="3840480"/>
            <a:ext cx="10972800" cy="1737360"/>
          </a:xfrm>
          <a:prstGeom prst="rect">
            <a:avLst/>
          </a:prstGeom>
          <a:noFill/>
          <a:ln/>
        </p:spPr>
        <p:txBody>
          <a:bodyPr wrap="square" lIns="0" tIns="0" rIns="0" bIns="0" rtlCol="0" anchor="t"/>
          <a:lstStyle/>
          <a:p>
            <a:pPr marL="342900" indent="-342900">
              <a:spcAft>
                <a:spcPts val="1200"/>
              </a:spcAft>
              <a:buSzPct val="100000"/>
              <a:buChar char="▪"/>
            </a:pPr>
            <a:r>
              <a:rPr lang="en-US" sz="1400" dirty="0">
                <a:solidFill>
                  <a:srgbClr val="55566B"/>
                </a:solidFill>
                <a:latin typeface="Calibri" pitchFamily="34" charset="0"/>
                <a:ea typeface="Calibri" pitchFamily="34" charset="-122"/>
                <a:cs typeface="Calibri" pitchFamily="34" charset="-120"/>
              </a:rPr>
              <a:t>Sadece pratik kopyalamak (ritüelleri almak) en sık yapılan hata: zihniyet ve akış değişmezse sonuç değişmez.</a:t>
            </a:r>
            <a:endParaRPr lang="en-US" sz="1400" dirty="0"/>
          </a:p>
          <a:p>
            <a:pPr marL="342900" indent="-342900">
              <a:spcAft>
                <a:spcPts val="1200"/>
              </a:spcAft>
              <a:buSzPct val="100000"/>
              <a:buChar char="▪"/>
            </a:pPr>
            <a:r>
              <a:rPr lang="en-US" sz="1400" dirty="0">
                <a:solidFill>
                  <a:srgbClr val="55566B"/>
                </a:solidFill>
                <a:latin typeface="Calibri" pitchFamily="34" charset="0"/>
                <a:ea typeface="Calibri" pitchFamily="34" charset="-122"/>
                <a:cs typeface="Calibri" pitchFamily="34" charset="-120"/>
              </a:rPr>
              <a:t>Sadece zihniyet eğitimi vermek de yetmez: takımın somut seçenekleri görmesi ve bilinçli seçim yapması gerekir.</a:t>
            </a:r>
            <a:endParaRPr lang="en-US" sz="1400" dirty="0"/>
          </a:p>
          <a:p>
            <a:pPr marL="342900" indent="-342900">
              <a:spcAft>
                <a:spcPts val="1200"/>
              </a:spcAft>
              <a:buSzPct val="100000"/>
              <a:buChar char="▪"/>
            </a:pPr>
            <a:r>
              <a:rPr lang="en-US" sz="1400" dirty="0">
                <a:solidFill>
                  <a:srgbClr val="55566B"/>
                </a:solidFill>
                <a:latin typeface="Calibri" pitchFamily="34" charset="0"/>
                <a:ea typeface="Calibri" pitchFamily="34" charset="-122"/>
                <a:cs typeface="Calibri" pitchFamily="34" charset="-120"/>
              </a:rPr>
              <a:t>DA bu dördünü bir arada ele aldığı için kurumsal ölçekte hibrit tasarımı sürdürülebilir kılar.</a:t>
            </a:r>
            <a:endParaRPr lang="en-US" sz="1400" dirty="0"/>
          </a:p>
        </p:txBody>
      </p:sp>
      <p:sp>
        <p:nvSpPr>
          <p:cNvPr id="21" name="Shape 17"/>
          <p:cNvSpPr/>
          <p:nvPr/>
        </p:nvSpPr>
        <p:spPr>
          <a:xfrm>
            <a:off x="548640" y="5577840"/>
            <a:ext cx="11091672" cy="640080"/>
          </a:xfrm>
          <a:prstGeom prst="roundRect">
            <a:avLst>
              <a:gd name="adj" fmla="val 14286"/>
            </a:avLst>
          </a:prstGeom>
          <a:solidFill>
            <a:srgbClr val="33348E"/>
          </a:solidFill>
          <a:ln w="12700">
            <a:solidFill>
              <a:srgbClr val="33348E"/>
            </a:solidFill>
            <a:prstDash val="solid"/>
          </a:ln>
        </p:spPr>
      </p:sp>
      <p:sp>
        <p:nvSpPr>
          <p:cNvPr id="22" name="Text 18"/>
          <p:cNvSpPr/>
          <p:nvPr/>
        </p:nvSpPr>
        <p:spPr>
          <a:xfrm>
            <a:off x="868680" y="566928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PMO'nun görevi: dört görünümü birbirine bağlayan ortak dili kurmak ve canlı tutmak.</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AKIŞ</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Eğitim Yol Haritası</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4</a:t>
            </a:r>
            <a:endParaRPr lang="en-US" sz="900" dirty="0"/>
          </a:p>
        </p:txBody>
      </p:sp>
      <p:sp>
        <p:nvSpPr>
          <p:cNvPr id="8" name="Shape 4"/>
          <p:cNvSpPr/>
          <p:nvPr/>
        </p:nvSpPr>
        <p:spPr>
          <a:xfrm>
            <a:off x="548640" y="1600200"/>
            <a:ext cx="3514344" cy="1463040"/>
          </a:xfrm>
          <a:prstGeom prst="roundRect">
            <a:avLst>
              <a:gd name="adj" fmla="val 6250"/>
            </a:avLst>
          </a:prstGeom>
          <a:solidFill>
            <a:srgbClr val="EDEEF7"/>
          </a:solidFill>
          <a:ln w="12700">
            <a:solidFill>
              <a:srgbClr val="EDEEF7"/>
            </a:solidFill>
            <a:prstDash val="solid"/>
          </a:ln>
        </p:spPr>
      </p:sp>
      <p:sp>
        <p:nvSpPr>
          <p:cNvPr id="9" name="Text 5"/>
          <p:cNvSpPr/>
          <p:nvPr/>
        </p:nvSpPr>
        <p:spPr>
          <a:xfrm>
            <a:off x="768096" y="180136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1. Çeviklik Temelleri</a:t>
            </a:r>
            <a:endParaRPr lang="en-US" sz="1500" dirty="0"/>
          </a:p>
        </p:txBody>
      </p:sp>
      <p:sp>
        <p:nvSpPr>
          <p:cNvPr id="10" name="Text 6"/>
          <p:cNvSpPr/>
          <p:nvPr/>
        </p:nvSpPr>
        <p:spPr>
          <a:xfrm>
            <a:off x="768096" y="2313432"/>
            <a:ext cx="3075432" cy="58521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Neden, ne, zihniyet</a:t>
            </a:r>
            <a:endParaRPr lang="en-US" sz="1250" dirty="0"/>
          </a:p>
        </p:txBody>
      </p:sp>
      <p:sp>
        <p:nvSpPr>
          <p:cNvPr id="11" name="Shape 7"/>
          <p:cNvSpPr/>
          <p:nvPr/>
        </p:nvSpPr>
        <p:spPr>
          <a:xfrm>
            <a:off x="4337304" y="1600200"/>
            <a:ext cx="3514344" cy="1463040"/>
          </a:xfrm>
          <a:prstGeom prst="roundRect">
            <a:avLst>
              <a:gd name="adj" fmla="val 6250"/>
            </a:avLst>
          </a:prstGeom>
          <a:solidFill>
            <a:srgbClr val="EDEEF7"/>
          </a:solidFill>
          <a:ln w="12700">
            <a:solidFill>
              <a:srgbClr val="EDEEF7"/>
            </a:solidFill>
            <a:prstDash val="solid"/>
          </a:ln>
        </p:spPr>
      </p:sp>
      <p:sp>
        <p:nvSpPr>
          <p:cNvPr id="12" name="Text 8"/>
          <p:cNvSpPr/>
          <p:nvPr/>
        </p:nvSpPr>
        <p:spPr>
          <a:xfrm>
            <a:off x="4556760" y="180136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2. Scrum ve Kanban</a:t>
            </a:r>
            <a:endParaRPr lang="en-US" sz="1500" dirty="0"/>
          </a:p>
        </p:txBody>
      </p:sp>
      <p:sp>
        <p:nvSpPr>
          <p:cNvPr id="13" name="Text 9"/>
          <p:cNvSpPr/>
          <p:nvPr/>
        </p:nvSpPr>
        <p:spPr>
          <a:xfrm>
            <a:off x="4556760" y="2313432"/>
            <a:ext cx="3075432" cy="58521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Takım seviyesi pratikler</a:t>
            </a:r>
            <a:endParaRPr lang="en-US" sz="1250" dirty="0"/>
          </a:p>
        </p:txBody>
      </p:sp>
      <p:sp>
        <p:nvSpPr>
          <p:cNvPr id="14" name="Shape 10"/>
          <p:cNvSpPr/>
          <p:nvPr/>
        </p:nvSpPr>
        <p:spPr>
          <a:xfrm>
            <a:off x="8125968" y="1600200"/>
            <a:ext cx="3514344" cy="1463040"/>
          </a:xfrm>
          <a:prstGeom prst="roundRect">
            <a:avLst>
              <a:gd name="adj" fmla="val 6250"/>
            </a:avLst>
          </a:prstGeom>
          <a:solidFill>
            <a:srgbClr val="EDEEF7"/>
          </a:solidFill>
          <a:ln w="12700">
            <a:solidFill>
              <a:srgbClr val="EDEEF7"/>
            </a:solidFill>
            <a:prstDash val="solid"/>
          </a:ln>
        </p:spPr>
      </p:sp>
      <p:sp>
        <p:nvSpPr>
          <p:cNvPr id="15" name="Text 11"/>
          <p:cNvSpPr/>
          <p:nvPr/>
        </p:nvSpPr>
        <p:spPr>
          <a:xfrm>
            <a:off x="8345424" y="180136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3. Proje Yönetiminde Çeviklik</a:t>
            </a:r>
            <a:endParaRPr lang="en-US" sz="1500" dirty="0"/>
          </a:p>
        </p:txBody>
      </p:sp>
      <p:sp>
        <p:nvSpPr>
          <p:cNvPr id="16" name="Text 12"/>
          <p:cNvSpPr/>
          <p:nvPr/>
        </p:nvSpPr>
        <p:spPr>
          <a:xfrm>
            <a:off x="8345424" y="2313432"/>
            <a:ext cx="3075432" cy="58521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PMBOK 6-7 ve yaşam döngüleri</a:t>
            </a:r>
            <a:endParaRPr lang="en-US" sz="1250" dirty="0"/>
          </a:p>
        </p:txBody>
      </p:sp>
      <p:sp>
        <p:nvSpPr>
          <p:cNvPr id="17" name="Shape 13"/>
          <p:cNvSpPr/>
          <p:nvPr/>
        </p:nvSpPr>
        <p:spPr>
          <a:xfrm>
            <a:off x="548640" y="3337560"/>
            <a:ext cx="3514344" cy="1463040"/>
          </a:xfrm>
          <a:prstGeom prst="roundRect">
            <a:avLst>
              <a:gd name="adj" fmla="val 6250"/>
            </a:avLst>
          </a:prstGeom>
          <a:solidFill>
            <a:srgbClr val="EDEEF7"/>
          </a:solidFill>
          <a:ln w="12700">
            <a:solidFill>
              <a:srgbClr val="EDEEF7"/>
            </a:solidFill>
            <a:prstDash val="solid"/>
          </a:ln>
        </p:spPr>
      </p:sp>
      <p:sp>
        <p:nvSpPr>
          <p:cNvPr id="18" name="Text 14"/>
          <p:cNvSpPr/>
          <p:nvPr/>
        </p:nvSpPr>
        <p:spPr>
          <a:xfrm>
            <a:off x="768096" y="353872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4. Disciplined Agile</a:t>
            </a:r>
            <a:endParaRPr lang="en-US" sz="1500" dirty="0"/>
          </a:p>
        </p:txBody>
      </p:sp>
      <p:sp>
        <p:nvSpPr>
          <p:cNvPr id="19" name="Text 15"/>
          <p:cNvSpPr/>
          <p:nvPr/>
        </p:nvSpPr>
        <p:spPr>
          <a:xfrm>
            <a:off x="768096" y="4050792"/>
            <a:ext cx="3075432" cy="58521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Hibrit çalışma şekli tasarımı</a:t>
            </a:r>
            <a:endParaRPr lang="en-US" sz="1250" dirty="0"/>
          </a:p>
        </p:txBody>
      </p:sp>
      <p:sp>
        <p:nvSpPr>
          <p:cNvPr id="20" name="Shape 16"/>
          <p:cNvSpPr/>
          <p:nvPr/>
        </p:nvSpPr>
        <p:spPr>
          <a:xfrm>
            <a:off x="4337304" y="3337560"/>
            <a:ext cx="3514344" cy="1463040"/>
          </a:xfrm>
          <a:prstGeom prst="roundRect">
            <a:avLst>
              <a:gd name="adj" fmla="val 6250"/>
            </a:avLst>
          </a:prstGeom>
          <a:solidFill>
            <a:srgbClr val="EDEEF7"/>
          </a:solidFill>
          <a:ln w="12700">
            <a:solidFill>
              <a:srgbClr val="EDEEF7"/>
            </a:solidFill>
            <a:prstDash val="solid"/>
          </a:ln>
        </p:spPr>
      </p:sp>
      <p:sp>
        <p:nvSpPr>
          <p:cNvPr id="21" name="Text 17"/>
          <p:cNvSpPr/>
          <p:nvPr/>
        </p:nvSpPr>
        <p:spPr>
          <a:xfrm>
            <a:off x="4556760" y="353872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5. PMO ve Yönetişim</a:t>
            </a:r>
            <a:endParaRPr lang="en-US" sz="1500" dirty="0"/>
          </a:p>
        </p:txBody>
      </p:sp>
      <p:sp>
        <p:nvSpPr>
          <p:cNvPr id="22" name="Text 18"/>
          <p:cNvSpPr/>
          <p:nvPr/>
        </p:nvSpPr>
        <p:spPr>
          <a:xfrm>
            <a:off x="4556760" y="4050792"/>
            <a:ext cx="3075432" cy="58521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PMO çeşitleri, yeni rol</a:t>
            </a:r>
            <a:endParaRPr lang="en-US" sz="1250" dirty="0"/>
          </a:p>
        </p:txBody>
      </p:sp>
      <p:sp>
        <p:nvSpPr>
          <p:cNvPr id="23" name="Shape 19"/>
          <p:cNvSpPr/>
          <p:nvPr/>
        </p:nvSpPr>
        <p:spPr>
          <a:xfrm>
            <a:off x="8125968" y="3337560"/>
            <a:ext cx="3514344" cy="1463040"/>
          </a:xfrm>
          <a:prstGeom prst="roundRect">
            <a:avLst>
              <a:gd name="adj" fmla="val 6250"/>
            </a:avLst>
          </a:prstGeom>
          <a:solidFill>
            <a:srgbClr val="EDEEF7"/>
          </a:solidFill>
          <a:ln w="12700">
            <a:solidFill>
              <a:srgbClr val="EDEEF7"/>
            </a:solidFill>
            <a:prstDash val="solid"/>
          </a:ln>
        </p:spPr>
      </p:sp>
      <p:sp>
        <p:nvSpPr>
          <p:cNvPr id="24" name="Text 20"/>
          <p:cNvSpPr/>
          <p:nvPr/>
        </p:nvSpPr>
        <p:spPr>
          <a:xfrm>
            <a:off x="8345424" y="353872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6. Portföy ve LPM</a:t>
            </a:r>
            <a:endParaRPr lang="en-US" sz="1500" dirty="0"/>
          </a:p>
        </p:txBody>
      </p:sp>
      <p:sp>
        <p:nvSpPr>
          <p:cNvPr id="25" name="Text 21"/>
          <p:cNvSpPr/>
          <p:nvPr/>
        </p:nvSpPr>
        <p:spPr>
          <a:xfrm>
            <a:off x="8345424" y="4050792"/>
            <a:ext cx="3075432" cy="58521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Strateji, bütçe, akış</a:t>
            </a:r>
            <a:endParaRPr lang="en-US" sz="1250" dirty="0"/>
          </a:p>
        </p:txBody>
      </p:sp>
      <p:sp>
        <p:nvSpPr>
          <p:cNvPr id="26" name="Shape 22"/>
          <p:cNvSpPr/>
          <p:nvPr/>
        </p:nvSpPr>
        <p:spPr>
          <a:xfrm>
            <a:off x="548640" y="4754880"/>
            <a:ext cx="11091672" cy="1234440"/>
          </a:xfrm>
          <a:prstGeom prst="roundRect">
            <a:avLst>
              <a:gd name="adj" fmla="val 7407"/>
            </a:avLst>
          </a:prstGeom>
          <a:solidFill>
            <a:srgbClr val="33348E"/>
          </a:solidFill>
          <a:ln w="12700">
            <a:solidFill>
              <a:srgbClr val="33348E"/>
            </a:solidFill>
            <a:prstDash val="solid"/>
          </a:ln>
        </p:spPr>
      </p:sp>
      <p:sp>
        <p:nvSpPr>
          <p:cNvPr id="27" name="Text 23"/>
          <p:cNvSpPr/>
          <p:nvPr/>
        </p:nvSpPr>
        <p:spPr>
          <a:xfrm>
            <a:off x="822960" y="4956048"/>
            <a:ext cx="3108960" cy="365760"/>
          </a:xfrm>
          <a:prstGeom prst="rect">
            <a:avLst/>
          </a:prstGeom>
          <a:noFill/>
          <a:ln/>
        </p:spPr>
        <p:txBody>
          <a:bodyPr wrap="square" lIns="0" tIns="0" rIns="0" bIns="0" rtlCol="0" anchor="ctr"/>
          <a:lstStyle/>
          <a:p>
            <a:pPr indent="0" marL="0">
              <a:buNone/>
            </a:pPr>
            <a:r>
              <a:rPr lang="en-US" sz="1400" b="1" dirty="0">
                <a:solidFill>
                  <a:srgbClr val="FFFFFF"/>
                </a:solidFill>
                <a:latin typeface="Calibri" pitchFamily="34" charset="0"/>
                <a:ea typeface="Calibri" pitchFamily="34" charset="-122"/>
                <a:cs typeface="Calibri" pitchFamily="34" charset="-120"/>
              </a:rPr>
              <a:t>Takım Seviyesi</a:t>
            </a:r>
            <a:endParaRPr lang="en-US" sz="1400" dirty="0"/>
          </a:p>
        </p:txBody>
      </p:sp>
      <p:sp>
        <p:nvSpPr>
          <p:cNvPr id="28" name="Text 24"/>
          <p:cNvSpPr/>
          <p:nvPr/>
        </p:nvSpPr>
        <p:spPr>
          <a:xfrm>
            <a:off x="822960" y="5349240"/>
            <a:ext cx="3108960" cy="320040"/>
          </a:xfrm>
          <a:prstGeom prst="rect">
            <a:avLst/>
          </a:prstGeom>
          <a:noFill/>
          <a:ln/>
        </p:spPr>
        <p:txBody>
          <a:bodyPr wrap="square" lIns="0" tIns="0" rIns="0" bIns="0" rtlCol="0" anchor="ctr"/>
          <a:lstStyle/>
          <a:p>
            <a:pPr indent="0" marL="0">
              <a:buNone/>
            </a:pPr>
            <a:r>
              <a:rPr lang="en-US" sz="1200" dirty="0">
                <a:solidFill>
                  <a:srgbClr val="C9CAE6"/>
                </a:solidFill>
                <a:latin typeface="Calibri" pitchFamily="34" charset="0"/>
                <a:ea typeface="Calibri" pitchFamily="34" charset="-122"/>
                <a:cs typeface="Calibri" pitchFamily="34" charset="-120"/>
              </a:rPr>
              <a:t>Modül 1-2</a:t>
            </a:r>
            <a:endParaRPr lang="en-US" sz="1200" dirty="0"/>
          </a:p>
        </p:txBody>
      </p:sp>
      <p:sp>
        <p:nvSpPr>
          <p:cNvPr id="29" name="Text 25"/>
          <p:cNvSpPr/>
          <p:nvPr/>
        </p:nvSpPr>
        <p:spPr>
          <a:xfrm>
            <a:off x="4480560" y="4956048"/>
            <a:ext cx="3657600" cy="365760"/>
          </a:xfrm>
          <a:prstGeom prst="rect">
            <a:avLst/>
          </a:prstGeom>
          <a:noFill/>
          <a:ln/>
        </p:spPr>
        <p:txBody>
          <a:bodyPr wrap="square" lIns="0" tIns="0" rIns="0" bIns="0" rtlCol="0" anchor="ctr"/>
          <a:lstStyle/>
          <a:p>
            <a:pPr indent="0" marL="0">
              <a:buNone/>
            </a:pPr>
            <a:r>
              <a:rPr lang="en-US" sz="1400" b="1" dirty="0">
                <a:solidFill>
                  <a:srgbClr val="FFFFFF"/>
                </a:solidFill>
                <a:latin typeface="Calibri" pitchFamily="34" charset="0"/>
                <a:ea typeface="Calibri" pitchFamily="34" charset="-122"/>
                <a:cs typeface="Calibri" pitchFamily="34" charset="-120"/>
              </a:rPr>
              <a:t>Proje ve Program Seviyesi</a:t>
            </a:r>
            <a:endParaRPr lang="en-US" sz="1400" dirty="0"/>
          </a:p>
        </p:txBody>
      </p:sp>
      <p:sp>
        <p:nvSpPr>
          <p:cNvPr id="30" name="Text 26"/>
          <p:cNvSpPr/>
          <p:nvPr/>
        </p:nvSpPr>
        <p:spPr>
          <a:xfrm>
            <a:off x="4480560" y="5349240"/>
            <a:ext cx="3657600" cy="320040"/>
          </a:xfrm>
          <a:prstGeom prst="rect">
            <a:avLst/>
          </a:prstGeom>
          <a:noFill/>
          <a:ln/>
        </p:spPr>
        <p:txBody>
          <a:bodyPr wrap="square" lIns="0" tIns="0" rIns="0" bIns="0" rtlCol="0" anchor="ctr"/>
          <a:lstStyle/>
          <a:p>
            <a:pPr indent="0" marL="0">
              <a:buNone/>
            </a:pPr>
            <a:r>
              <a:rPr lang="en-US" sz="1200" dirty="0">
                <a:solidFill>
                  <a:srgbClr val="C9CAE6"/>
                </a:solidFill>
                <a:latin typeface="Calibri" pitchFamily="34" charset="0"/>
                <a:ea typeface="Calibri" pitchFamily="34" charset="-122"/>
                <a:cs typeface="Calibri" pitchFamily="34" charset="-120"/>
              </a:rPr>
              <a:t>Modül 3-4</a:t>
            </a:r>
            <a:endParaRPr lang="en-US" sz="1200" dirty="0"/>
          </a:p>
        </p:txBody>
      </p:sp>
      <p:sp>
        <p:nvSpPr>
          <p:cNvPr id="31" name="Text 27"/>
          <p:cNvSpPr/>
          <p:nvPr/>
        </p:nvSpPr>
        <p:spPr>
          <a:xfrm>
            <a:off x="8503920" y="4956048"/>
            <a:ext cx="2926080" cy="365760"/>
          </a:xfrm>
          <a:prstGeom prst="rect">
            <a:avLst/>
          </a:prstGeom>
          <a:noFill/>
          <a:ln/>
        </p:spPr>
        <p:txBody>
          <a:bodyPr wrap="square" lIns="0" tIns="0" rIns="0" bIns="0" rtlCol="0" anchor="ctr"/>
          <a:lstStyle/>
          <a:p>
            <a:pPr indent="0" marL="0">
              <a:buNone/>
            </a:pPr>
            <a:r>
              <a:rPr lang="en-US" sz="1400" b="1" dirty="0">
                <a:solidFill>
                  <a:srgbClr val="FFFFFF"/>
                </a:solidFill>
                <a:latin typeface="Calibri" pitchFamily="34" charset="0"/>
                <a:ea typeface="Calibri" pitchFamily="34" charset="-122"/>
                <a:cs typeface="Calibri" pitchFamily="34" charset="-120"/>
              </a:rPr>
              <a:t>Kurumsal Seviye</a:t>
            </a:r>
            <a:endParaRPr lang="en-US" sz="1400" dirty="0"/>
          </a:p>
        </p:txBody>
      </p:sp>
      <p:sp>
        <p:nvSpPr>
          <p:cNvPr id="32" name="Text 28"/>
          <p:cNvSpPr/>
          <p:nvPr/>
        </p:nvSpPr>
        <p:spPr>
          <a:xfrm>
            <a:off x="8503920" y="5349240"/>
            <a:ext cx="2926080" cy="320040"/>
          </a:xfrm>
          <a:prstGeom prst="rect">
            <a:avLst/>
          </a:prstGeom>
          <a:noFill/>
          <a:ln/>
        </p:spPr>
        <p:txBody>
          <a:bodyPr wrap="square" lIns="0" tIns="0" rIns="0" bIns="0" rtlCol="0" anchor="ctr"/>
          <a:lstStyle/>
          <a:p>
            <a:pPr indent="0" marL="0">
              <a:buNone/>
            </a:pPr>
            <a:r>
              <a:rPr lang="en-US" sz="1200" dirty="0">
                <a:solidFill>
                  <a:srgbClr val="C9CAE6"/>
                </a:solidFill>
                <a:latin typeface="Calibri" pitchFamily="34" charset="0"/>
                <a:ea typeface="Calibri" pitchFamily="34" charset="-122"/>
                <a:cs typeface="Calibri" pitchFamily="34" charset="-120"/>
              </a:rPr>
              <a:t>Modül 5-6</a:t>
            </a:r>
            <a:endParaRPr lang="en-US" sz="12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4</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DA Takım Rolleri</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45</a:t>
            </a:r>
            <a:endParaRPr lang="en-US" sz="900" dirty="0"/>
          </a:p>
        </p:txBody>
      </p:sp>
      <p:sp>
        <p:nvSpPr>
          <p:cNvPr id="8" name="Shape 4"/>
          <p:cNvSpPr/>
          <p:nvPr/>
        </p:nvSpPr>
        <p:spPr>
          <a:xfrm>
            <a:off x="548640" y="1645920"/>
            <a:ext cx="5394960" cy="3291840"/>
          </a:xfrm>
          <a:prstGeom prst="roundRect">
            <a:avLst>
              <a:gd name="adj" fmla="val 2222"/>
            </a:avLst>
          </a:prstGeom>
          <a:solidFill>
            <a:srgbClr val="EDEEF7"/>
          </a:solidFill>
          <a:ln w="12700">
            <a:solidFill>
              <a:srgbClr val="EDEEF7"/>
            </a:solidFill>
            <a:prstDash val="solid"/>
          </a:ln>
        </p:spPr>
      </p:sp>
      <p:sp>
        <p:nvSpPr>
          <p:cNvPr id="9" name="Shape 5"/>
          <p:cNvSpPr/>
          <p:nvPr/>
        </p:nvSpPr>
        <p:spPr>
          <a:xfrm>
            <a:off x="548640" y="1645920"/>
            <a:ext cx="5394960" cy="566928"/>
          </a:xfrm>
          <a:prstGeom prst="roundRect">
            <a:avLst>
              <a:gd name="adj" fmla="val 12903"/>
            </a:avLst>
          </a:prstGeom>
          <a:solidFill>
            <a:srgbClr val="33348E"/>
          </a:solidFill>
          <a:ln w="12700">
            <a:solidFill>
              <a:srgbClr val="33348E"/>
            </a:solidFill>
            <a:prstDash val="solid"/>
          </a:ln>
        </p:spPr>
      </p:sp>
      <p:sp>
        <p:nvSpPr>
          <p:cNvPr id="10" name="Text 6"/>
          <p:cNvSpPr/>
          <p:nvPr/>
        </p:nvSpPr>
        <p:spPr>
          <a:xfrm>
            <a:off x="804672" y="1645920"/>
            <a:ext cx="4937760" cy="56692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Birincil Roller</a:t>
            </a:r>
            <a:endParaRPr lang="en-US" sz="1500" dirty="0"/>
          </a:p>
        </p:txBody>
      </p:sp>
      <p:sp>
        <p:nvSpPr>
          <p:cNvPr id="11" name="Text 7"/>
          <p:cNvSpPr/>
          <p:nvPr/>
        </p:nvSpPr>
        <p:spPr>
          <a:xfrm>
            <a:off x="868680" y="2423160"/>
            <a:ext cx="4754880" cy="2286000"/>
          </a:xfrm>
          <a:prstGeom prst="rect">
            <a:avLst/>
          </a:prstGeom>
          <a:noFill/>
          <a:ln/>
        </p:spPr>
        <p:txBody>
          <a:bodyPr wrap="square" lIns="0" tIns="0" rIns="0" bIns="0" rtlCol="0" anchor="t"/>
          <a:lstStyle/>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Takım Lideri: engelleri kaldırır, süreci kolaylaştırır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Ürün Sahibi: doğru ürünü inşa ettirir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Mimari Sahibi: ürünün doğru inşa edilmesini sağlar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Takım Üyesi: çözümü üretir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Paydaş: ürünü kullanan veya etkilenen taraf</a:t>
            </a:r>
            <a:endParaRPr lang="en-US" sz="1350" dirty="0"/>
          </a:p>
        </p:txBody>
      </p:sp>
      <p:sp>
        <p:nvSpPr>
          <p:cNvPr id="12" name="Shape 8"/>
          <p:cNvSpPr/>
          <p:nvPr/>
        </p:nvSpPr>
        <p:spPr>
          <a:xfrm>
            <a:off x="6254496" y="1645920"/>
            <a:ext cx="5394960" cy="3291840"/>
          </a:xfrm>
          <a:prstGeom prst="roundRect">
            <a:avLst>
              <a:gd name="adj" fmla="val 2222"/>
            </a:avLst>
          </a:prstGeom>
          <a:solidFill>
            <a:srgbClr val="FBEFEF"/>
          </a:solidFill>
          <a:ln w="12700">
            <a:solidFill>
              <a:srgbClr val="FBEFEF"/>
            </a:solidFill>
            <a:prstDash val="solid"/>
          </a:ln>
        </p:spPr>
      </p:sp>
      <p:sp>
        <p:nvSpPr>
          <p:cNvPr id="13" name="Shape 9"/>
          <p:cNvSpPr/>
          <p:nvPr/>
        </p:nvSpPr>
        <p:spPr>
          <a:xfrm>
            <a:off x="6254496" y="1645920"/>
            <a:ext cx="5394960" cy="566928"/>
          </a:xfrm>
          <a:prstGeom prst="roundRect">
            <a:avLst>
              <a:gd name="adj" fmla="val 12903"/>
            </a:avLst>
          </a:prstGeom>
          <a:solidFill>
            <a:srgbClr val="6E6FB4"/>
          </a:solidFill>
          <a:ln w="12700">
            <a:solidFill>
              <a:srgbClr val="6E6FB4"/>
            </a:solidFill>
            <a:prstDash val="solid"/>
          </a:ln>
        </p:spPr>
      </p:sp>
      <p:sp>
        <p:nvSpPr>
          <p:cNvPr id="14" name="Text 10"/>
          <p:cNvSpPr/>
          <p:nvPr/>
        </p:nvSpPr>
        <p:spPr>
          <a:xfrm>
            <a:off x="6510528" y="1645920"/>
            <a:ext cx="4937760" cy="56692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Destekleyici Roller</a:t>
            </a:r>
            <a:endParaRPr lang="en-US" sz="1500" dirty="0"/>
          </a:p>
        </p:txBody>
      </p:sp>
      <p:sp>
        <p:nvSpPr>
          <p:cNvPr id="15" name="Text 11"/>
          <p:cNvSpPr/>
          <p:nvPr/>
        </p:nvSpPr>
        <p:spPr>
          <a:xfrm>
            <a:off x="6574536" y="2423160"/>
            <a:ext cx="4754880" cy="2286000"/>
          </a:xfrm>
          <a:prstGeom prst="rect">
            <a:avLst/>
          </a:prstGeom>
          <a:noFill/>
          <a:ln/>
        </p:spPr>
        <p:txBody>
          <a:bodyPr wrap="square" lIns="0" tIns="0" rIns="0" bIns="0" rtlCol="0" anchor="t"/>
          <a:lstStyle/>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Alan Uzmanı: iş bilgisi derinliği sağlar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Teknik Uzman: özel teknik yetkinlik getirir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Bağımsız Test Uzmanı: kritik sistemlerde ek doğrulama</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Entegratör: karmaşık sistemlerde bütünleştirme</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Uzman: ihtiyaç duyulan diğer roller</a:t>
            </a:r>
            <a:endParaRPr lang="en-US" sz="1350" dirty="0"/>
          </a:p>
        </p:txBody>
      </p:sp>
      <p:sp>
        <p:nvSpPr>
          <p:cNvPr id="16" name="Shape 12"/>
          <p:cNvSpPr/>
          <p:nvPr/>
        </p:nvSpPr>
        <p:spPr>
          <a:xfrm>
            <a:off x="548640" y="5120640"/>
            <a:ext cx="11091672" cy="1097280"/>
          </a:xfrm>
          <a:prstGeom prst="roundRect">
            <a:avLst>
              <a:gd name="adj" fmla="val 8333"/>
            </a:avLst>
          </a:prstGeom>
          <a:solidFill>
            <a:srgbClr val="33348E"/>
          </a:solidFill>
          <a:ln w="12700">
            <a:solidFill>
              <a:srgbClr val="33348E"/>
            </a:solidFill>
            <a:prstDash val="solid"/>
          </a:ln>
        </p:spPr>
      </p:sp>
      <p:sp>
        <p:nvSpPr>
          <p:cNvPr id="17" name="Text 13"/>
          <p:cNvSpPr/>
          <p:nvPr/>
        </p:nvSpPr>
        <p:spPr>
          <a:xfrm>
            <a:off x="868680" y="521208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Şişecam için önemli ayrım: Mimari Sahibi rolü, teknik borç ve entegrasyon riskinin sahibidir.</a:t>
            </a:r>
            <a:endParaRPr lang="en-US" sz="1500" dirty="0"/>
          </a:p>
        </p:txBody>
      </p:sp>
      <p:sp>
        <p:nvSpPr>
          <p:cNvPr id="18" name="Text 14"/>
          <p:cNvSpPr/>
          <p:nvPr/>
        </p:nvSpPr>
        <p:spPr>
          <a:xfrm>
            <a:off x="868680" y="5650992"/>
            <a:ext cx="10424160" cy="411480"/>
          </a:xfrm>
          <a:prstGeom prst="rect">
            <a:avLst/>
          </a:prstGeom>
          <a:noFill/>
          <a:ln/>
        </p:spPr>
        <p:txBody>
          <a:bodyPr wrap="square" lIns="0" tIns="0" rIns="0" bIns="0" rtlCol="0" anchor="t"/>
          <a:lstStyle/>
          <a:p>
            <a:pPr indent="0" marL="0">
              <a:buNone/>
            </a:pPr>
            <a:r>
              <a:rPr lang="en-US" sz="1250" dirty="0">
                <a:solidFill>
                  <a:srgbClr val="C9CAE6"/>
                </a:solidFill>
                <a:latin typeface="Calibri" pitchFamily="34" charset="0"/>
                <a:ea typeface="Calibri" pitchFamily="34" charset="-122"/>
                <a:cs typeface="Calibri" pitchFamily="34" charset="-120"/>
              </a:rPr>
              <a:t>Bu rol tanımlanmadığında teknik kararlar ya boşta kalır ya da proje yöneticisine yıkılır.</a:t>
            </a:r>
            <a:endParaRPr lang="en-US" sz="125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4</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Altı Disciplined Agile Yaşam Döngüsü</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46</a:t>
            </a:r>
            <a:endParaRPr lang="en-US" sz="900" dirty="0"/>
          </a:p>
        </p:txBody>
      </p:sp>
      <p:sp>
        <p:nvSpPr>
          <p:cNvPr id="8" name="Shape 4"/>
          <p:cNvSpPr/>
          <p:nvPr/>
        </p:nvSpPr>
        <p:spPr>
          <a:xfrm>
            <a:off x="548640" y="1645920"/>
            <a:ext cx="3514344" cy="1691640"/>
          </a:xfrm>
          <a:prstGeom prst="roundRect">
            <a:avLst>
              <a:gd name="adj" fmla="val 5405"/>
            </a:avLst>
          </a:prstGeom>
          <a:solidFill>
            <a:srgbClr val="EDEEF7"/>
          </a:solidFill>
          <a:ln w="12700">
            <a:solidFill>
              <a:srgbClr val="EDEEF7"/>
            </a:solidFill>
            <a:prstDash val="solid"/>
          </a:ln>
        </p:spPr>
      </p:sp>
      <p:sp>
        <p:nvSpPr>
          <p:cNvPr id="9" name="Text 5"/>
          <p:cNvSpPr/>
          <p:nvPr/>
        </p:nvSpPr>
        <p:spPr>
          <a:xfrm>
            <a:off x="768096"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Çevik</a:t>
            </a:r>
            <a:endParaRPr lang="en-US" sz="1500" dirty="0"/>
          </a:p>
        </p:txBody>
      </p:sp>
      <p:sp>
        <p:nvSpPr>
          <p:cNvPr id="10" name="Text 6"/>
          <p:cNvSpPr/>
          <p:nvPr/>
        </p:nvSpPr>
        <p:spPr>
          <a:xfrm>
            <a:off x="768096" y="2359152"/>
            <a:ext cx="3075432" cy="81381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Scrum tabanlı, sabit iterasyonlar. Yeni özellik ve geliştirme projeleri için.</a:t>
            </a:r>
            <a:endParaRPr lang="en-US" sz="1250" dirty="0"/>
          </a:p>
        </p:txBody>
      </p:sp>
      <p:sp>
        <p:nvSpPr>
          <p:cNvPr id="11" name="Shape 7"/>
          <p:cNvSpPr/>
          <p:nvPr/>
        </p:nvSpPr>
        <p:spPr>
          <a:xfrm>
            <a:off x="4337304" y="1645920"/>
            <a:ext cx="3514344" cy="1691640"/>
          </a:xfrm>
          <a:prstGeom prst="roundRect">
            <a:avLst>
              <a:gd name="adj" fmla="val 5405"/>
            </a:avLst>
          </a:prstGeom>
          <a:solidFill>
            <a:srgbClr val="EDEEF7"/>
          </a:solidFill>
          <a:ln w="12700">
            <a:solidFill>
              <a:srgbClr val="EDEEF7"/>
            </a:solidFill>
            <a:prstDash val="solid"/>
          </a:ln>
        </p:spPr>
      </p:sp>
      <p:sp>
        <p:nvSpPr>
          <p:cNvPr id="12" name="Text 8"/>
          <p:cNvSpPr/>
          <p:nvPr/>
        </p:nvSpPr>
        <p:spPr>
          <a:xfrm>
            <a:off x="4556760"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Yalın</a:t>
            </a:r>
            <a:endParaRPr lang="en-US" sz="1500" dirty="0"/>
          </a:p>
        </p:txBody>
      </p:sp>
      <p:sp>
        <p:nvSpPr>
          <p:cNvPr id="13" name="Text 9"/>
          <p:cNvSpPr/>
          <p:nvPr/>
        </p:nvSpPr>
        <p:spPr>
          <a:xfrm>
            <a:off x="4556760" y="2359152"/>
            <a:ext cx="3075432" cy="81381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Kanban tabanlı, sürekli akış. Değişken talep ve bakım işleri için.</a:t>
            </a:r>
            <a:endParaRPr lang="en-US" sz="1250" dirty="0"/>
          </a:p>
        </p:txBody>
      </p:sp>
      <p:sp>
        <p:nvSpPr>
          <p:cNvPr id="14" name="Shape 10"/>
          <p:cNvSpPr/>
          <p:nvPr/>
        </p:nvSpPr>
        <p:spPr>
          <a:xfrm>
            <a:off x="8125968" y="1645920"/>
            <a:ext cx="3514344" cy="1691640"/>
          </a:xfrm>
          <a:prstGeom prst="roundRect">
            <a:avLst>
              <a:gd name="adj" fmla="val 5405"/>
            </a:avLst>
          </a:prstGeom>
          <a:solidFill>
            <a:srgbClr val="EDEEF7"/>
          </a:solidFill>
          <a:ln w="12700">
            <a:solidFill>
              <a:srgbClr val="EDEEF7"/>
            </a:solidFill>
            <a:prstDash val="solid"/>
          </a:ln>
        </p:spPr>
      </p:sp>
      <p:sp>
        <p:nvSpPr>
          <p:cNvPr id="15" name="Text 11"/>
          <p:cNvSpPr/>
          <p:nvPr/>
        </p:nvSpPr>
        <p:spPr>
          <a:xfrm>
            <a:off x="8345424"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Sürekli Teslimat: Çevik</a:t>
            </a:r>
            <a:endParaRPr lang="en-US" sz="1500" dirty="0"/>
          </a:p>
        </p:txBody>
      </p:sp>
      <p:sp>
        <p:nvSpPr>
          <p:cNvPr id="16" name="Text 12"/>
          <p:cNvSpPr/>
          <p:nvPr/>
        </p:nvSpPr>
        <p:spPr>
          <a:xfrm>
            <a:off x="8345424" y="2359152"/>
            <a:ext cx="3075432" cy="81381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Her iterasyon sonunda canlıya çıkış. Olgun DevOps gerektirir.</a:t>
            </a:r>
            <a:endParaRPr lang="en-US" sz="1250" dirty="0"/>
          </a:p>
        </p:txBody>
      </p:sp>
      <p:sp>
        <p:nvSpPr>
          <p:cNvPr id="17" name="Shape 13"/>
          <p:cNvSpPr/>
          <p:nvPr/>
        </p:nvSpPr>
        <p:spPr>
          <a:xfrm>
            <a:off x="548640" y="3611880"/>
            <a:ext cx="3514344" cy="1691640"/>
          </a:xfrm>
          <a:prstGeom prst="roundRect">
            <a:avLst>
              <a:gd name="adj" fmla="val 5405"/>
            </a:avLst>
          </a:prstGeom>
          <a:solidFill>
            <a:srgbClr val="EDEEF7"/>
          </a:solidFill>
          <a:ln w="12700">
            <a:solidFill>
              <a:srgbClr val="EDEEF7"/>
            </a:solidFill>
            <a:prstDash val="solid"/>
          </a:ln>
        </p:spPr>
      </p:sp>
      <p:sp>
        <p:nvSpPr>
          <p:cNvPr id="18" name="Text 14"/>
          <p:cNvSpPr/>
          <p:nvPr/>
        </p:nvSpPr>
        <p:spPr>
          <a:xfrm>
            <a:off x="768096" y="381304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Sürekli Teslimat: Yalın</a:t>
            </a:r>
            <a:endParaRPr lang="en-US" sz="1500" dirty="0"/>
          </a:p>
        </p:txBody>
      </p:sp>
      <p:sp>
        <p:nvSpPr>
          <p:cNvPr id="19" name="Text 15"/>
          <p:cNvSpPr/>
          <p:nvPr/>
        </p:nvSpPr>
        <p:spPr>
          <a:xfrm>
            <a:off x="768096" y="4325112"/>
            <a:ext cx="3075432" cy="81381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Akış halinde ve sık canlıya çıkış. En olgun teslimat modeli.</a:t>
            </a:r>
            <a:endParaRPr lang="en-US" sz="1250" dirty="0"/>
          </a:p>
        </p:txBody>
      </p:sp>
      <p:sp>
        <p:nvSpPr>
          <p:cNvPr id="20" name="Shape 16"/>
          <p:cNvSpPr/>
          <p:nvPr/>
        </p:nvSpPr>
        <p:spPr>
          <a:xfrm>
            <a:off x="4337304" y="3611880"/>
            <a:ext cx="3514344" cy="1691640"/>
          </a:xfrm>
          <a:prstGeom prst="roundRect">
            <a:avLst>
              <a:gd name="adj" fmla="val 5405"/>
            </a:avLst>
          </a:prstGeom>
          <a:solidFill>
            <a:srgbClr val="EDEEF7"/>
          </a:solidFill>
          <a:ln w="12700">
            <a:solidFill>
              <a:srgbClr val="EDEEF7"/>
            </a:solidFill>
            <a:prstDash val="solid"/>
          </a:ln>
        </p:spPr>
      </p:sp>
      <p:sp>
        <p:nvSpPr>
          <p:cNvPr id="21" name="Text 17"/>
          <p:cNvSpPr/>
          <p:nvPr/>
        </p:nvSpPr>
        <p:spPr>
          <a:xfrm>
            <a:off x="4556760" y="381304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Keşifsel</a:t>
            </a:r>
            <a:endParaRPr lang="en-US" sz="1500" dirty="0"/>
          </a:p>
        </p:txBody>
      </p:sp>
      <p:sp>
        <p:nvSpPr>
          <p:cNvPr id="22" name="Text 18"/>
          <p:cNvSpPr/>
          <p:nvPr/>
        </p:nvSpPr>
        <p:spPr>
          <a:xfrm>
            <a:off x="4556760" y="4325112"/>
            <a:ext cx="3075432" cy="81381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Hipotez, MVP, ölç ve öğren. Yeni iş modeli ve ürün fikirleri için.</a:t>
            </a:r>
            <a:endParaRPr lang="en-US" sz="1250" dirty="0"/>
          </a:p>
        </p:txBody>
      </p:sp>
      <p:sp>
        <p:nvSpPr>
          <p:cNvPr id="23" name="Shape 19"/>
          <p:cNvSpPr/>
          <p:nvPr/>
        </p:nvSpPr>
        <p:spPr>
          <a:xfrm>
            <a:off x="8125968" y="3611880"/>
            <a:ext cx="3514344" cy="1691640"/>
          </a:xfrm>
          <a:prstGeom prst="roundRect">
            <a:avLst>
              <a:gd name="adj" fmla="val 5405"/>
            </a:avLst>
          </a:prstGeom>
          <a:solidFill>
            <a:srgbClr val="EDEEF7"/>
          </a:solidFill>
          <a:ln w="12700">
            <a:solidFill>
              <a:srgbClr val="EDEEF7"/>
            </a:solidFill>
            <a:prstDash val="solid"/>
          </a:ln>
        </p:spPr>
      </p:sp>
      <p:sp>
        <p:nvSpPr>
          <p:cNvPr id="24" name="Text 20"/>
          <p:cNvSpPr/>
          <p:nvPr/>
        </p:nvSpPr>
        <p:spPr>
          <a:xfrm>
            <a:off x="8345424" y="381304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Program</a:t>
            </a:r>
            <a:endParaRPr lang="en-US" sz="1500" dirty="0"/>
          </a:p>
        </p:txBody>
      </p:sp>
      <p:sp>
        <p:nvSpPr>
          <p:cNvPr id="25" name="Text 21"/>
          <p:cNvSpPr/>
          <p:nvPr/>
        </p:nvSpPr>
        <p:spPr>
          <a:xfrm>
            <a:off x="8345424" y="4325112"/>
            <a:ext cx="3075432" cy="81381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Takımlar takımı. Büyük ve çok takımlı girişimler için.</a:t>
            </a:r>
            <a:endParaRPr lang="en-US" sz="1250" dirty="0"/>
          </a:p>
        </p:txBody>
      </p:sp>
      <p:sp>
        <p:nvSpPr>
          <p:cNvPr id="26" name="Shape 22"/>
          <p:cNvSpPr/>
          <p:nvPr/>
        </p:nvSpPr>
        <p:spPr>
          <a:xfrm>
            <a:off x="548640" y="5349240"/>
            <a:ext cx="11091672" cy="868680"/>
          </a:xfrm>
          <a:prstGeom prst="roundRect">
            <a:avLst>
              <a:gd name="adj" fmla="val 8421"/>
            </a:avLst>
          </a:prstGeom>
          <a:solidFill>
            <a:srgbClr val="EDEEF7"/>
          </a:solidFill>
          <a:ln w="12700">
            <a:solidFill>
              <a:srgbClr val="EDEEF7"/>
            </a:solidFill>
            <a:prstDash val="solid"/>
          </a:ln>
        </p:spPr>
      </p:sp>
      <p:sp>
        <p:nvSpPr>
          <p:cNvPr id="27" name="Text 23"/>
          <p:cNvSpPr/>
          <p:nvPr/>
        </p:nvSpPr>
        <p:spPr>
          <a:xfrm>
            <a:off x="822960" y="5440680"/>
            <a:ext cx="10515600" cy="731520"/>
          </a:xfrm>
          <a:prstGeom prst="rect">
            <a:avLst/>
          </a:prstGeom>
          <a:noFill/>
          <a:ln/>
        </p:spPr>
        <p:txBody>
          <a:bodyPr wrap="square" lIns="0" tIns="0" rIns="0" bIns="0" rtlCol="0" anchor="ctr"/>
          <a:lstStyle/>
          <a:p>
            <a:pPr indent="0" marL="0">
              <a:buNone/>
            </a:pPr>
            <a:r>
              <a:rPr lang="en-US" sz="1300" dirty="0">
                <a:solidFill>
                  <a:srgbClr val="55566B"/>
                </a:solidFill>
                <a:latin typeface="Calibri" pitchFamily="34" charset="0"/>
                <a:ea typeface="Calibri" pitchFamily="34" charset="-122"/>
                <a:cs typeface="Calibri" pitchFamily="34" charset="-120"/>
              </a:rPr>
              <a:t>Ortak yapı: Başlangıç (Inception) ile yön verilir, Gerçekleştirme (Construction) ile artımlı üretilir, Geçiş (Transition) ile devreye alınır. Program dışındaki tüm döngüler bu iskeleti paylaşır.</a:t>
            </a:r>
            <a:endParaRPr lang="en-US" sz="13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4</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Yaşam Döngüsü Karar Ağacı</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47</a:t>
            </a:r>
            <a:endParaRPr lang="en-US" sz="900" dirty="0"/>
          </a:p>
        </p:txBody>
      </p:sp>
      <p:sp>
        <p:nvSpPr>
          <p:cNvPr id="8" name="Shape 4"/>
          <p:cNvSpPr/>
          <p:nvPr/>
        </p:nvSpPr>
        <p:spPr>
          <a:xfrm>
            <a:off x="548640" y="1764792"/>
            <a:ext cx="457200" cy="457200"/>
          </a:xfrm>
          <a:prstGeom prst="ellipse">
            <a:avLst/>
          </a:prstGeom>
          <a:solidFill>
            <a:srgbClr val="33348E"/>
          </a:solidFill>
          <a:ln w="12700">
            <a:solidFill>
              <a:srgbClr val="33348E"/>
            </a:solidFill>
            <a:prstDash val="solid"/>
          </a:ln>
        </p:spPr>
      </p:sp>
      <p:sp>
        <p:nvSpPr>
          <p:cNvPr id="9" name="Text 5"/>
          <p:cNvSpPr/>
          <p:nvPr/>
        </p:nvSpPr>
        <p:spPr>
          <a:xfrm>
            <a:off x="548640" y="1764792"/>
            <a:ext cx="457200" cy="45720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10" name="Shape 6"/>
          <p:cNvSpPr/>
          <p:nvPr/>
        </p:nvSpPr>
        <p:spPr>
          <a:xfrm>
            <a:off x="1170432" y="1645920"/>
            <a:ext cx="6035040" cy="694944"/>
          </a:xfrm>
          <a:prstGeom prst="roundRect">
            <a:avLst>
              <a:gd name="adj" fmla="val 10526"/>
            </a:avLst>
          </a:prstGeom>
          <a:solidFill>
            <a:srgbClr val="EDEEF7"/>
          </a:solidFill>
          <a:ln w="12700">
            <a:solidFill>
              <a:srgbClr val="EDEEF7"/>
            </a:solidFill>
            <a:prstDash val="solid"/>
          </a:ln>
        </p:spPr>
      </p:sp>
      <p:sp>
        <p:nvSpPr>
          <p:cNvPr id="11" name="Text 7"/>
          <p:cNvSpPr/>
          <p:nvPr/>
        </p:nvSpPr>
        <p:spPr>
          <a:xfrm>
            <a:off x="1417320" y="1645920"/>
            <a:ext cx="5577840" cy="694944"/>
          </a:xfrm>
          <a:prstGeom prst="rect">
            <a:avLst/>
          </a:prstGeom>
          <a:noFill/>
          <a:ln/>
        </p:spPr>
        <p:txBody>
          <a:bodyPr wrap="square" lIns="0" tIns="0" rIns="0" bIns="0" rtlCol="0" anchor="ctr"/>
          <a:lstStyle/>
          <a:p>
            <a:pPr indent="0" marL="0">
              <a:buNone/>
            </a:pPr>
            <a:r>
              <a:rPr lang="en-US" sz="1350" b="1" dirty="0">
                <a:solidFill>
                  <a:srgbClr val="33348E"/>
                </a:solidFill>
                <a:latin typeface="Calibri" pitchFamily="34" charset="0"/>
                <a:ea typeface="Calibri" pitchFamily="34" charset="-122"/>
                <a:cs typeface="Calibri" pitchFamily="34" charset="-120"/>
              </a:rPr>
              <a:t>Müşterinin ne istediğini biliyor muyuz?</a:t>
            </a:r>
            <a:endParaRPr lang="en-US" sz="1350" dirty="0"/>
          </a:p>
        </p:txBody>
      </p:sp>
      <p:sp>
        <p:nvSpPr>
          <p:cNvPr id="12" name="Shape 8"/>
          <p:cNvSpPr/>
          <p:nvPr/>
        </p:nvSpPr>
        <p:spPr>
          <a:xfrm>
            <a:off x="7315200" y="1892808"/>
            <a:ext cx="256032" cy="201168"/>
          </a:xfrm>
          <a:prstGeom prst="rightArrow">
            <a:avLst/>
          </a:prstGeom>
          <a:solidFill>
            <a:srgbClr val="6E6FB4"/>
          </a:solidFill>
          <a:ln w="12700">
            <a:solidFill>
              <a:srgbClr val="6E6FB4"/>
            </a:solidFill>
            <a:prstDash val="solid"/>
          </a:ln>
        </p:spPr>
      </p:sp>
      <p:sp>
        <p:nvSpPr>
          <p:cNvPr id="13" name="Shape 9"/>
          <p:cNvSpPr/>
          <p:nvPr/>
        </p:nvSpPr>
        <p:spPr>
          <a:xfrm>
            <a:off x="7726680" y="1645920"/>
            <a:ext cx="3913632" cy="694944"/>
          </a:xfrm>
          <a:prstGeom prst="roundRect">
            <a:avLst>
              <a:gd name="adj" fmla="val 10526"/>
            </a:avLst>
          </a:prstGeom>
          <a:solidFill>
            <a:srgbClr val="F6F7FB"/>
          </a:solidFill>
          <a:ln w="12700">
            <a:solidFill>
              <a:srgbClr val="E3E4F2"/>
            </a:solidFill>
            <a:prstDash val="solid"/>
          </a:ln>
        </p:spPr>
      </p:sp>
      <p:sp>
        <p:nvSpPr>
          <p:cNvPr id="14" name="Text 10"/>
          <p:cNvSpPr/>
          <p:nvPr/>
        </p:nvSpPr>
        <p:spPr>
          <a:xfrm>
            <a:off x="7955280" y="1645920"/>
            <a:ext cx="3474720" cy="694944"/>
          </a:xfrm>
          <a:prstGeom prst="rect">
            <a:avLst/>
          </a:prstGeom>
          <a:noFill/>
          <a:ln/>
        </p:spPr>
        <p:txBody>
          <a:bodyPr wrap="square" lIns="0" tIns="0" rIns="0" bIns="0" rtlCol="0" anchor="ctr"/>
          <a:lstStyle/>
          <a:p>
            <a:pPr indent="0" marL="0">
              <a:buNone/>
            </a:pPr>
            <a:r>
              <a:rPr lang="en-US" sz="1300" dirty="0">
                <a:solidFill>
                  <a:srgbClr val="55566B"/>
                </a:solidFill>
                <a:latin typeface="Calibri" pitchFamily="34" charset="0"/>
                <a:ea typeface="Calibri" pitchFamily="34" charset="-122"/>
                <a:cs typeface="Calibri" pitchFamily="34" charset="-120"/>
              </a:rPr>
              <a:t>Hayır: Keşifsel</a:t>
            </a:r>
            <a:endParaRPr lang="en-US" sz="1300" dirty="0"/>
          </a:p>
        </p:txBody>
      </p:sp>
      <p:sp>
        <p:nvSpPr>
          <p:cNvPr id="15" name="Shape 11"/>
          <p:cNvSpPr/>
          <p:nvPr/>
        </p:nvSpPr>
        <p:spPr>
          <a:xfrm>
            <a:off x="548640" y="2587752"/>
            <a:ext cx="457200" cy="457200"/>
          </a:xfrm>
          <a:prstGeom prst="ellipse">
            <a:avLst/>
          </a:prstGeom>
          <a:solidFill>
            <a:srgbClr val="33348E"/>
          </a:solidFill>
          <a:ln w="12700">
            <a:solidFill>
              <a:srgbClr val="33348E"/>
            </a:solidFill>
            <a:prstDash val="solid"/>
          </a:ln>
        </p:spPr>
      </p:sp>
      <p:sp>
        <p:nvSpPr>
          <p:cNvPr id="16" name="Text 12"/>
          <p:cNvSpPr/>
          <p:nvPr/>
        </p:nvSpPr>
        <p:spPr>
          <a:xfrm>
            <a:off x="548640" y="2587752"/>
            <a:ext cx="457200" cy="45720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7" name="Shape 13"/>
          <p:cNvSpPr/>
          <p:nvPr/>
        </p:nvSpPr>
        <p:spPr>
          <a:xfrm>
            <a:off x="1170432" y="2468880"/>
            <a:ext cx="6035040" cy="694944"/>
          </a:xfrm>
          <a:prstGeom prst="roundRect">
            <a:avLst>
              <a:gd name="adj" fmla="val 10526"/>
            </a:avLst>
          </a:prstGeom>
          <a:solidFill>
            <a:srgbClr val="EDEEF7"/>
          </a:solidFill>
          <a:ln w="12700">
            <a:solidFill>
              <a:srgbClr val="EDEEF7"/>
            </a:solidFill>
            <a:prstDash val="solid"/>
          </a:ln>
        </p:spPr>
      </p:sp>
      <p:sp>
        <p:nvSpPr>
          <p:cNvPr id="18" name="Text 14"/>
          <p:cNvSpPr/>
          <p:nvPr/>
        </p:nvSpPr>
        <p:spPr>
          <a:xfrm>
            <a:off x="1417320" y="2468880"/>
            <a:ext cx="5577840" cy="694944"/>
          </a:xfrm>
          <a:prstGeom prst="rect">
            <a:avLst/>
          </a:prstGeom>
          <a:noFill/>
          <a:ln/>
        </p:spPr>
        <p:txBody>
          <a:bodyPr wrap="square" lIns="0" tIns="0" rIns="0" bIns="0" rtlCol="0" anchor="ctr"/>
          <a:lstStyle/>
          <a:p>
            <a:pPr indent="0" marL="0">
              <a:buNone/>
            </a:pPr>
            <a:r>
              <a:rPr lang="en-US" sz="1350" b="1" dirty="0">
                <a:solidFill>
                  <a:srgbClr val="33348E"/>
                </a:solidFill>
                <a:latin typeface="Calibri" pitchFamily="34" charset="0"/>
                <a:ea typeface="Calibri" pitchFamily="34" charset="-122"/>
                <a:cs typeface="Calibri" pitchFamily="34" charset="-120"/>
              </a:rPr>
              <a:t>Takımlar takımı gerektiren büyük bir program mı?</a:t>
            </a:r>
            <a:endParaRPr lang="en-US" sz="1350" dirty="0"/>
          </a:p>
        </p:txBody>
      </p:sp>
      <p:sp>
        <p:nvSpPr>
          <p:cNvPr id="19" name="Shape 15"/>
          <p:cNvSpPr/>
          <p:nvPr/>
        </p:nvSpPr>
        <p:spPr>
          <a:xfrm>
            <a:off x="7315200" y="2715768"/>
            <a:ext cx="256032" cy="201168"/>
          </a:xfrm>
          <a:prstGeom prst="rightArrow">
            <a:avLst/>
          </a:prstGeom>
          <a:solidFill>
            <a:srgbClr val="6E6FB4"/>
          </a:solidFill>
          <a:ln w="12700">
            <a:solidFill>
              <a:srgbClr val="6E6FB4"/>
            </a:solidFill>
            <a:prstDash val="solid"/>
          </a:ln>
        </p:spPr>
      </p:sp>
      <p:sp>
        <p:nvSpPr>
          <p:cNvPr id="20" name="Shape 16"/>
          <p:cNvSpPr/>
          <p:nvPr/>
        </p:nvSpPr>
        <p:spPr>
          <a:xfrm>
            <a:off x="7726680" y="2468880"/>
            <a:ext cx="3913632" cy="694944"/>
          </a:xfrm>
          <a:prstGeom prst="roundRect">
            <a:avLst>
              <a:gd name="adj" fmla="val 10526"/>
            </a:avLst>
          </a:prstGeom>
          <a:solidFill>
            <a:srgbClr val="F6F7FB"/>
          </a:solidFill>
          <a:ln w="12700">
            <a:solidFill>
              <a:srgbClr val="E3E4F2"/>
            </a:solidFill>
            <a:prstDash val="solid"/>
          </a:ln>
        </p:spPr>
      </p:sp>
      <p:sp>
        <p:nvSpPr>
          <p:cNvPr id="21" name="Text 17"/>
          <p:cNvSpPr/>
          <p:nvPr/>
        </p:nvSpPr>
        <p:spPr>
          <a:xfrm>
            <a:off x="7955280" y="2468880"/>
            <a:ext cx="3474720" cy="694944"/>
          </a:xfrm>
          <a:prstGeom prst="rect">
            <a:avLst/>
          </a:prstGeom>
          <a:noFill/>
          <a:ln/>
        </p:spPr>
        <p:txBody>
          <a:bodyPr wrap="square" lIns="0" tIns="0" rIns="0" bIns="0" rtlCol="0" anchor="ctr"/>
          <a:lstStyle/>
          <a:p>
            <a:pPr indent="0" marL="0">
              <a:buNone/>
            </a:pPr>
            <a:r>
              <a:rPr lang="en-US" sz="1300" dirty="0">
                <a:solidFill>
                  <a:srgbClr val="55566B"/>
                </a:solidFill>
                <a:latin typeface="Calibri" pitchFamily="34" charset="0"/>
                <a:ea typeface="Calibri" pitchFamily="34" charset="-122"/>
                <a:cs typeface="Calibri" pitchFamily="34" charset="-120"/>
              </a:rPr>
              <a:t>Evet: Program</a:t>
            </a:r>
            <a:endParaRPr lang="en-US" sz="1300" dirty="0"/>
          </a:p>
        </p:txBody>
      </p:sp>
      <p:sp>
        <p:nvSpPr>
          <p:cNvPr id="22" name="Shape 18"/>
          <p:cNvSpPr/>
          <p:nvPr/>
        </p:nvSpPr>
        <p:spPr>
          <a:xfrm>
            <a:off x="548640" y="3410712"/>
            <a:ext cx="457200" cy="457200"/>
          </a:xfrm>
          <a:prstGeom prst="ellipse">
            <a:avLst/>
          </a:prstGeom>
          <a:solidFill>
            <a:srgbClr val="33348E"/>
          </a:solidFill>
          <a:ln w="12700">
            <a:solidFill>
              <a:srgbClr val="33348E"/>
            </a:solidFill>
            <a:prstDash val="solid"/>
          </a:ln>
        </p:spPr>
      </p:sp>
      <p:sp>
        <p:nvSpPr>
          <p:cNvPr id="23" name="Text 19"/>
          <p:cNvSpPr/>
          <p:nvPr/>
        </p:nvSpPr>
        <p:spPr>
          <a:xfrm>
            <a:off x="548640" y="3410712"/>
            <a:ext cx="457200" cy="45720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24" name="Shape 20"/>
          <p:cNvSpPr/>
          <p:nvPr/>
        </p:nvSpPr>
        <p:spPr>
          <a:xfrm>
            <a:off x="1170432" y="3291840"/>
            <a:ext cx="6035040" cy="694944"/>
          </a:xfrm>
          <a:prstGeom prst="roundRect">
            <a:avLst>
              <a:gd name="adj" fmla="val 10526"/>
            </a:avLst>
          </a:prstGeom>
          <a:solidFill>
            <a:srgbClr val="EDEEF7"/>
          </a:solidFill>
          <a:ln w="12700">
            <a:solidFill>
              <a:srgbClr val="EDEEF7"/>
            </a:solidFill>
            <a:prstDash val="solid"/>
          </a:ln>
        </p:spPr>
      </p:sp>
      <p:sp>
        <p:nvSpPr>
          <p:cNvPr id="25" name="Text 21"/>
          <p:cNvSpPr/>
          <p:nvPr/>
        </p:nvSpPr>
        <p:spPr>
          <a:xfrm>
            <a:off x="1417320" y="3291840"/>
            <a:ext cx="5577840" cy="694944"/>
          </a:xfrm>
          <a:prstGeom prst="rect">
            <a:avLst/>
          </a:prstGeom>
          <a:noFill/>
          <a:ln/>
        </p:spPr>
        <p:txBody>
          <a:bodyPr wrap="square" lIns="0" tIns="0" rIns="0" bIns="0" rtlCol="0" anchor="ctr"/>
          <a:lstStyle/>
          <a:p>
            <a:pPr indent="0" marL="0">
              <a:buNone/>
            </a:pPr>
            <a:r>
              <a:rPr lang="en-US" sz="1350" b="1" dirty="0">
                <a:solidFill>
                  <a:srgbClr val="33348E"/>
                </a:solidFill>
                <a:latin typeface="Calibri" pitchFamily="34" charset="0"/>
                <a:ea typeface="Calibri" pitchFamily="34" charset="-122"/>
                <a:cs typeface="Calibri" pitchFamily="34" charset="-120"/>
              </a:rPr>
              <a:t>Proje olarak mı finanse ediliyor?</a:t>
            </a:r>
            <a:endParaRPr lang="en-US" sz="1350" dirty="0"/>
          </a:p>
        </p:txBody>
      </p:sp>
      <p:sp>
        <p:nvSpPr>
          <p:cNvPr id="26" name="Shape 22"/>
          <p:cNvSpPr/>
          <p:nvPr/>
        </p:nvSpPr>
        <p:spPr>
          <a:xfrm>
            <a:off x="7315200" y="3538728"/>
            <a:ext cx="256032" cy="201168"/>
          </a:xfrm>
          <a:prstGeom prst="rightArrow">
            <a:avLst/>
          </a:prstGeom>
          <a:solidFill>
            <a:srgbClr val="6E6FB4"/>
          </a:solidFill>
          <a:ln w="12700">
            <a:solidFill>
              <a:srgbClr val="6E6FB4"/>
            </a:solidFill>
            <a:prstDash val="solid"/>
          </a:ln>
        </p:spPr>
      </p:sp>
      <p:sp>
        <p:nvSpPr>
          <p:cNvPr id="27" name="Shape 23"/>
          <p:cNvSpPr/>
          <p:nvPr/>
        </p:nvSpPr>
        <p:spPr>
          <a:xfrm>
            <a:off x="7726680" y="3291840"/>
            <a:ext cx="3913632" cy="694944"/>
          </a:xfrm>
          <a:prstGeom prst="roundRect">
            <a:avLst>
              <a:gd name="adj" fmla="val 10526"/>
            </a:avLst>
          </a:prstGeom>
          <a:solidFill>
            <a:srgbClr val="F6F7FB"/>
          </a:solidFill>
          <a:ln w="12700">
            <a:solidFill>
              <a:srgbClr val="E3E4F2"/>
            </a:solidFill>
            <a:prstDash val="solid"/>
          </a:ln>
        </p:spPr>
      </p:sp>
      <p:sp>
        <p:nvSpPr>
          <p:cNvPr id="28" name="Text 24"/>
          <p:cNvSpPr/>
          <p:nvPr/>
        </p:nvSpPr>
        <p:spPr>
          <a:xfrm>
            <a:off x="7955280" y="3291840"/>
            <a:ext cx="3474720" cy="694944"/>
          </a:xfrm>
          <a:prstGeom prst="rect">
            <a:avLst/>
          </a:prstGeom>
          <a:noFill/>
          <a:ln/>
        </p:spPr>
        <p:txBody>
          <a:bodyPr wrap="square" lIns="0" tIns="0" rIns="0" bIns="0" rtlCol="0" anchor="ctr"/>
          <a:lstStyle/>
          <a:p>
            <a:pPr indent="0" marL="0">
              <a:buNone/>
            </a:pPr>
            <a:r>
              <a:rPr lang="en-US" sz="1300" dirty="0">
                <a:solidFill>
                  <a:srgbClr val="55566B"/>
                </a:solidFill>
                <a:latin typeface="Calibri" pitchFamily="34" charset="0"/>
                <a:ea typeface="Calibri" pitchFamily="34" charset="-122"/>
                <a:cs typeface="Calibri" pitchFamily="34" charset="-120"/>
              </a:rPr>
              <a:t>Hayır: sürekli akışa uygun</a:t>
            </a:r>
            <a:endParaRPr lang="en-US" sz="1300" dirty="0"/>
          </a:p>
        </p:txBody>
      </p:sp>
      <p:sp>
        <p:nvSpPr>
          <p:cNvPr id="29" name="Shape 25"/>
          <p:cNvSpPr/>
          <p:nvPr/>
        </p:nvSpPr>
        <p:spPr>
          <a:xfrm>
            <a:off x="548640" y="4233672"/>
            <a:ext cx="457200" cy="457200"/>
          </a:xfrm>
          <a:prstGeom prst="ellipse">
            <a:avLst/>
          </a:prstGeom>
          <a:solidFill>
            <a:srgbClr val="33348E"/>
          </a:solidFill>
          <a:ln w="12700">
            <a:solidFill>
              <a:srgbClr val="33348E"/>
            </a:solidFill>
            <a:prstDash val="solid"/>
          </a:ln>
        </p:spPr>
      </p:sp>
      <p:sp>
        <p:nvSpPr>
          <p:cNvPr id="30" name="Text 26"/>
          <p:cNvSpPr/>
          <p:nvPr/>
        </p:nvSpPr>
        <p:spPr>
          <a:xfrm>
            <a:off x="548640" y="4233672"/>
            <a:ext cx="457200" cy="45720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31" name="Shape 27"/>
          <p:cNvSpPr/>
          <p:nvPr/>
        </p:nvSpPr>
        <p:spPr>
          <a:xfrm>
            <a:off x="1170432" y="4114800"/>
            <a:ext cx="6035040" cy="694944"/>
          </a:xfrm>
          <a:prstGeom prst="roundRect">
            <a:avLst>
              <a:gd name="adj" fmla="val 10526"/>
            </a:avLst>
          </a:prstGeom>
          <a:solidFill>
            <a:srgbClr val="EDEEF7"/>
          </a:solidFill>
          <a:ln w="12700">
            <a:solidFill>
              <a:srgbClr val="EDEEF7"/>
            </a:solidFill>
            <a:prstDash val="solid"/>
          </a:ln>
        </p:spPr>
      </p:sp>
      <p:sp>
        <p:nvSpPr>
          <p:cNvPr id="32" name="Text 28"/>
          <p:cNvSpPr/>
          <p:nvPr/>
        </p:nvSpPr>
        <p:spPr>
          <a:xfrm>
            <a:off x="1417320" y="4114800"/>
            <a:ext cx="5577840" cy="694944"/>
          </a:xfrm>
          <a:prstGeom prst="rect">
            <a:avLst/>
          </a:prstGeom>
          <a:noFill/>
          <a:ln/>
        </p:spPr>
        <p:txBody>
          <a:bodyPr wrap="square" lIns="0" tIns="0" rIns="0" bIns="0" rtlCol="0" anchor="ctr"/>
          <a:lstStyle/>
          <a:p>
            <a:pPr indent="0" marL="0">
              <a:buNone/>
            </a:pPr>
            <a:r>
              <a:rPr lang="en-US" sz="1350" b="1" dirty="0">
                <a:solidFill>
                  <a:srgbClr val="33348E"/>
                </a:solidFill>
                <a:latin typeface="Calibri" pitchFamily="34" charset="0"/>
                <a:ea typeface="Calibri" pitchFamily="34" charset="-122"/>
                <a:cs typeface="Calibri" pitchFamily="34" charset="-120"/>
              </a:rPr>
              <a:t>Sık ve düzenli canlıya çıkabiliyor muyuz?</a:t>
            </a:r>
            <a:endParaRPr lang="en-US" sz="1350" dirty="0"/>
          </a:p>
        </p:txBody>
      </p:sp>
      <p:sp>
        <p:nvSpPr>
          <p:cNvPr id="33" name="Shape 29"/>
          <p:cNvSpPr/>
          <p:nvPr/>
        </p:nvSpPr>
        <p:spPr>
          <a:xfrm>
            <a:off x="7315200" y="4361688"/>
            <a:ext cx="256032" cy="201168"/>
          </a:xfrm>
          <a:prstGeom prst="rightArrow">
            <a:avLst/>
          </a:prstGeom>
          <a:solidFill>
            <a:srgbClr val="6E6FB4"/>
          </a:solidFill>
          <a:ln w="12700">
            <a:solidFill>
              <a:srgbClr val="6E6FB4"/>
            </a:solidFill>
            <a:prstDash val="solid"/>
          </a:ln>
        </p:spPr>
      </p:sp>
      <p:sp>
        <p:nvSpPr>
          <p:cNvPr id="34" name="Shape 30"/>
          <p:cNvSpPr/>
          <p:nvPr/>
        </p:nvSpPr>
        <p:spPr>
          <a:xfrm>
            <a:off x="7726680" y="4114800"/>
            <a:ext cx="3913632" cy="694944"/>
          </a:xfrm>
          <a:prstGeom prst="roundRect">
            <a:avLst>
              <a:gd name="adj" fmla="val 10526"/>
            </a:avLst>
          </a:prstGeom>
          <a:solidFill>
            <a:srgbClr val="F6F7FB"/>
          </a:solidFill>
          <a:ln w="12700">
            <a:solidFill>
              <a:srgbClr val="E3E4F2"/>
            </a:solidFill>
            <a:prstDash val="solid"/>
          </a:ln>
        </p:spPr>
      </p:sp>
      <p:sp>
        <p:nvSpPr>
          <p:cNvPr id="35" name="Text 31"/>
          <p:cNvSpPr/>
          <p:nvPr/>
        </p:nvSpPr>
        <p:spPr>
          <a:xfrm>
            <a:off x="7955280" y="4114800"/>
            <a:ext cx="3474720" cy="694944"/>
          </a:xfrm>
          <a:prstGeom prst="rect">
            <a:avLst/>
          </a:prstGeom>
          <a:noFill/>
          <a:ln/>
        </p:spPr>
        <p:txBody>
          <a:bodyPr wrap="square" lIns="0" tIns="0" rIns="0" bIns="0" rtlCol="0" anchor="ctr"/>
          <a:lstStyle/>
          <a:p>
            <a:pPr indent="0" marL="0">
              <a:buNone/>
            </a:pPr>
            <a:r>
              <a:rPr lang="en-US" sz="1300" dirty="0">
                <a:solidFill>
                  <a:srgbClr val="55566B"/>
                </a:solidFill>
                <a:latin typeface="Calibri" pitchFamily="34" charset="0"/>
                <a:ea typeface="Calibri" pitchFamily="34" charset="-122"/>
                <a:cs typeface="Calibri" pitchFamily="34" charset="-120"/>
              </a:rPr>
              <a:t>Evet: Sürekli Teslimat</a:t>
            </a:r>
            <a:endParaRPr lang="en-US" sz="1300" dirty="0"/>
          </a:p>
        </p:txBody>
      </p:sp>
      <p:sp>
        <p:nvSpPr>
          <p:cNvPr id="36" name="Shape 32"/>
          <p:cNvSpPr/>
          <p:nvPr/>
        </p:nvSpPr>
        <p:spPr>
          <a:xfrm>
            <a:off x="548640" y="5056632"/>
            <a:ext cx="457200" cy="457200"/>
          </a:xfrm>
          <a:prstGeom prst="ellipse">
            <a:avLst/>
          </a:prstGeom>
          <a:solidFill>
            <a:srgbClr val="33348E"/>
          </a:solidFill>
          <a:ln w="12700">
            <a:solidFill>
              <a:srgbClr val="33348E"/>
            </a:solidFill>
            <a:prstDash val="solid"/>
          </a:ln>
        </p:spPr>
      </p:sp>
      <p:sp>
        <p:nvSpPr>
          <p:cNvPr id="37" name="Text 33"/>
          <p:cNvSpPr/>
          <p:nvPr/>
        </p:nvSpPr>
        <p:spPr>
          <a:xfrm>
            <a:off x="548640" y="5056632"/>
            <a:ext cx="457200" cy="45720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5</a:t>
            </a:r>
            <a:endParaRPr lang="en-US" sz="1300" dirty="0"/>
          </a:p>
        </p:txBody>
      </p:sp>
      <p:sp>
        <p:nvSpPr>
          <p:cNvPr id="38" name="Shape 34"/>
          <p:cNvSpPr/>
          <p:nvPr/>
        </p:nvSpPr>
        <p:spPr>
          <a:xfrm>
            <a:off x="1170432" y="4937760"/>
            <a:ext cx="6035040" cy="694944"/>
          </a:xfrm>
          <a:prstGeom prst="roundRect">
            <a:avLst>
              <a:gd name="adj" fmla="val 10526"/>
            </a:avLst>
          </a:prstGeom>
          <a:solidFill>
            <a:srgbClr val="EDEEF7"/>
          </a:solidFill>
          <a:ln w="12700">
            <a:solidFill>
              <a:srgbClr val="EDEEF7"/>
            </a:solidFill>
            <a:prstDash val="solid"/>
          </a:ln>
        </p:spPr>
      </p:sp>
      <p:sp>
        <p:nvSpPr>
          <p:cNvPr id="39" name="Text 35"/>
          <p:cNvSpPr/>
          <p:nvPr/>
        </p:nvSpPr>
        <p:spPr>
          <a:xfrm>
            <a:off x="1417320" y="4937760"/>
            <a:ext cx="5577840" cy="694944"/>
          </a:xfrm>
          <a:prstGeom prst="rect">
            <a:avLst/>
          </a:prstGeom>
          <a:noFill/>
          <a:ln/>
        </p:spPr>
        <p:txBody>
          <a:bodyPr wrap="square" lIns="0" tIns="0" rIns="0" bIns="0" rtlCol="0" anchor="ctr"/>
          <a:lstStyle/>
          <a:p>
            <a:pPr indent="0" marL="0">
              <a:buNone/>
            </a:pPr>
            <a:r>
              <a:rPr lang="en-US" sz="1350" b="1" dirty="0">
                <a:solidFill>
                  <a:srgbClr val="33348E"/>
                </a:solidFill>
                <a:latin typeface="Calibri" pitchFamily="34" charset="0"/>
                <a:ea typeface="Calibri" pitchFamily="34" charset="-122"/>
                <a:cs typeface="Calibri" pitchFamily="34" charset="-120"/>
              </a:rPr>
              <a:t>Takımın zihniyeti ve becerisi hangisine yakın?</a:t>
            </a:r>
            <a:endParaRPr lang="en-US" sz="1350" dirty="0"/>
          </a:p>
        </p:txBody>
      </p:sp>
      <p:sp>
        <p:nvSpPr>
          <p:cNvPr id="40" name="Shape 36"/>
          <p:cNvSpPr/>
          <p:nvPr/>
        </p:nvSpPr>
        <p:spPr>
          <a:xfrm>
            <a:off x="7315200" y="5184648"/>
            <a:ext cx="256032" cy="201168"/>
          </a:xfrm>
          <a:prstGeom prst="rightArrow">
            <a:avLst/>
          </a:prstGeom>
          <a:solidFill>
            <a:srgbClr val="6E6FB4"/>
          </a:solidFill>
          <a:ln w="12700">
            <a:solidFill>
              <a:srgbClr val="6E6FB4"/>
            </a:solidFill>
            <a:prstDash val="solid"/>
          </a:ln>
        </p:spPr>
      </p:sp>
      <p:sp>
        <p:nvSpPr>
          <p:cNvPr id="41" name="Shape 37"/>
          <p:cNvSpPr/>
          <p:nvPr/>
        </p:nvSpPr>
        <p:spPr>
          <a:xfrm>
            <a:off x="7726680" y="4937760"/>
            <a:ext cx="3913632" cy="694944"/>
          </a:xfrm>
          <a:prstGeom prst="roundRect">
            <a:avLst>
              <a:gd name="adj" fmla="val 10526"/>
            </a:avLst>
          </a:prstGeom>
          <a:solidFill>
            <a:srgbClr val="F6F7FB"/>
          </a:solidFill>
          <a:ln w="12700">
            <a:solidFill>
              <a:srgbClr val="E3E4F2"/>
            </a:solidFill>
            <a:prstDash val="solid"/>
          </a:ln>
        </p:spPr>
      </p:sp>
      <p:sp>
        <p:nvSpPr>
          <p:cNvPr id="42" name="Text 38"/>
          <p:cNvSpPr/>
          <p:nvPr/>
        </p:nvSpPr>
        <p:spPr>
          <a:xfrm>
            <a:off x="7955280" y="4937760"/>
            <a:ext cx="3474720" cy="694944"/>
          </a:xfrm>
          <a:prstGeom prst="rect">
            <a:avLst/>
          </a:prstGeom>
          <a:noFill/>
          <a:ln/>
        </p:spPr>
        <p:txBody>
          <a:bodyPr wrap="square" lIns="0" tIns="0" rIns="0" bIns="0" rtlCol="0" anchor="ctr"/>
          <a:lstStyle/>
          <a:p>
            <a:pPr indent="0" marL="0">
              <a:buNone/>
            </a:pPr>
            <a:r>
              <a:rPr lang="en-US" sz="1300" dirty="0">
                <a:solidFill>
                  <a:srgbClr val="55566B"/>
                </a:solidFill>
                <a:latin typeface="Calibri" pitchFamily="34" charset="0"/>
                <a:ea typeface="Calibri" pitchFamily="34" charset="-122"/>
                <a:cs typeface="Calibri" pitchFamily="34" charset="-120"/>
              </a:rPr>
              <a:t>Scrum: Çevik | Kanban: Yalın</a:t>
            </a:r>
            <a:endParaRPr lang="en-US" sz="1300" dirty="0"/>
          </a:p>
        </p:txBody>
      </p:sp>
      <p:sp>
        <p:nvSpPr>
          <p:cNvPr id="43" name="Shape 39"/>
          <p:cNvSpPr/>
          <p:nvPr/>
        </p:nvSpPr>
        <p:spPr>
          <a:xfrm>
            <a:off x="548640" y="5742432"/>
            <a:ext cx="11091672" cy="512064"/>
          </a:xfrm>
          <a:prstGeom prst="roundRect">
            <a:avLst>
              <a:gd name="adj" fmla="val 17857"/>
            </a:avLst>
          </a:prstGeom>
          <a:solidFill>
            <a:srgbClr val="33348E"/>
          </a:solidFill>
          <a:ln w="12700">
            <a:solidFill>
              <a:srgbClr val="33348E"/>
            </a:solidFill>
            <a:prstDash val="solid"/>
          </a:ln>
        </p:spPr>
      </p:sp>
      <p:sp>
        <p:nvSpPr>
          <p:cNvPr id="44" name="Text 40"/>
          <p:cNvSpPr/>
          <p:nvPr/>
        </p:nvSpPr>
        <p:spPr>
          <a:xfrm>
            <a:off x="868680" y="5833872"/>
            <a:ext cx="10424160" cy="329184"/>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İlk soru her zaman aynıdır: yaşam döngüsünü bizim yerimize başkası mı seçti?</a:t>
            </a:r>
            <a:endParaRPr lang="en-US" sz="15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4</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Süreç Hedefleri: Hibritin Motoru</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49</a:t>
            </a:r>
            <a:endParaRPr lang="en-US" sz="900" dirty="0"/>
          </a:p>
        </p:txBody>
      </p:sp>
      <p:sp>
        <p:nvSpPr>
          <p:cNvPr id="8" name="Shape 4"/>
          <p:cNvSpPr/>
          <p:nvPr/>
        </p:nvSpPr>
        <p:spPr>
          <a:xfrm>
            <a:off x="548640" y="1783080"/>
            <a:ext cx="2484882" cy="1417320"/>
          </a:xfrm>
          <a:prstGeom prst="roundRect">
            <a:avLst>
              <a:gd name="adj" fmla="val 6452"/>
            </a:avLst>
          </a:prstGeom>
          <a:solidFill>
            <a:srgbClr val="33348E"/>
          </a:solidFill>
          <a:ln w="12700">
            <a:solidFill>
              <a:srgbClr val="33348E"/>
            </a:solidFill>
            <a:prstDash val="solid"/>
          </a:ln>
        </p:spPr>
      </p:sp>
      <p:sp>
        <p:nvSpPr>
          <p:cNvPr id="9" name="Text 5"/>
          <p:cNvSpPr/>
          <p:nvPr/>
        </p:nvSpPr>
        <p:spPr>
          <a:xfrm>
            <a:off x="676656" y="1892808"/>
            <a:ext cx="2228850" cy="457200"/>
          </a:xfrm>
          <a:prstGeom prst="rect">
            <a:avLst/>
          </a:prstGeom>
          <a:noFill/>
          <a:ln/>
        </p:spPr>
        <p:txBody>
          <a:bodyPr wrap="square" lIns="0" tIns="0" rIns="0" bIns="0" rtlCol="0" anchor="ctr"/>
          <a:lstStyle/>
          <a:p>
            <a:pPr algn="ctr" indent="0" marL="0">
              <a:buNone/>
            </a:pPr>
            <a:r>
              <a:rPr lang="en-US" sz="1350" b="1" dirty="0">
                <a:solidFill>
                  <a:srgbClr val="FFFFFF"/>
                </a:solidFill>
                <a:latin typeface="Calibri" pitchFamily="34" charset="0"/>
                <a:ea typeface="Calibri" pitchFamily="34" charset="-122"/>
                <a:cs typeface="Calibri" pitchFamily="34" charset="-120"/>
              </a:rPr>
              <a:t>Süreç Hedefi</a:t>
            </a:r>
            <a:endParaRPr lang="en-US" sz="1350" dirty="0"/>
          </a:p>
        </p:txBody>
      </p:sp>
      <p:sp>
        <p:nvSpPr>
          <p:cNvPr id="10" name="Text 6"/>
          <p:cNvSpPr/>
          <p:nvPr/>
        </p:nvSpPr>
        <p:spPr>
          <a:xfrm>
            <a:off x="694944" y="2350008"/>
            <a:ext cx="2192274" cy="73152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Örnek: Kapsamı Keşfet</a:t>
            </a:r>
            <a:endParaRPr lang="en-US" sz="1100" dirty="0"/>
          </a:p>
        </p:txBody>
      </p:sp>
      <p:sp>
        <p:nvSpPr>
          <p:cNvPr id="11" name="Shape 7"/>
          <p:cNvSpPr/>
          <p:nvPr/>
        </p:nvSpPr>
        <p:spPr>
          <a:xfrm>
            <a:off x="3106674" y="2391156"/>
            <a:ext cx="237744" cy="201168"/>
          </a:xfrm>
          <a:prstGeom prst="rightArrow">
            <a:avLst/>
          </a:prstGeom>
          <a:solidFill>
            <a:srgbClr val="6E6FB4"/>
          </a:solidFill>
          <a:ln w="12700">
            <a:solidFill>
              <a:srgbClr val="6E6FB4"/>
            </a:solidFill>
            <a:prstDash val="solid"/>
          </a:ln>
        </p:spPr>
      </p:sp>
      <p:sp>
        <p:nvSpPr>
          <p:cNvPr id="12" name="Shape 8"/>
          <p:cNvSpPr/>
          <p:nvPr/>
        </p:nvSpPr>
        <p:spPr>
          <a:xfrm>
            <a:off x="3417570" y="1783080"/>
            <a:ext cx="2484882" cy="1417320"/>
          </a:xfrm>
          <a:prstGeom prst="roundRect">
            <a:avLst>
              <a:gd name="adj" fmla="val 6452"/>
            </a:avLst>
          </a:prstGeom>
          <a:solidFill>
            <a:srgbClr val="6E6FB4"/>
          </a:solidFill>
          <a:ln w="12700">
            <a:solidFill>
              <a:srgbClr val="6E6FB4"/>
            </a:solidFill>
            <a:prstDash val="solid"/>
          </a:ln>
        </p:spPr>
      </p:sp>
      <p:sp>
        <p:nvSpPr>
          <p:cNvPr id="13" name="Text 9"/>
          <p:cNvSpPr/>
          <p:nvPr/>
        </p:nvSpPr>
        <p:spPr>
          <a:xfrm>
            <a:off x="3545586" y="1892808"/>
            <a:ext cx="2228850" cy="457200"/>
          </a:xfrm>
          <a:prstGeom prst="rect">
            <a:avLst/>
          </a:prstGeom>
          <a:noFill/>
          <a:ln/>
        </p:spPr>
        <p:txBody>
          <a:bodyPr wrap="square" lIns="0" tIns="0" rIns="0" bIns="0" rtlCol="0" anchor="ctr"/>
          <a:lstStyle/>
          <a:p>
            <a:pPr algn="ctr" indent="0" marL="0">
              <a:buNone/>
            </a:pPr>
            <a:r>
              <a:rPr lang="en-US" sz="1350" b="1" dirty="0">
                <a:solidFill>
                  <a:srgbClr val="FFFFFF"/>
                </a:solidFill>
                <a:latin typeface="Calibri" pitchFamily="34" charset="0"/>
                <a:ea typeface="Calibri" pitchFamily="34" charset="-122"/>
                <a:cs typeface="Calibri" pitchFamily="34" charset="-120"/>
              </a:rPr>
              <a:t>Karar Noktası</a:t>
            </a:r>
            <a:endParaRPr lang="en-US" sz="1350" dirty="0"/>
          </a:p>
        </p:txBody>
      </p:sp>
      <p:sp>
        <p:nvSpPr>
          <p:cNvPr id="14" name="Text 10"/>
          <p:cNvSpPr/>
          <p:nvPr/>
        </p:nvSpPr>
        <p:spPr>
          <a:xfrm>
            <a:off x="3563874" y="2350008"/>
            <a:ext cx="2192274" cy="73152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Örnek: Kullanımı Keşfet</a:t>
            </a:r>
            <a:endParaRPr lang="en-US" sz="1100" dirty="0"/>
          </a:p>
        </p:txBody>
      </p:sp>
      <p:sp>
        <p:nvSpPr>
          <p:cNvPr id="15" name="Shape 11"/>
          <p:cNvSpPr/>
          <p:nvPr/>
        </p:nvSpPr>
        <p:spPr>
          <a:xfrm>
            <a:off x="5975604" y="2391156"/>
            <a:ext cx="237744" cy="201168"/>
          </a:xfrm>
          <a:prstGeom prst="rightArrow">
            <a:avLst/>
          </a:prstGeom>
          <a:solidFill>
            <a:srgbClr val="6E6FB4"/>
          </a:solidFill>
          <a:ln w="12700">
            <a:solidFill>
              <a:srgbClr val="6E6FB4"/>
            </a:solidFill>
            <a:prstDash val="solid"/>
          </a:ln>
        </p:spPr>
      </p:sp>
      <p:sp>
        <p:nvSpPr>
          <p:cNvPr id="16" name="Shape 12"/>
          <p:cNvSpPr/>
          <p:nvPr/>
        </p:nvSpPr>
        <p:spPr>
          <a:xfrm>
            <a:off x="6286500" y="1783080"/>
            <a:ext cx="2484882" cy="1417320"/>
          </a:xfrm>
          <a:prstGeom prst="roundRect">
            <a:avLst>
              <a:gd name="adj" fmla="val 6452"/>
            </a:avLst>
          </a:prstGeom>
          <a:solidFill>
            <a:srgbClr val="33348E"/>
          </a:solidFill>
          <a:ln w="12700">
            <a:solidFill>
              <a:srgbClr val="33348E"/>
            </a:solidFill>
            <a:prstDash val="solid"/>
          </a:ln>
        </p:spPr>
      </p:sp>
      <p:sp>
        <p:nvSpPr>
          <p:cNvPr id="17" name="Text 13"/>
          <p:cNvSpPr/>
          <p:nvPr/>
        </p:nvSpPr>
        <p:spPr>
          <a:xfrm>
            <a:off x="6414516" y="1892808"/>
            <a:ext cx="2228850" cy="457200"/>
          </a:xfrm>
          <a:prstGeom prst="rect">
            <a:avLst/>
          </a:prstGeom>
          <a:noFill/>
          <a:ln/>
        </p:spPr>
        <p:txBody>
          <a:bodyPr wrap="square" lIns="0" tIns="0" rIns="0" bIns="0" rtlCol="0" anchor="ctr"/>
          <a:lstStyle/>
          <a:p>
            <a:pPr algn="ctr" indent="0" marL="0">
              <a:buNone/>
            </a:pPr>
            <a:r>
              <a:rPr lang="en-US" sz="1350" b="1" dirty="0">
                <a:solidFill>
                  <a:srgbClr val="FFFFFF"/>
                </a:solidFill>
                <a:latin typeface="Calibri" pitchFamily="34" charset="0"/>
                <a:ea typeface="Calibri" pitchFamily="34" charset="-122"/>
                <a:cs typeface="Calibri" pitchFamily="34" charset="-120"/>
              </a:rPr>
              <a:t>Seçenekler</a:t>
            </a:r>
            <a:endParaRPr lang="en-US" sz="1350" dirty="0"/>
          </a:p>
        </p:txBody>
      </p:sp>
      <p:sp>
        <p:nvSpPr>
          <p:cNvPr id="18" name="Text 14"/>
          <p:cNvSpPr/>
          <p:nvPr/>
        </p:nvSpPr>
        <p:spPr>
          <a:xfrm>
            <a:off x="6432804" y="2350008"/>
            <a:ext cx="2192274" cy="73152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Kullanıcı hikayesi, kullanım senaryosu, persona</a:t>
            </a:r>
            <a:endParaRPr lang="en-US" sz="1100" dirty="0"/>
          </a:p>
        </p:txBody>
      </p:sp>
      <p:sp>
        <p:nvSpPr>
          <p:cNvPr id="19" name="Shape 15"/>
          <p:cNvSpPr/>
          <p:nvPr/>
        </p:nvSpPr>
        <p:spPr>
          <a:xfrm>
            <a:off x="8844534" y="2391156"/>
            <a:ext cx="237744" cy="201168"/>
          </a:xfrm>
          <a:prstGeom prst="rightArrow">
            <a:avLst/>
          </a:prstGeom>
          <a:solidFill>
            <a:srgbClr val="6E6FB4"/>
          </a:solidFill>
          <a:ln w="12700">
            <a:solidFill>
              <a:srgbClr val="6E6FB4"/>
            </a:solidFill>
            <a:prstDash val="solid"/>
          </a:ln>
        </p:spPr>
      </p:sp>
      <p:sp>
        <p:nvSpPr>
          <p:cNvPr id="20" name="Shape 16"/>
          <p:cNvSpPr/>
          <p:nvPr/>
        </p:nvSpPr>
        <p:spPr>
          <a:xfrm>
            <a:off x="9155430" y="1783080"/>
            <a:ext cx="2484882" cy="1417320"/>
          </a:xfrm>
          <a:prstGeom prst="roundRect">
            <a:avLst>
              <a:gd name="adj" fmla="val 6452"/>
            </a:avLst>
          </a:prstGeom>
          <a:solidFill>
            <a:srgbClr val="6E6FB4"/>
          </a:solidFill>
          <a:ln w="12700">
            <a:solidFill>
              <a:srgbClr val="6E6FB4"/>
            </a:solidFill>
            <a:prstDash val="solid"/>
          </a:ln>
        </p:spPr>
      </p:sp>
      <p:sp>
        <p:nvSpPr>
          <p:cNvPr id="21" name="Text 17"/>
          <p:cNvSpPr/>
          <p:nvPr/>
        </p:nvSpPr>
        <p:spPr>
          <a:xfrm>
            <a:off x="9283446" y="1892808"/>
            <a:ext cx="2228850" cy="457200"/>
          </a:xfrm>
          <a:prstGeom prst="rect">
            <a:avLst/>
          </a:prstGeom>
          <a:noFill/>
          <a:ln/>
        </p:spPr>
        <p:txBody>
          <a:bodyPr wrap="square" lIns="0" tIns="0" rIns="0" bIns="0" rtlCol="0" anchor="ctr"/>
          <a:lstStyle/>
          <a:p>
            <a:pPr algn="ctr" indent="0" marL="0">
              <a:buNone/>
            </a:pPr>
            <a:r>
              <a:rPr lang="en-US" sz="1350" b="1" dirty="0">
                <a:solidFill>
                  <a:srgbClr val="FFFFFF"/>
                </a:solidFill>
                <a:latin typeface="Calibri" pitchFamily="34" charset="0"/>
                <a:ea typeface="Calibri" pitchFamily="34" charset="-122"/>
                <a:cs typeface="Calibri" pitchFamily="34" charset="-120"/>
              </a:rPr>
              <a:t>Seçim ve Deneme</a:t>
            </a:r>
            <a:endParaRPr lang="en-US" sz="1350" dirty="0"/>
          </a:p>
        </p:txBody>
      </p:sp>
      <p:sp>
        <p:nvSpPr>
          <p:cNvPr id="22" name="Text 18"/>
          <p:cNvSpPr/>
          <p:nvPr/>
        </p:nvSpPr>
        <p:spPr>
          <a:xfrm>
            <a:off x="9301734" y="2350008"/>
            <a:ext cx="2192274" cy="73152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Bağlama uygun olanı seç ve dene</a:t>
            </a:r>
            <a:endParaRPr lang="en-US" sz="1100" dirty="0"/>
          </a:p>
        </p:txBody>
      </p:sp>
      <p:sp>
        <p:nvSpPr>
          <p:cNvPr id="23" name="Shape 19"/>
          <p:cNvSpPr/>
          <p:nvPr/>
        </p:nvSpPr>
        <p:spPr>
          <a:xfrm>
            <a:off x="548640" y="3429000"/>
            <a:ext cx="3514344" cy="2240280"/>
          </a:xfrm>
          <a:prstGeom prst="roundRect">
            <a:avLst>
              <a:gd name="adj" fmla="val 4082"/>
            </a:avLst>
          </a:prstGeom>
          <a:solidFill>
            <a:srgbClr val="EDEEF7"/>
          </a:solidFill>
          <a:ln w="12700">
            <a:solidFill>
              <a:srgbClr val="EDEEF7"/>
            </a:solidFill>
            <a:prstDash val="solid"/>
          </a:ln>
        </p:spPr>
      </p:sp>
      <p:sp>
        <p:nvSpPr>
          <p:cNvPr id="24" name="Text 20"/>
          <p:cNvSpPr/>
          <p:nvPr/>
        </p:nvSpPr>
        <p:spPr>
          <a:xfrm>
            <a:off x="768096" y="363016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Başlangıç</a:t>
            </a:r>
            <a:endParaRPr lang="en-US" sz="1500" dirty="0"/>
          </a:p>
        </p:txBody>
      </p:sp>
      <p:sp>
        <p:nvSpPr>
          <p:cNvPr id="25" name="Text 21"/>
          <p:cNvSpPr/>
          <p:nvPr/>
        </p:nvSpPr>
        <p:spPr>
          <a:xfrm>
            <a:off x="822960" y="4142232"/>
            <a:ext cx="3020568" cy="1362456"/>
          </a:xfrm>
          <a:prstGeom prst="rect">
            <a:avLst/>
          </a:prstGeom>
          <a:noFill/>
          <a:ln/>
        </p:spPr>
        <p:txBody>
          <a:bodyPr wrap="square" lIns="0" tIns="0" rIns="0" bIns="0" rtlCol="0" anchor="ctr"/>
          <a:lstStyle/>
          <a:p>
            <a:pPr marL="342900" indent="-342900">
              <a:spcAft>
                <a:spcPts val="400"/>
              </a:spcAft>
              <a:buSzPct val="100000"/>
              <a:buChar char="▪"/>
            </a:pPr>
            <a:r>
              <a:rPr lang="en-US" sz="1200" dirty="0">
                <a:solidFill>
                  <a:srgbClr val="55566B"/>
                </a:solidFill>
                <a:latin typeface="Calibri" pitchFamily="34" charset="0"/>
                <a:ea typeface="Calibri" pitchFamily="34" charset="-122"/>
                <a:cs typeface="Calibri" pitchFamily="34" charset="-120"/>
              </a:rPr>
              <a:t>Takımı Oluştur</a:t>
            </a:r>
            <a:endParaRPr lang="en-US" sz="1200" dirty="0"/>
          </a:p>
          <a:p>
            <a:pPr marL="342900" indent="-342900">
              <a:spcAft>
                <a:spcPts val="400"/>
              </a:spcAft>
              <a:buSzPct val="100000"/>
              <a:buChar char="▪"/>
            </a:pPr>
            <a:r>
              <a:rPr lang="en-US" sz="1200" dirty="0">
                <a:solidFill>
                  <a:srgbClr val="55566B"/>
                </a:solidFill>
                <a:latin typeface="Calibri" pitchFamily="34" charset="0"/>
                <a:ea typeface="Calibri" pitchFamily="34" charset="-122"/>
                <a:cs typeface="Calibri" pitchFamily="34" charset="-120"/>
              </a:rPr>
              <a:t>Kurumsal Yönle Hizalan</a:t>
            </a:r>
            <a:endParaRPr lang="en-US" sz="1200" dirty="0"/>
          </a:p>
          <a:p>
            <a:pPr marL="342900" indent="-342900">
              <a:spcAft>
                <a:spcPts val="400"/>
              </a:spcAft>
              <a:buSzPct val="100000"/>
              <a:buChar char="▪"/>
            </a:pPr>
            <a:r>
              <a:rPr lang="en-US" sz="1200" dirty="0">
                <a:solidFill>
                  <a:srgbClr val="55566B"/>
                </a:solidFill>
                <a:latin typeface="Calibri" pitchFamily="34" charset="0"/>
                <a:ea typeface="Calibri" pitchFamily="34" charset="-122"/>
                <a:cs typeface="Calibri" pitchFamily="34" charset="-120"/>
              </a:rPr>
              <a:t>Kapsamı Keşfet</a:t>
            </a:r>
            <a:endParaRPr lang="en-US" sz="1200" dirty="0"/>
          </a:p>
          <a:p>
            <a:pPr marL="342900" indent="-342900">
              <a:spcAft>
                <a:spcPts val="400"/>
              </a:spcAft>
              <a:buSzPct val="100000"/>
              <a:buChar char="▪"/>
            </a:pPr>
            <a:r>
              <a:rPr lang="en-US" sz="1200" dirty="0">
                <a:solidFill>
                  <a:srgbClr val="55566B"/>
                </a:solidFill>
                <a:latin typeface="Calibri" pitchFamily="34" charset="0"/>
                <a:ea typeface="Calibri" pitchFamily="34" charset="-122"/>
                <a:cs typeface="Calibri" pitchFamily="34" charset="-120"/>
              </a:rPr>
              <a:t>Mimari Stratejiyi Belirle</a:t>
            </a:r>
            <a:endParaRPr lang="en-US" sz="1200" dirty="0"/>
          </a:p>
          <a:p>
            <a:pPr marL="342900" indent="-342900">
              <a:spcAft>
                <a:spcPts val="400"/>
              </a:spcAft>
              <a:buSzPct val="100000"/>
              <a:buChar char="▪"/>
            </a:pPr>
            <a:r>
              <a:rPr lang="en-US" sz="1200" dirty="0">
                <a:solidFill>
                  <a:srgbClr val="55566B"/>
                </a:solidFill>
                <a:latin typeface="Calibri" pitchFamily="34" charset="0"/>
                <a:ea typeface="Calibri" pitchFamily="34" charset="-122"/>
                <a:cs typeface="Calibri" pitchFamily="34" charset="-120"/>
              </a:rPr>
              <a:t>Sürüm Planla</a:t>
            </a:r>
            <a:endParaRPr lang="en-US" sz="1200" dirty="0"/>
          </a:p>
          <a:p>
            <a:pPr marL="342900" indent="-342900">
              <a:spcAft>
                <a:spcPts val="400"/>
              </a:spcAft>
              <a:buSzPct val="100000"/>
              <a:buChar char="▪"/>
            </a:pPr>
            <a:r>
              <a:rPr lang="en-US" sz="1200" dirty="0">
                <a:solidFill>
                  <a:srgbClr val="55566B"/>
                </a:solidFill>
                <a:latin typeface="Calibri" pitchFamily="34" charset="0"/>
                <a:ea typeface="Calibri" pitchFamily="34" charset="-122"/>
                <a:cs typeface="Calibri" pitchFamily="34" charset="-120"/>
              </a:rPr>
              <a:t>Finansmanı Güvence Altına Al</a:t>
            </a:r>
            <a:endParaRPr lang="en-US" sz="1200" dirty="0"/>
          </a:p>
        </p:txBody>
      </p:sp>
      <p:sp>
        <p:nvSpPr>
          <p:cNvPr id="26" name="Shape 22"/>
          <p:cNvSpPr/>
          <p:nvPr/>
        </p:nvSpPr>
        <p:spPr>
          <a:xfrm>
            <a:off x="4337304" y="3429000"/>
            <a:ext cx="3514344" cy="2240280"/>
          </a:xfrm>
          <a:prstGeom prst="roundRect">
            <a:avLst>
              <a:gd name="adj" fmla="val 4082"/>
            </a:avLst>
          </a:prstGeom>
          <a:solidFill>
            <a:srgbClr val="EDEEF7"/>
          </a:solidFill>
          <a:ln w="12700">
            <a:solidFill>
              <a:srgbClr val="EDEEF7"/>
            </a:solidFill>
            <a:prstDash val="solid"/>
          </a:ln>
        </p:spPr>
      </p:sp>
      <p:sp>
        <p:nvSpPr>
          <p:cNvPr id="27" name="Text 23"/>
          <p:cNvSpPr/>
          <p:nvPr/>
        </p:nvSpPr>
        <p:spPr>
          <a:xfrm>
            <a:off x="4556760" y="363016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Gerçekleştirme</a:t>
            </a:r>
            <a:endParaRPr lang="en-US" sz="1500" dirty="0"/>
          </a:p>
        </p:txBody>
      </p:sp>
      <p:sp>
        <p:nvSpPr>
          <p:cNvPr id="28" name="Text 24"/>
          <p:cNvSpPr/>
          <p:nvPr/>
        </p:nvSpPr>
        <p:spPr>
          <a:xfrm>
            <a:off x="4611624" y="4142232"/>
            <a:ext cx="3020568" cy="1362456"/>
          </a:xfrm>
          <a:prstGeom prst="rect">
            <a:avLst/>
          </a:prstGeom>
          <a:noFill/>
          <a:ln/>
        </p:spPr>
        <p:txBody>
          <a:bodyPr wrap="square" lIns="0" tIns="0" rIns="0" bIns="0" rtlCol="0" anchor="ctr"/>
          <a:lstStyle/>
          <a:p>
            <a:pPr marL="342900" indent="-342900">
              <a:spcAft>
                <a:spcPts val="400"/>
              </a:spcAft>
              <a:buSzPct val="100000"/>
              <a:buChar char="▪"/>
            </a:pPr>
            <a:r>
              <a:rPr lang="en-US" sz="1200" dirty="0">
                <a:solidFill>
                  <a:srgbClr val="55566B"/>
                </a:solidFill>
                <a:latin typeface="Calibri" pitchFamily="34" charset="0"/>
                <a:ea typeface="Calibri" pitchFamily="34" charset="-122"/>
                <a:cs typeface="Calibri" pitchFamily="34" charset="-120"/>
              </a:rPr>
              <a:t>Mimariyi Erken Kanıtla</a:t>
            </a:r>
            <a:endParaRPr lang="en-US" sz="1200" dirty="0"/>
          </a:p>
          <a:p>
            <a:pPr marL="342900" indent="-342900">
              <a:spcAft>
                <a:spcPts val="400"/>
              </a:spcAft>
              <a:buSzPct val="100000"/>
              <a:buChar char="▪"/>
            </a:pPr>
            <a:r>
              <a:rPr lang="en-US" sz="1200" dirty="0">
                <a:solidFill>
                  <a:srgbClr val="55566B"/>
                </a:solidFill>
                <a:latin typeface="Calibri" pitchFamily="34" charset="0"/>
                <a:ea typeface="Calibri" pitchFamily="34" charset="-122"/>
                <a:cs typeface="Calibri" pitchFamily="34" charset="-120"/>
              </a:rPr>
              <a:t>Değişen İhtiyaçları Karşıla</a:t>
            </a:r>
            <a:endParaRPr lang="en-US" sz="1200" dirty="0"/>
          </a:p>
          <a:p>
            <a:pPr marL="342900" indent="-342900">
              <a:spcAft>
                <a:spcPts val="400"/>
              </a:spcAft>
              <a:buSzPct val="100000"/>
              <a:buChar char="▪"/>
            </a:pPr>
            <a:r>
              <a:rPr lang="en-US" sz="1200" dirty="0">
                <a:solidFill>
                  <a:srgbClr val="55566B"/>
                </a:solidFill>
                <a:latin typeface="Calibri" pitchFamily="34" charset="0"/>
                <a:ea typeface="Calibri" pitchFamily="34" charset="-122"/>
                <a:cs typeface="Calibri" pitchFamily="34" charset="-120"/>
              </a:rPr>
              <a:t>Kullanılabilir Çözüm Üret</a:t>
            </a:r>
            <a:endParaRPr lang="en-US" sz="1200" dirty="0"/>
          </a:p>
          <a:p>
            <a:pPr marL="342900" indent="-342900">
              <a:spcAft>
                <a:spcPts val="400"/>
              </a:spcAft>
              <a:buSzPct val="100000"/>
              <a:buChar char="▪"/>
            </a:pPr>
            <a:r>
              <a:rPr lang="en-US" sz="1200" dirty="0">
                <a:solidFill>
                  <a:srgbClr val="55566B"/>
                </a:solidFill>
                <a:latin typeface="Calibri" pitchFamily="34" charset="0"/>
                <a:ea typeface="Calibri" pitchFamily="34" charset="-122"/>
                <a:cs typeface="Calibri" pitchFamily="34" charset="-120"/>
              </a:rPr>
              <a:t>Kaliteyi İyileştir</a:t>
            </a:r>
            <a:endParaRPr lang="en-US" sz="1200" dirty="0"/>
          </a:p>
          <a:p>
            <a:pPr marL="342900" indent="-342900">
              <a:spcAft>
                <a:spcPts val="400"/>
              </a:spcAft>
              <a:buSzPct val="100000"/>
              <a:buChar char="▪"/>
            </a:pPr>
            <a:r>
              <a:rPr lang="en-US" sz="1200" dirty="0">
                <a:solidFill>
                  <a:srgbClr val="55566B"/>
                </a:solidFill>
                <a:latin typeface="Calibri" pitchFamily="34" charset="0"/>
                <a:ea typeface="Calibri" pitchFamily="34" charset="-122"/>
                <a:cs typeface="Calibri" pitchFamily="34" charset="-120"/>
              </a:rPr>
              <a:t>Değer Teslimini Hızlandır</a:t>
            </a:r>
            <a:endParaRPr lang="en-US" sz="1200" dirty="0"/>
          </a:p>
        </p:txBody>
      </p:sp>
      <p:sp>
        <p:nvSpPr>
          <p:cNvPr id="29" name="Shape 25"/>
          <p:cNvSpPr/>
          <p:nvPr/>
        </p:nvSpPr>
        <p:spPr>
          <a:xfrm>
            <a:off x="8125968" y="3429000"/>
            <a:ext cx="3514344" cy="2240280"/>
          </a:xfrm>
          <a:prstGeom prst="roundRect">
            <a:avLst>
              <a:gd name="adj" fmla="val 4082"/>
            </a:avLst>
          </a:prstGeom>
          <a:solidFill>
            <a:srgbClr val="EDEEF7"/>
          </a:solidFill>
          <a:ln w="12700">
            <a:solidFill>
              <a:srgbClr val="EDEEF7"/>
            </a:solidFill>
            <a:prstDash val="solid"/>
          </a:ln>
        </p:spPr>
      </p:sp>
      <p:sp>
        <p:nvSpPr>
          <p:cNvPr id="30" name="Text 26"/>
          <p:cNvSpPr/>
          <p:nvPr/>
        </p:nvSpPr>
        <p:spPr>
          <a:xfrm>
            <a:off x="8345424" y="363016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Geçiş ve Süreklilik</a:t>
            </a:r>
            <a:endParaRPr lang="en-US" sz="1500" dirty="0"/>
          </a:p>
        </p:txBody>
      </p:sp>
      <p:sp>
        <p:nvSpPr>
          <p:cNvPr id="31" name="Text 27"/>
          <p:cNvSpPr/>
          <p:nvPr/>
        </p:nvSpPr>
        <p:spPr>
          <a:xfrm>
            <a:off x="8400288" y="4142232"/>
            <a:ext cx="3020568" cy="1362456"/>
          </a:xfrm>
          <a:prstGeom prst="rect">
            <a:avLst/>
          </a:prstGeom>
          <a:noFill/>
          <a:ln/>
        </p:spPr>
        <p:txBody>
          <a:bodyPr wrap="square" lIns="0" tIns="0" rIns="0" bIns="0" rtlCol="0" anchor="ctr"/>
          <a:lstStyle/>
          <a:p>
            <a:pPr marL="342900" indent="-342900">
              <a:spcAft>
                <a:spcPts val="400"/>
              </a:spcAft>
              <a:buSzPct val="100000"/>
              <a:buChar char="▪"/>
            </a:pPr>
            <a:r>
              <a:rPr lang="en-US" sz="1200" dirty="0">
                <a:solidFill>
                  <a:srgbClr val="55566B"/>
                </a:solidFill>
                <a:latin typeface="Calibri" pitchFamily="34" charset="0"/>
                <a:ea typeface="Calibri" pitchFamily="34" charset="-122"/>
                <a:cs typeface="Calibri" pitchFamily="34" charset="-120"/>
              </a:rPr>
              <a:t>Canlıya Hazırlığı Sağla</a:t>
            </a:r>
            <a:endParaRPr lang="en-US" sz="1200" dirty="0"/>
          </a:p>
          <a:p>
            <a:pPr marL="342900" indent="-342900">
              <a:spcAft>
                <a:spcPts val="400"/>
              </a:spcAft>
              <a:buSzPct val="100000"/>
              <a:buChar char="▪"/>
            </a:pPr>
            <a:r>
              <a:rPr lang="en-US" sz="1200" dirty="0">
                <a:solidFill>
                  <a:srgbClr val="55566B"/>
                </a:solidFill>
                <a:latin typeface="Calibri" pitchFamily="34" charset="0"/>
                <a:ea typeface="Calibri" pitchFamily="34" charset="-122"/>
                <a:cs typeface="Calibri" pitchFamily="34" charset="-120"/>
              </a:rPr>
              <a:t>Çözümü Devreye Al</a:t>
            </a:r>
            <a:endParaRPr lang="en-US" sz="1200" dirty="0"/>
          </a:p>
          <a:p>
            <a:pPr marL="342900" indent="-342900">
              <a:spcAft>
                <a:spcPts val="400"/>
              </a:spcAft>
              <a:buSzPct val="100000"/>
              <a:buChar char="▪"/>
            </a:pPr>
            <a:r>
              <a:rPr lang="en-US" sz="1200" dirty="0">
                <a:solidFill>
                  <a:srgbClr val="55566B"/>
                </a:solidFill>
                <a:latin typeface="Calibri" pitchFamily="34" charset="0"/>
                <a:ea typeface="Calibri" pitchFamily="34" charset="-122"/>
                <a:cs typeface="Calibri" pitchFamily="34" charset="-120"/>
              </a:rPr>
              <a:t>Çalışma Şeklini Evrimleştir</a:t>
            </a:r>
            <a:endParaRPr lang="en-US" sz="1200" dirty="0"/>
          </a:p>
          <a:p>
            <a:pPr marL="342900" indent="-342900">
              <a:spcAft>
                <a:spcPts val="400"/>
              </a:spcAft>
              <a:buSzPct val="100000"/>
              <a:buChar char="▪"/>
            </a:pPr>
            <a:r>
              <a:rPr lang="en-US" sz="1200" dirty="0">
                <a:solidFill>
                  <a:srgbClr val="55566B"/>
                </a:solidFill>
                <a:latin typeface="Calibri" pitchFamily="34" charset="0"/>
                <a:ea typeface="Calibri" pitchFamily="34" charset="-122"/>
                <a:cs typeface="Calibri" pitchFamily="34" charset="-120"/>
              </a:rPr>
              <a:t>Riski Yönet</a:t>
            </a:r>
            <a:endParaRPr lang="en-US" sz="1200" dirty="0"/>
          </a:p>
          <a:p>
            <a:pPr marL="342900" indent="-342900">
              <a:spcAft>
                <a:spcPts val="400"/>
              </a:spcAft>
              <a:buSzPct val="100000"/>
              <a:buChar char="▪"/>
            </a:pPr>
            <a:r>
              <a:rPr lang="en-US" sz="1200" dirty="0">
                <a:solidFill>
                  <a:srgbClr val="55566B"/>
                </a:solidFill>
                <a:latin typeface="Calibri" pitchFamily="34" charset="0"/>
                <a:ea typeface="Calibri" pitchFamily="34" charset="-122"/>
                <a:cs typeface="Calibri" pitchFamily="34" charset="-120"/>
              </a:rPr>
              <a:t>Takımı Yönet</a:t>
            </a:r>
            <a:endParaRPr lang="en-US" sz="1200" dirty="0"/>
          </a:p>
          <a:p>
            <a:pPr marL="342900" indent="-342900">
              <a:spcAft>
                <a:spcPts val="400"/>
              </a:spcAft>
              <a:buSzPct val="100000"/>
              <a:buChar char="▪"/>
            </a:pPr>
            <a:r>
              <a:rPr lang="en-US" sz="1200" dirty="0">
                <a:solidFill>
                  <a:srgbClr val="55566B"/>
                </a:solidFill>
                <a:latin typeface="Calibri" pitchFamily="34" charset="0"/>
                <a:ea typeface="Calibri" pitchFamily="34" charset="-122"/>
                <a:cs typeface="Calibri" pitchFamily="34" charset="-120"/>
              </a:rPr>
              <a:t>Sonuçları Ölç</a:t>
            </a:r>
            <a:endParaRPr lang="en-US" sz="1200" dirty="0"/>
          </a:p>
        </p:txBody>
      </p:sp>
      <p:sp>
        <p:nvSpPr>
          <p:cNvPr id="32" name="Text 28"/>
          <p:cNvSpPr/>
          <p:nvPr/>
        </p:nvSpPr>
        <p:spPr>
          <a:xfrm>
            <a:off x="548640" y="5806440"/>
            <a:ext cx="11091672" cy="365760"/>
          </a:xfrm>
          <a:prstGeom prst="rect">
            <a:avLst/>
          </a:prstGeom>
          <a:noFill/>
          <a:ln/>
        </p:spPr>
        <p:txBody>
          <a:bodyPr wrap="square" lIns="0" tIns="0" rIns="0" bIns="0" rtlCol="0" anchor="ctr"/>
          <a:lstStyle/>
          <a:p>
            <a:pPr indent="0" marL="0">
              <a:buNone/>
            </a:pPr>
            <a:r>
              <a:rPr lang="en-US" sz="1250" i="1" dirty="0">
                <a:solidFill>
                  <a:srgbClr val="9A9BB0"/>
                </a:solidFill>
                <a:latin typeface="Calibri" pitchFamily="34" charset="0"/>
                <a:ea typeface="Calibri" pitchFamily="34" charset="-122"/>
                <a:cs typeface="Calibri" pitchFamily="34" charset="-120"/>
              </a:rPr>
              <a:t>Toplam 24 süreç hedefi. Hibrit tasarım, her hedefte bağlama uygun seçeneği bilinçli seçmekten ibarettir.</a:t>
            </a:r>
            <a:endParaRPr lang="en-US" sz="125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4</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Ölçeklendirme Faktörleri</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50</a:t>
            </a:r>
            <a:endParaRPr lang="en-US" sz="900" dirty="0"/>
          </a:p>
        </p:txBody>
      </p:sp>
      <p:sp>
        <p:nvSpPr>
          <p:cNvPr id="8" name="Shape 4"/>
          <p:cNvSpPr/>
          <p:nvPr/>
        </p:nvSpPr>
        <p:spPr>
          <a:xfrm>
            <a:off x="548640" y="1645920"/>
            <a:ext cx="3514344" cy="1691640"/>
          </a:xfrm>
          <a:prstGeom prst="roundRect">
            <a:avLst>
              <a:gd name="adj" fmla="val 5405"/>
            </a:avLst>
          </a:prstGeom>
          <a:solidFill>
            <a:srgbClr val="EDEEF7"/>
          </a:solidFill>
          <a:ln w="12700">
            <a:solidFill>
              <a:srgbClr val="EDEEF7"/>
            </a:solidFill>
            <a:prstDash val="solid"/>
          </a:ln>
        </p:spPr>
      </p:sp>
      <p:sp>
        <p:nvSpPr>
          <p:cNvPr id="9" name="Text 5"/>
          <p:cNvSpPr/>
          <p:nvPr/>
        </p:nvSpPr>
        <p:spPr>
          <a:xfrm>
            <a:off x="768096"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Takım Büyüklüğü</a:t>
            </a:r>
            <a:endParaRPr lang="en-US" sz="1500" dirty="0"/>
          </a:p>
        </p:txBody>
      </p:sp>
      <p:sp>
        <p:nvSpPr>
          <p:cNvPr id="10" name="Text 6"/>
          <p:cNvSpPr/>
          <p:nvPr/>
        </p:nvSpPr>
        <p:spPr>
          <a:xfrm>
            <a:off x="768096" y="2359152"/>
            <a:ext cx="3075432"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Tek takımdan yüzlerce kişiye. Koordinasyon ihtiyacını belirler.</a:t>
            </a:r>
            <a:endParaRPr lang="en-US" sz="1200" dirty="0"/>
          </a:p>
        </p:txBody>
      </p:sp>
      <p:sp>
        <p:nvSpPr>
          <p:cNvPr id="11" name="Shape 7"/>
          <p:cNvSpPr/>
          <p:nvPr/>
        </p:nvSpPr>
        <p:spPr>
          <a:xfrm>
            <a:off x="4337304" y="1645920"/>
            <a:ext cx="3514344" cy="1691640"/>
          </a:xfrm>
          <a:prstGeom prst="roundRect">
            <a:avLst>
              <a:gd name="adj" fmla="val 5405"/>
            </a:avLst>
          </a:prstGeom>
          <a:solidFill>
            <a:srgbClr val="EDEEF7"/>
          </a:solidFill>
          <a:ln w="12700">
            <a:solidFill>
              <a:srgbClr val="EDEEF7"/>
            </a:solidFill>
            <a:prstDash val="solid"/>
          </a:ln>
        </p:spPr>
      </p:sp>
      <p:sp>
        <p:nvSpPr>
          <p:cNvPr id="12" name="Text 8"/>
          <p:cNvSpPr/>
          <p:nvPr/>
        </p:nvSpPr>
        <p:spPr>
          <a:xfrm>
            <a:off x="4556760"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Coğrafi Dağılım</a:t>
            </a:r>
            <a:endParaRPr lang="en-US" sz="1500" dirty="0"/>
          </a:p>
        </p:txBody>
      </p:sp>
      <p:sp>
        <p:nvSpPr>
          <p:cNvPr id="13" name="Text 9"/>
          <p:cNvSpPr/>
          <p:nvPr/>
        </p:nvSpPr>
        <p:spPr>
          <a:xfrm>
            <a:off x="4556760" y="2359152"/>
            <a:ext cx="3075432"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Aynı odadan küresele. İletişim ve senkron ihtiyacını belirler.</a:t>
            </a:r>
            <a:endParaRPr lang="en-US" sz="1200" dirty="0"/>
          </a:p>
        </p:txBody>
      </p:sp>
      <p:sp>
        <p:nvSpPr>
          <p:cNvPr id="14" name="Shape 10"/>
          <p:cNvSpPr/>
          <p:nvPr/>
        </p:nvSpPr>
        <p:spPr>
          <a:xfrm>
            <a:off x="8125968" y="1645920"/>
            <a:ext cx="3514344" cy="1691640"/>
          </a:xfrm>
          <a:prstGeom prst="roundRect">
            <a:avLst>
              <a:gd name="adj" fmla="val 5405"/>
            </a:avLst>
          </a:prstGeom>
          <a:solidFill>
            <a:srgbClr val="EDEEF7"/>
          </a:solidFill>
          <a:ln w="12700">
            <a:solidFill>
              <a:srgbClr val="EDEEF7"/>
            </a:solidFill>
            <a:prstDash val="solid"/>
          </a:ln>
        </p:spPr>
      </p:sp>
      <p:sp>
        <p:nvSpPr>
          <p:cNvPr id="15" name="Text 11"/>
          <p:cNvSpPr/>
          <p:nvPr/>
        </p:nvSpPr>
        <p:spPr>
          <a:xfrm>
            <a:off x="8345424"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Organizasyonel Dağılım</a:t>
            </a:r>
            <a:endParaRPr lang="en-US" sz="1500" dirty="0"/>
          </a:p>
        </p:txBody>
      </p:sp>
      <p:sp>
        <p:nvSpPr>
          <p:cNvPr id="16" name="Text 12"/>
          <p:cNvSpPr/>
          <p:nvPr/>
        </p:nvSpPr>
        <p:spPr>
          <a:xfrm>
            <a:off x="8345424" y="2359152"/>
            <a:ext cx="3075432"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Tek birimden tedarikçi ve iş ortaklarına kadar.</a:t>
            </a:r>
            <a:endParaRPr lang="en-US" sz="1200" dirty="0"/>
          </a:p>
        </p:txBody>
      </p:sp>
      <p:sp>
        <p:nvSpPr>
          <p:cNvPr id="17" name="Shape 13"/>
          <p:cNvSpPr/>
          <p:nvPr/>
        </p:nvSpPr>
        <p:spPr>
          <a:xfrm>
            <a:off x="548640" y="3611880"/>
            <a:ext cx="3514344" cy="1691640"/>
          </a:xfrm>
          <a:prstGeom prst="roundRect">
            <a:avLst>
              <a:gd name="adj" fmla="val 5405"/>
            </a:avLst>
          </a:prstGeom>
          <a:solidFill>
            <a:srgbClr val="EDEEF7"/>
          </a:solidFill>
          <a:ln w="12700">
            <a:solidFill>
              <a:srgbClr val="EDEEF7"/>
            </a:solidFill>
            <a:prstDash val="solid"/>
          </a:ln>
        </p:spPr>
      </p:sp>
      <p:sp>
        <p:nvSpPr>
          <p:cNvPr id="18" name="Text 14"/>
          <p:cNvSpPr/>
          <p:nvPr/>
        </p:nvSpPr>
        <p:spPr>
          <a:xfrm>
            <a:off x="768096" y="381304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Uyumluluk</a:t>
            </a:r>
            <a:endParaRPr lang="en-US" sz="1500" dirty="0"/>
          </a:p>
        </p:txBody>
      </p:sp>
      <p:sp>
        <p:nvSpPr>
          <p:cNvPr id="19" name="Text 15"/>
          <p:cNvSpPr/>
          <p:nvPr/>
        </p:nvSpPr>
        <p:spPr>
          <a:xfrm>
            <a:off x="768096" y="4325112"/>
            <a:ext cx="3075432"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Regülasyon ve denetim yükü. Dokümantasyon ve izlenebilirliği belirler.</a:t>
            </a:r>
            <a:endParaRPr lang="en-US" sz="1200" dirty="0"/>
          </a:p>
        </p:txBody>
      </p:sp>
      <p:sp>
        <p:nvSpPr>
          <p:cNvPr id="20" name="Shape 16"/>
          <p:cNvSpPr/>
          <p:nvPr/>
        </p:nvSpPr>
        <p:spPr>
          <a:xfrm>
            <a:off x="4337304" y="3611880"/>
            <a:ext cx="3514344" cy="1691640"/>
          </a:xfrm>
          <a:prstGeom prst="roundRect">
            <a:avLst>
              <a:gd name="adj" fmla="val 5405"/>
            </a:avLst>
          </a:prstGeom>
          <a:solidFill>
            <a:srgbClr val="EDEEF7"/>
          </a:solidFill>
          <a:ln w="12700">
            <a:solidFill>
              <a:srgbClr val="EDEEF7"/>
            </a:solidFill>
            <a:prstDash val="solid"/>
          </a:ln>
        </p:spPr>
      </p:sp>
      <p:sp>
        <p:nvSpPr>
          <p:cNvPr id="21" name="Text 17"/>
          <p:cNvSpPr/>
          <p:nvPr/>
        </p:nvSpPr>
        <p:spPr>
          <a:xfrm>
            <a:off x="4556760" y="381304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Alan Karmaşıklığı</a:t>
            </a:r>
            <a:endParaRPr lang="en-US" sz="1500" dirty="0"/>
          </a:p>
        </p:txBody>
      </p:sp>
      <p:sp>
        <p:nvSpPr>
          <p:cNvPr id="22" name="Text 18"/>
          <p:cNvSpPr/>
          <p:nvPr/>
        </p:nvSpPr>
        <p:spPr>
          <a:xfrm>
            <a:off x="4556760" y="4325112"/>
            <a:ext cx="3075432"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Basit süreçten hızla değişen karmaşık iş alanına.</a:t>
            </a:r>
            <a:endParaRPr lang="en-US" sz="1200" dirty="0"/>
          </a:p>
        </p:txBody>
      </p:sp>
      <p:sp>
        <p:nvSpPr>
          <p:cNvPr id="23" name="Shape 19"/>
          <p:cNvSpPr/>
          <p:nvPr/>
        </p:nvSpPr>
        <p:spPr>
          <a:xfrm>
            <a:off x="8125968" y="3611880"/>
            <a:ext cx="3514344" cy="1691640"/>
          </a:xfrm>
          <a:prstGeom prst="roundRect">
            <a:avLst>
              <a:gd name="adj" fmla="val 5405"/>
            </a:avLst>
          </a:prstGeom>
          <a:solidFill>
            <a:srgbClr val="EDEEF7"/>
          </a:solidFill>
          <a:ln w="12700">
            <a:solidFill>
              <a:srgbClr val="EDEEF7"/>
            </a:solidFill>
            <a:prstDash val="solid"/>
          </a:ln>
        </p:spPr>
      </p:sp>
      <p:sp>
        <p:nvSpPr>
          <p:cNvPr id="24" name="Text 20"/>
          <p:cNvSpPr/>
          <p:nvPr/>
        </p:nvSpPr>
        <p:spPr>
          <a:xfrm>
            <a:off x="8345424" y="381304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Teknik Karmaşıklık</a:t>
            </a:r>
            <a:endParaRPr lang="en-US" sz="1500" dirty="0"/>
          </a:p>
        </p:txBody>
      </p:sp>
      <p:sp>
        <p:nvSpPr>
          <p:cNvPr id="25" name="Text 21"/>
          <p:cNvSpPr/>
          <p:nvPr/>
        </p:nvSpPr>
        <p:spPr>
          <a:xfrm>
            <a:off x="8345424" y="4325112"/>
            <a:ext cx="3075432"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Tek yeni sistemden çok platformlu eski sistem yığınına.</a:t>
            </a:r>
            <a:endParaRPr lang="en-US" sz="1200" dirty="0"/>
          </a:p>
        </p:txBody>
      </p:sp>
      <p:sp>
        <p:nvSpPr>
          <p:cNvPr id="26" name="Shape 22"/>
          <p:cNvSpPr/>
          <p:nvPr/>
        </p:nvSpPr>
        <p:spPr>
          <a:xfrm>
            <a:off x="548640" y="5349240"/>
            <a:ext cx="11091672" cy="914400"/>
          </a:xfrm>
          <a:prstGeom prst="roundRect">
            <a:avLst>
              <a:gd name="adj" fmla="val 10000"/>
            </a:avLst>
          </a:prstGeom>
          <a:solidFill>
            <a:srgbClr val="33348E"/>
          </a:solidFill>
          <a:ln w="12700">
            <a:solidFill>
              <a:srgbClr val="33348E"/>
            </a:solidFill>
            <a:prstDash val="solid"/>
          </a:ln>
        </p:spPr>
      </p:sp>
      <p:sp>
        <p:nvSpPr>
          <p:cNvPr id="27" name="Text 23"/>
          <p:cNvSpPr/>
          <p:nvPr/>
        </p:nvSpPr>
        <p:spPr>
          <a:xfrm>
            <a:off x="868680" y="544068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Örnek: uyumluluk yükü arttıkça ilgili süreç hedeflerinde daha ağır seçenekler gerekir.</a:t>
            </a:r>
            <a:endParaRPr lang="en-US" sz="1500" dirty="0"/>
          </a:p>
        </p:txBody>
      </p:sp>
      <p:sp>
        <p:nvSpPr>
          <p:cNvPr id="28" name="Text 24"/>
          <p:cNvSpPr/>
          <p:nvPr/>
        </p:nvSpPr>
        <p:spPr>
          <a:xfrm>
            <a:off x="868680" y="5879592"/>
            <a:ext cx="10424160" cy="411480"/>
          </a:xfrm>
          <a:prstGeom prst="rect">
            <a:avLst/>
          </a:prstGeom>
          <a:noFill/>
          <a:ln/>
        </p:spPr>
        <p:txBody>
          <a:bodyPr wrap="square" lIns="0" tIns="0" rIns="0" bIns="0" rtlCol="0" anchor="t"/>
          <a:lstStyle/>
          <a:p>
            <a:pPr indent="0" marL="0">
              <a:buNone/>
            </a:pPr>
            <a:r>
              <a:rPr lang="en-US" sz="1250" dirty="0">
                <a:solidFill>
                  <a:srgbClr val="C9CAE6"/>
                </a:solidFill>
                <a:latin typeface="Calibri" pitchFamily="34" charset="0"/>
                <a:ea typeface="Calibri" pitchFamily="34" charset="-122"/>
                <a:cs typeface="Calibri" pitchFamily="34" charset="-120"/>
              </a:rPr>
              <a:t>Bu, çevikliği bırakmak değil, çevikliği denetlenebilir biçimde uygulamaktır.</a:t>
            </a:r>
            <a:endParaRPr lang="en-US" sz="125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4</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Rehberli Sürekli İyileştirme</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51</a:t>
            </a:r>
            <a:endParaRPr lang="en-US" sz="900" dirty="0"/>
          </a:p>
        </p:txBody>
      </p:sp>
      <p:sp>
        <p:nvSpPr>
          <p:cNvPr id="8" name="Shape 4"/>
          <p:cNvSpPr/>
          <p:nvPr/>
        </p:nvSpPr>
        <p:spPr>
          <a:xfrm>
            <a:off x="548640" y="1874520"/>
            <a:ext cx="2484882" cy="1463040"/>
          </a:xfrm>
          <a:prstGeom prst="roundRect">
            <a:avLst>
              <a:gd name="adj" fmla="val 6250"/>
            </a:avLst>
          </a:prstGeom>
          <a:solidFill>
            <a:srgbClr val="33348E"/>
          </a:solidFill>
          <a:ln w="12700">
            <a:solidFill>
              <a:srgbClr val="33348E"/>
            </a:solidFill>
            <a:prstDash val="solid"/>
          </a:ln>
        </p:spPr>
      </p:sp>
      <p:sp>
        <p:nvSpPr>
          <p:cNvPr id="9" name="Text 5"/>
          <p:cNvSpPr/>
          <p:nvPr/>
        </p:nvSpPr>
        <p:spPr>
          <a:xfrm>
            <a:off x="676656" y="1984248"/>
            <a:ext cx="2228850" cy="457200"/>
          </a:xfrm>
          <a:prstGeom prst="rect">
            <a:avLst/>
          </a:prstGeom>
          <a:noFill/>
          <a:ln/>
        </p:spPr>
        <p:txBody>
          <a:bodyPr wrap="square" lIns="0" tIns="0" rIns="0" bIns="0" rtlCol="0" anchor="ctr"/>
          <a:lstStyle/>
          <a:p>
            <a:pPr algn="ctr" indent="0" marL="0">
              <a:buNone/>
            </a:pPr>
            <a:r>
              <a:rPr lang="en-US" sz="1350" b="1" dirty="0">
                <a:solidFill>
                  <a:srgbClr val="FFFFFF"/>
                </a:solidFill>
                <a:latin typeface="Calibri" pitchFamily="34" charset="0"/>
                <a:ea typeface="Calibri" pitchFamily="34" charset="-122"/>
                <a:cs typeface="Calibri" pitchFamily="34" charset="-120"/>
              </a:rPr>
              <a:t>Sorunu Belirle</a:t>
            </a:r>
            <a:endParaRPr lang="en-US" sz="1350" dirty="0"/>
          </a:p>
        </p:txBody>
      </p:sp>
      <p:sp>
        <p:nvSpPr>
          <p:cNvPr id="10" name="Text 6"/>
          <p:cNvSpPr/>
          <p:nvPr/>
        </p:nvSpPr>
        <p:spPr>
          <a:xfrm>
            <a:off x="694944" y="2441448"/>
            <a:ext cx="2192274" cy="77724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Hangi süreç hedefi zorlanıyor?</a:t>
            </a:r>
            <a:endParaRPr lang="en-US" sz="1100" dirty="0"/>
          </a:p>
        </p:txBody>
      </p:sp>
      <p:sp>
        <p:nvSpPr>
          <p:cNvPr id="11" name="Shape 7"/>
          <p:cNvSpPr/>
          <p:nvPr/>
        </p:nvSpPr>
        <p:spPr>
          <a:xfrm>
            <a:off x="3106674" y="2505456"/>
            <a:ext cx="237744" cy="201168"/>
          </a:xfrm>
          <a:prstGeom prst="rightArrow">
            <a:avLst/>
          </a:prstGeom>
          <a:solidFill>
            <a:srgbClr val="6E6FB4"/>
          </a:solidFill>
          <a:ln w="12700">
            <a:solidFill>
              <a:srgbClr val="6E6FB4"/>
            </a:solidFill>
            <a:prstDash val="solid"/>
          </a:ln>
        </p:spPr>
      </p:sp>
      <p:sp>
        <p:nvSpPr>
          <p:cNvPr id="12" name="Shape 8"/>
          <p:cNvSpPr/>
          <p:nvPr/>
        </p:nvSpPr>
        <p:spPr>
          <a:xfrm>
            <a:off x="3417570" y="1874520"/>
            <a:ext cx="2484882" cy="1463040"/>
          </a:xfrm>
          <a:prstGeom prst="roundRect">
            <a:avLst>
              <a:gd name="adj" fmla="val 6250"/>
            </a:avLst>
          </a:prstGeom>
          <a:solidFill>
            <a:srgbClr val="6E6FB4"/>
          </a:solidFill>
          <a:ln w="12700">
            <a:solidFill>
              <a:srgbClr val="6E6FB4"/>
            </a:solidFill>
            <a:prstDash val="solid"/>
          </a:ln>
        </p:spPr>
      </p:sp>
      <p:sp>
        <p:nvSpPr>
          <p:cNvPr id="13" name="Text 9"/>
          <p:cNvSpPr/>
          <p:nvPr/>
        </p:nvSpPr>
        <p:spPr>
          <a:xfrm>
            <a:off x="3545586" y="1984248"/>
            <a:ext cx="2228850" cy="457200"/>
          </a:xfrm>
          <a:prstGeom prst="rect">
            <a:avLst/>
          </a:prstGeom>
          <a:noFill/>
          <a:ln/>
        </p:spPr>
        <p:txBody>
          <a:bodyPr wrap="square" lIns="0" tIns="0" rIns="0" bIns="0" rtlCol="0" anchor="ctr"/>
          <a:lstStyle/>
          <a:p>
            <a:pPr algn="ctr" indent="0" marL="0">
              <a:buNone/>
            </a:pPr>
            <a:r>
              <a:rPr lang="en-US" sz="1350" b="1" dirty="0">
                <a:solidFill>
                  <a:srgbClr val="FFFFFF"/>
                </a:solidFill>
                <a:latin typeface="Calibri" pitchFamily="34" charset="0"/>
                <a:ea typeface="Calibri" pitchFamily="34" charset="-122"/>
                <a:cs typeface="Calibri" pitchFamily="34" charset="-120"/>
              </a:rPr>
              <a:t>Seçenek Seç</a:t>
            </a:r>
            <a:endParaRPr lang="en-US" sz="1350" dirty="0"/>
          </a:p>
        </p:txBody>
      </p:sp>
      <p:sp>
        <p:nvSpPr>
          <p:cNvPr id="14" name="Text 10"/>
          <p:cNvSpPr/>
          <p:nvPr/>
        </p:nvSpPr>
        <p:spPr>
          <a:xfrm>
            <a:off x="3563874" y="2441448"/>
            <a:ext cx="2192274" cy="77724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Kanıtlanmış seçenekler arasından</a:t>
            </a:r>
            <a:endParaRPr lang="en-US" sz="1100" dirty="0"/>
          </a:p>
        </p:txBody>
      </p:sp>
      <p:sp>
        <p:nvSpPr>
          <p:cNvPr id="15" name="Shape 11"/>
          <p:cNvSpPr/>
          <p:nvPr/>
        </p:nvSpPr>
        <p:spPr>
          <a:xfrm>
            <a:off x="5975604" y="2505456"/>
            <a:ext cx="237744" cy="201168"/>
          </a:xfrm>
          <a:prstGeom prst="rightArrow">
            <a:avLst/>
          </a:prstGeom>
          <a:solidFill>
            <a:srgbClr val="6E6FB4"/>
          </a:solidFill>
          <a:ln w="12700">
            <a:solidFill>
              <a:srgbClr val="6E6FB4"/>
            </a:solidFill>
            <a:prstDash val="solid"/>
          </a:ln>
        </p:spPr>
      </p:sp>
      <p:sp>
        <p:nvSpPr>
          <p:cNvPr id="16" name="Shape 12"/>
          <p:cNvSpPr/>
          <p:nvPr/>
        </p:nvSpPr>
        <p:spPr>
          <a:xfrm>
            <a:off x="6286500" y="1874520"/>
            <a:ext cx="2484882" cy="1463040"/>
          </a:xfrm>
          <a:prstGeom prst="roundRect">
            <a:avLst>
              <a:gd name="adj" fmla="val 6250"/>
            </a:avLst>
          </a:prstGeom>
          <a:solidFill>
            <a:srgbClr val="33348E"/>
          </a:solidFill>
          <a:ln w="12700">
            <a:solidFill>
              <a:srgbClr val="33348E"/>
            </a:solidFill>
            <a:prstDash val="solid"/>
          </a:ln>
        </p:spPr>
      </p:sp>
      <p:sp>
        <p:nvSpPr>
          <p:cNvPr id="17" name="Text 13"/>
          <p:cNvSpPr/>
          <p:nvPr/>
        </p:nvSpPr>
        <p:spPr>
          <a:xfrm>
            <a:off x="6414516" y="1984248"/>
            <a:ext cx="2228850" cy="457200"/>
          </a:xfrm>
          <a:prstGeom prst="rect">
            <a:avLst/>
          </a:prstGeom>
          <a:noFill/>
          <a:ln/>
        </p:spPr>
        <p:txBody>
          <a:bodyPr wrap="square" lIns="0" tIns="0" rIns="0" bIns="0" rtlCol="0" anchor="ctr"/>
          <a:lstStyle/>
          <a:p>
            <a:pPr algn="ctr" indent="0" marL="0">
              <a:buNone/>
            </a:pPr>
            <a:r>
              <a:rPr lang="en-US" sz="1350" b="1" dirty="0">
                <a:solidFill>
                  <a:srgbClr val="FFFFFF"/>
                </a:solidFill>
                <a:latin typeface="Calibri" pitchFamily="34" charset="0"/>
                <a:ea typeface="Calibri" pitchFamily="34" charset="-122"/>
                <a:cs typeface="Calibri" pitchFamily="34" charset="-120"/>
              </a:rPr>
              <a:t>Küçük Dene</a:t>
            </a:r>
            <a:endParaRPr lang="en-US" sz="1350" dirty="0"/>
          </a:p>
        </p:txBody>
      </p:sp>
      <p:sp>
        <p:nvSpPr>
          <p:cNvPr id="18" name="Text 14"/>
          <p:cNvSpPr/>
          <p:nvPr/>
        </p:nvSpPr>
        <p:spPr>
          <a:xfrm>
            <a:off x="6432804" y="2441448"/>
            <a:ext cx="2192274" cy="77724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Sınırlı kapsamda uygula</a:t>
            </a:r>
            <a:endParaRPr lang="en-US" sz="1100" dirty="0"/>
          </a:p>
        </p:txBody>
      </p:sp>
      <p:sp>
        <p:nvSpPr>
          <p:cNvPr id="19" name="Shape 15"/>
          <p:cNvSpPr/>
          <p:nvPr/>
        </p:nvSpPr>
        <p:spPr>
          <a:xfrm>
            <a:off x="8844534" y="2505456"/>
            <a:ext cx="237744" cy="201168"/>
          </a:xfrm>
          <a:prstGeom prst="rightArrow">
            <a:avLst/>
          </a:prstGeom>
          <a:solidFill>
            <a:srgbClr val="6E6FB4"/>
          </a:solidFill>
          <a:ln w="12700">
            <a:solidFill>
              <a:srgbClr val="6E6FB4"/>
            </a:solidFill>
            <a:prstDash val="solid"/>
          </a:ln>
        </p:spPr>
      </p:sp>
      <p:sp>
        <p:nvSpPr>
          <p:cNvPr id="20" name="Shape 16"/>
          <p:cNvSpPr/>
          <p:nvPr/>
        </p:nvSpPr>
        <p:spPr>
          <a:xfrm>
            <a:off x="9155430" y="1874520"/>
            <a:ext cx="2484882" cy="1463040"/>
          </a:xfrm>
          <a:prstGeom prst="roundRect">
            <a:avLst>
              <a:gd name="adj" fmla="val 6250"/>
            </a:avLst>
          </a:prstGeom>
          <a:solidFill>
            <a:srgbClr val="6E6FB4"/>
          </a:solidFill>
          <a:ln w="12700">
            <a:solidFill>
              <a:srgbClr val="6E6FB4"/>
            </a:solidFill>
            <a:prstDash val="solid"/>
          </a:ln>
        </p:spPr>
      </p:sp>
      <p:sp>
        <p:nvSpPr>
          <p:cNvPr id="21" name="Text 17"/>
          <p:cNvSpPr/>
          <p:nvPr/>
        </p:nvSpPr>
        <p:spPr>
          <a:xfrm>
            <a:off x="9283446" y="1984248"/>
            <a:ext cx="2228850" cy="457200"/>
          </a:xfrm>
          <a:prstGeom prst="rect">
            <a:avLst/>
          </a:prstGeom>
          <a:noFill/>
          <a:ln/>
        </p:spPr>
        <p:txBody>
          <a:bodyPr wrap="square" lIns="0" tIns="0" rIns="0" bIns="0" rtlCol="0" anchor="ctr"/>
          <a:lstStyle/>
          <a:p>
            <a:pPr algn="ctr" indent="0" marL="0">
              <a:buNone/>
            </a:pPr>
            <a:r>
              <a:rPr lang="en-US" sz="1350" b="1" dirty="0">
                <a:solidFill>
                  <a:srgbClr val="FFFFFF"/>
                </a:solidFill>
                <a:latin typeface="Calibri" pitchFamily="34" charset="0"/>
                <a:ea typeface="Calibri" pitchFamily="34" charset="-122"/>
                <a:cs typeface="Calibri" pitchFamily="34" charset="-120"/>
              </a:rPr>
              <a:t>Ölç ve Karar Ver</a:t>
            </a:r>
            <a:endParaRPr lang="en-US" sz="1350" dirty="0"/>
          </a:p>
        </p:txBody>
      </p:sp>
      <p:sp>
        <p:nvSpPr>
          <p:cNvPr id="22" name="Text 18"/>
          <p:cNvSpPr/>
          <p:nvPr/>
        </p:nvSpPr>
        <p:spPr>
          <a:xfrm>
            <a:off x="9301734" y="2441448"/>
            <a:ext cx="2192274" cy="77724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Devam, uyarla veya vazgeç</a:t>
            </a:r>
            <a:endParaRPr lang="en-US" sz="1100" dirty="0"/>
          </a:p>
        </p:txBody>
      </p:sp>
      <p:sp>
        <p:nvSpPr>
          <p:cNvPr id="23" name="Shape 19"/>
          <p:cNvSpPr/>
          <p:nvPr/>
        </p:nvSpPr>
        <p:spPr>
          <a:xfrm>
            <a:off x="548640" y="3611880"/>
            <a:ext cx="5408676" cy="1828800"/>
          </a:xfrm>
          <a:prstGeom prst="roundRect">
            <a:avLst>
              <a:gd name="adj" fmla="val 5000"/>
            </a:avLst>
          </a:prstGeom>
          <a:solidFill>
            <a:srgbClr val="EDEEF7"/>
          </a:solidFill>
          <a:ln w="12700">
            <a:solidFill>
              <a:srgbClr val="EDEEF7"/>
            </a:solidFill>
            <a:prstDash val="solid"/>
          </a:ln>
        </p:spPr>
      </p:sp>
      <p:sp>
        <p:nvSpPr>
          <p:cNvPr id="24" name="Text 20"/>
          <p:cNvSpPr/>
          <p:nvPr/>
        </p:nvSpPr>
        <p:spPr>
          <a:xfrm>
            <a:off x="768096" y="3813048"/>
            <a:ext cx="4969764"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Deney Sonucu Ne Olursa Olsun Kazanırız</a:t>
            </a:r>
            <a:endParaRPr lang="en-US" sz="1500" dirty="0"/>
          </a:p>
        </p:txBody>
      </p:sp>
      <p:sp>
        <p:nvSpPr>
          <p:cNvPr id="25" name="Text 21"/>
          <p:cNvSpPr/>
          <p:nvPr/>
        </p:nvSpPr>
        <p:spPr>
          <a:xfrm>
            <a:off x="768096" y="4325112"/>
            <a:ext cx="4969764" cy="95097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Ya iyileşme elde ederiz, ya sistemin bir parçasının diğerini nasıl etkilediğini öğreniriz, ya da insanlarımız hakkında bir şey öğreniriz. Üçü de değerlidir.</a:t>
            </a:r>
            <a:endParaRPr lang="en-US" sz="1200" dirty="0"/>
          </a:p>
        </p:txBody>
      </p:sp>
      <p:sp>
        <p:nvSpPr>
          <p:cNvPr id="26" name="Shape 22"/>
          <p:cNvSpPr/>
          <p:nvPr/>
        </p:nvSpPr>
        <p:spPr>
          <a:xfrm>
            <a:off x="6231636" y="3611880"/>
            <a:ext cx="5408676" cy="1828800"/>
          </a:xfrm>
          <a:prstGeom prst="roundRect">
            <a:avLst>
              <a:gd name="adj" fmla="val 5000"/>
            </a:avLst>
          </a:prstGeom>
          <a:solidFill>
            <a:srgbClr val="EDEEF7"/>
          </a:solidFill>
          <a:ln w="12700">
            <a:solidFill>
              <a:srgbClr val="EDEEF7"/>
            </a:solidFill>
            <a:prstDash val="solid"/>
          </a:ln>
        </p:spPr>
      </p:sp>
      <p:sp>
        <p:nvSpPr>
          <p:cNvPr id="27" name="Text 23"/>
          <p:cNvSpPr/>
          <p:nvPr/>
        </p:nvSpPr>
        <p:spPr>
          <a:xfrm>
            <a:off x="6451092" y="3813048"/>
            <a:ext cx="4969764"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PMO'nun Rolü</a:t>
            </a:r>
            <a:endParaRPr lang="en-US" sz="1500" dirty="0"/>
          </a:p>
        </p:txBody>
      </p:sp>
      <p:sp>
        <p:nvSpPr>
          <p:cNvPr id="28" name="Text 24"/>
          <p:cNvSpPr/>
          <p:nvPr/>
        </p:nvSpPr>
        <p:spPr>
          <a:xfrm>
            <a:off x="6451092" y="4325112"/>
            <a:ext cx="4969764" cy="95097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Denenen ve işe yarayan seçenekleri kurumsal hafızada toplamak, diğer takımlara sunmak ve tekrar tekrar aynı hatanın yapılmasını önlemek.</a:t>
            </a:r>
            <a:endParaRPr lang="en-US" sz="1200" dirty="0"/>
          </a:p>
        </p:txBody>
      </p:sp>
      <p:sp>
        <p:nvSpPr>
          <p:cNvPr id="29" name="Shape 25"/>
          <p:cNvSpPr/>
          <p:nvPr/>
        </p:nvSpPr>
        <p:spPr>
          <a:xfrm>
            <a:off x="548640" y="5577840"/>
            <a:ext cx="11091672" cy="640080"/>
          </a:xfrm>
          <a:prstGeom prst="roundRect">
            <a:avLst>
              <a:gd name="adj" fmla="val 14286"/>
            </a:avLst>
          </a:prstGeom>
          <a:solidFill>
            <a:srgbClr val="33348E"/>
          </a:solidFill>
          <a:ln w="12700">
            <a:solidFill>
              <a:srgbClr val="33348E"/>
            </a:solidFill>
            <a:prstDash val="solid"/>
          </a:ln>
        </p:spPr>
      </p:sp>
      <p:sp>
        <p:nvSpPr>
          <p:cNvPr id="30" name="Text 26"/>
          <p:cNvSpPr/>
          <p:nvPr/>
        </p:nvSpPr>
        <p:spPr>
          <a:xfrm>
            <a:off x="868680" y="566928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Sürekli iyileştirme bir slogan değil, ölçülen ve takip edilen bir iş kalemidir.</a:t>
            </a:r>
            <a:endParaRPr lang="en-US" sz="15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4</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Hibrit Çalışma Şekli Tasarımı: 4 Adım</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52</a:t>
            </a:r>
            <a:endParaRPr lang="en-US" sz="900" dirty="0"/>
          </a:p>
        </p:txBody>
      </p:sp>
      <p:sp>
        <p:nvSpPr>
          <p:cNvPr id="8" name="Shape 4"/>
          <p:cNvSpPr/>
          <p:nvPr/>
        </p:nvSpPr>
        <p:spPr>
          <a:xfrm>
            <a:off x="548640" y="1645920"/>
            <a:ext cx="2567178" cy="2103120"/>
          </a:xfrm>
          <a:prstGeom prst="roundRect">
            <a:avLst>
              <a:gd name="adj" fmla="val 4348"/>
            </a:avLst>
          </a:prstGeom>
          <a:solidFill>
            <a:srgbClr val="EDEEF7"/>
          </a:solidFill>
          <a:ln w="12700">
            <a:solidFill>
              <a:srgbClr val="EDEEF7"/>
            </a:solidFill>
            <a:prstDash val="solid"/>
          </a:ln>
        </p:spPr>
      </p:sp>
      <p:sp>
        <p:nvSpPr>
          <p:cNvPr id="9" name="Shape 5"/>
          <p:cNvSpPr/>
          <p:nvPr/>
        </p:nvSpPr>
        <p:spPr>
          <a:xfrm>
            <a:off x="768096" y="1847088"/>
            <a:ext cx="384048" cy="384048"/>
          </a:xfrm>
          <a:prstGeom prst="ellipse">
            <a:avLst/>
          </a:prstGeom>
          <a:solidFill>
            <a:srgbClr val="33348E"/>
          </a:solidFill>
          <a:ln w="12700">
            <a:solidFill>
              <a:srgbClr val="33348E"/>
            </a:solidFill>
            <a:prstDash val="solid"/>
          </a:ln>
        </p:spPr>
      </p:sp>
      <p:sp>
        <p:nvSpPr>
          <p:cNvPr id="10" name="Text 6"/>
          <p:cNvSpPr/>
          <p:nvPr/>
        </p:nvSpPr>
        <p:spPr>
          <a:xfrm>
            <a:off x="768096"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11" name="Text 7"/>
          <p:cNvSpPr/>
          <p:nvPr/>
        </p:nvSpPr>
        <p:spPr>
          <a:xfrm>
            <a:off x="1243584" y="1847088"/>
            <a:ext cx="1652778"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Bağlamı Anla</a:t>
            </a:r>
            <a:endParaRPr lang="en-US" sz="1400" dirty="0"/>
          </a:p>
        </p:txBody>
      </p:sp>
      <p:sp>
        <p:nvSpPr>
          <p:cNvPr id="12" name="Text 8"/>
          <p:cNvSpPr/>
          <p:nvPr/>
        </p:nvSpPr>
        <p:spPr>
          <a:xfrm>
            <a:off x="768096" y="2359152"/>
            <a:ext cx="2128266" cy="122529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Ölçeklendirme faktörlerini puanla. Belirsizlik, uyumluluk ve dağıtıklık düzeyini netleştir.</a:t>
            </a:r>
            <a:endParaRPr lang="en-US" sz="1200" dirty="0"/>
          </a:p>
        </p:txBody>
      </p:sp>
      <p:sp>
        <p:nvSpPr>
          <p:cNvPr id="13" name="Shape 9"/>
          <p:cNvSpPr/>
          <p:nvPr/>
        </p:nvSpPr>
        <p:spPr>
          <a:xfrm>
            <a:off x="3390138" y="1645920"/>
            <a:ext cx="2567178" cy="2103120"/>
          </a:xfrm>
          <a:prstGeom prst="roundRect">
            <a:avLst>
              <a:gd name="adj" fmla="val 4348"/>
            </a:avLst>
          </a:prstGeom>
          <a:solidFill>
            <a:srgbClr val="EDEEF7"/>
          </a:solidFill>
          <a:ln w="12700">
            <a:solidFill>
              <a:srgbClr val="EDEEF7"/>
            </a:solidFill>
            <a:prstDash val="solid"/>
          </a:ln>
        </p:spPr>
      </p:sp>
      <p:sp>
        <p:nvSpPr>
          <p:cNvPr id="14" name="Shape 10"/>
          <p:cNvSpPr/>
          <p:nvPr/>
        </p:nvSpPr>
        <p:spPr>
          <a:xfrm>
            <a:off x="3609594" y="1847088"/>
            <a:ext cx="384048" cy="384048"/>
          </a:xfrm>
          <a:prstGeom prst="ellipse">
            <a:avLst/>
          </a:prstGeom>
          <a:solidFill>
            <a:srgbClr val="33348E"/>
          </a:solidFill>
          <a:ln w="12700">
            <a:solidFill>
              <a:srgbClr val="33348E"/>
            </a:solidFill>
            <a:prstDash val="solid"/>
          </a:ln>
        </p:spPr>
      </p:sp>
      <p:sp>
        <p:nvSpPr>
          <p:cNvPr id="15" name="Text 11"/>
          <p:cNvSpPr/>
          <p:nvPr/>
        </p:nvSpPr>
        <p:spPr>
          <a:xfrm>
            <a:off x="3609594"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6" name="Text 12"/>
          <p:cNvSpPr/>
          <p:nvPr/>
        </p:nvSpPr>
        <p:spPr>
          <a:xfrm>
            <a:off x="4085082" y="1847088"/>
            <a:ext cx="1652778"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Yaşam Döngüsünü Seç</a:t>
            </a:r>
            <a:endParaRPr lang="en-US" sz="1400" dirty="0"/>
          </a:p>
        </p:txBody>
      </p:sp>
      <p:sp>
        <p:nvSpPr>
          <p:cNvPr id="17" name="Text 13"/>
          <p:cNvSpPr/>
          <p:nvPr/>
        </p:nvSpPr>
        <p:spPr>
          <a:xfrm>
            <a:off x="3609594" y="2359152"/>
            <a:ext cx="2128266" cy="122529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Karar ağacını uygula, seçimi ve gerekçesini yaz. Seçim kalıcı değil, gözden geçirilebilir.</a:t>
            </a:r>
            <a:endParaRPr lang="en-US" sz="1200" dirty="0"/>
          </a:p>
        </p:txBody>
      </p:sp>
      <p:sp>
        <p:nvSpPr>
          <p:cNvPr id="18" name="Shape 14"/>
          <p:cNvSpPr/>
          <p:nvPr/>
        </p:nvSpPr>
        <p:spPr>
          <a:xfrm>
            <a:off x="6231636" y="1645920"/>
            <a:ext cx="2567178" cy="2103120"/>
          </a:xfrm>
          <a:prstGeom prst="roundRect">
            <a:avLst>
              <a:gd name="adj" fmla="val 4348"/>
            </a:avLst>
          </a:prstGeom>
          <a:solidFill>
            <a:srgbClr val="EDEEF7"/>
          </a:solidFill>
          <a:ln w="12700">
            <a:solidFill>
              <a:srgbClr val="EDEEF7"/>
            </a:solidFill>
            <a:prstDash val="solid"/>
          </a:ln>
        </p:spPr>
      </p:sp>
      <p:sp>
        <p:nvSpPr>
          <p:cNvPr id="19" name="Shape 15"/>
          <p:cNvSpPr/>
          <p:nvPr/>
        </p:nvSpPr>
        <p:spPr>
          <a:xfrm>
            <a:off x="6451092" y="1847088"/>
            <a:ext cx="384048" cy="384048"/>
          </a:xfrm>
          <a:prstGeom prst="ellipse">
            <a:avLst/>
          </a:prstGeom>
          <a:solidFill>
            <a:srgbClr val="33348E"/>
          </a:solidFill>
          <a:ln w="12700">
            <a:solidFill>
              <a:srgbClr val="33348E"/>
            </a:solidFill>
            <a:prstDash val="solid"/>
          </a:ln>
        </p:spPr>
      </p:sp>
      <p:sp>
        <p:nvSpPr>
          <p:cNvPr id="20" name="Text 16"/>
          <p:cNvSpPr/>
          <p:nvPr/>
        </p:nvSpPr>
        <p:spPr>
          <a:xfrm>
            <a:off x="6451092"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21" name="Text 17"/>
          <p:cNvSpPr/>
          <p:nvPr/>
        </p:nvSpPr>
        <p:spPr>
          <a:xfrm>
            <a:off x="6926580" y="1847088"/>
            <a:ext cx="1652778"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Süreç Hedeflerini Uyarla</a:t>
            </a:r>
            <a:endParaRPr lang="en-US" sz="1400" dirty="0"/>
          </a:p>
        </p:txBody>
      </p:sp>
      <p:sp>
        <p:nvSpPr>
          <p:cNvPr id="22" name="Text 18"/>
          <p:cNvSpPr/>
          <p:nvPr/>
        </p:nvSpPr>
        <p:spPr>
          <a:xfrm>
            <a:off x="6451092" y="2359152"/>
            <a:ext cx="2128266" cy="122529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Kritik hedeflerde seçenekleri belirle. Nerede ağır, nerede hafif gideceğine karar ver.</a:t>
            </a:r>
            <a:endParaRPr lang="en-US" sz="1200" dirty="0"/>
          </a:p>
        </p:txBody>
      </p:sp>
      <p:sp>
        <p:nvSpPr>
          <p:cNvPr id="23" name="Shape 19"/>
          <p:cNvSpPr/>
          <p:nvPr/>
        </p:nvSpPr>
        <p:spPr>
          <a:xfrm>
            <a:off x="9073134" y="1645920"/>
            <a:ext cx="2567178" cy="2103120"/>
          </a:xfrm>
          <a:prstGeom prst="roundRect">
            <a:avLst>
              <a:gd name="adj" fmla="val 4348"/>
            </a:avLst>
          </a:prstGeom>
          <a:solidFill>
            <a:srgbClr val="EDEEF7"/>
          </a:solidFill>
          <a:ln w="12700">
            <a:solidFill>
              <a:srgbClr val="EDEEF7"/>
            </a:solidFill>
            <a:prstDash val="solid"/>
          </a:ln>
        </p:spPr>
      </p:sp>
      <p:sp>
        <p:nvSpPr>
          <p:cNvPr id="24" name="Shape 20"/>
          <p:cNvSpPr/>
          <p:nvPr/>
        </p:nvSpPr>
        <p:spPr>
          <a:xfrm>
            <a:off x="9292590" y="1847088"/>
            <a:ext cx="384048" cy="384048"/>
          </a:xfrm>
          <a:prstGeom prst="ellipse">
            <a:avLst/>
          </a:prstGeom>
          <a:solidFill>
            <a:srgbClr val="33348E"/>
          </a:solidFill>
          <a:ln w="12700">
            <a:solidFill>
              <a:srgbClr val="33348E"/>
            </a:solidFill>
            <a:prstDash val="solid"/>
          </a:ln>
        </p:spPr>
      </p:sp>
      <p:sp>
        <p:nvSpPr>
          <p:cNvPr id="25" name="Text 21"/>
          <p:cNvSpPr/>
          <p:nvPr/>
        </p:nvSpPr>
        <p:spPr>
          <a:xfrm>
            <a:off x="9292590"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26" name="Text 22"/>
          <p:cNvSpPr/>
          <p:nvPr/>
        </p:nvSpPr>
        <p:spPr>
          <a:xfrm>
            <a:off x="9768078" y="1847088"/>
            <a:ext cx="1652778"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Görünür Kıl ve Evrimleştir</a:t>
            </a:r>
            <a:endParaRPr lang="en-US" sz="1400" dirty="0"/>
          </a:p>
        </p:txBody>
      </p:sp>
      <p:sp>
        <p:nvSpPr>
          <p:cNvPr id="27" name="Text 23"/>
          <p:cNvSpPr/>
          <p:nvPr/>
        </p:nvSpPr>
        <p:spPr>
          <a:xfrm>
            <a:off x="9292590" y="2359152"/>
            <a:ext cx="2128266" cy="122529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Çalışma şeklini tek sayfada yaz, takımla paylaş, retrospektiflerde güncelle.</a:t>
            </a:r>
            <a:endParaRPr lang="en-US" sz="1200" dirty="0"/>
          </a:p>
        </p:txBody>
      </p:sp>
      <p:sp>
        <p:nvSpPr>
          <p:cNvPr id="28" name="Shape 24"/>
          <p:cNvSpPr/>
          <p:nvPr/>
        </p:nvSpPr>
        <p:spPr>
          <a:xfrm>
            <a:off x="548640" y="4023360"/>
            <a:ext cx="11091672" cy="1417320"/>
          </a:xfrm>
          <a:prstGeom prst="roundRect">
            <a:avLst>
              <a:gd name="adj" fmla="val 5161"/>
            </a:avLst>
          </a:prstGeom>
          <a:solidFill>
            <a:srgbClr val="F6F7FB"/>
          </a:solidFill>
          <a:ln w="12700">
            <a:solidFill>
              <a:srgbClr val="E3E4F2"/>
            </a:solidFill>
            <a:prstDash val="solid"/>
          </a:ln>
        </p:spPr>
      </p:sp>
      <p:sp>
        <p:nvSpPr>
          <p:cNvPr id="29" name="Text 25"/>
          <p:cNvSpPr/>
          <p:nvPr/>
        </p:nvSpPr>
        <p:spPr>
          <a:xfrm>
            <a:off x="822960" y="4114800"/>
            <a:ext cx="10515600" cy="365760"/>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Çıktı: Tek Sayfalık Çalışma Şekli Kanvası</a:t>
            </a:r>
            <a:endParaRPr lang="en-US" sz="1400" dirty="0"/>
          </a:p>
        </p:txBody>
      </p:sp>
      <p:sp>
        <p:nvSpPr>
          <p:cNvPr id="30" name="Text 26"/>
          <p:cNvSpPr/>
          <p:nvPr/>
        </p:nvSpPr>
        <p:spPr>
          <a:xfrm>
            <a:off x="822960" y="4526280"/>
            <a:ext cx="10515600" cy="822960"/>
          </a:xfrm>
          <a:prstGeom prst="rect">
            <a:avLst/>
          </a:prstGeom>
          <a:noFill/>
          <a:ln/>
        </p:spPr>
        <p:txBody>
          <a:bodyPr wrap="square" lIns="0" tIns="0" rIns="0" bIns="0" rtlCol="0" anchor="ctr"/>
          <a:lstStyle/>
          <a:p>
            <a:pPr indent="0" marL="0">
              <a:buNone/>
            </a:pPr>
            <a:r>
              <a:rPr lang="en-US" sz="1300" dirty="0">
                <a:solidFill>
                  <a:srgbClr val="55566B"/>
                </a:solidFill>
                <a:latin typeface="Calibri" pitchFamily="34" charset="0"/>
                <a:ea typeface="Calibri" pitchFamily="34" charset="-122"/>
                <a:cs typeface="Calibri" pitchFamily="34" charset="-120"/>
              </a:rPr>
              <a:t>Seçilen yaşam döngüsü ve gerekçesi | Roller ve sahiplikler | Kadans (iterasyon, gözden geçirme, raporlama) | Tamamlanma tanımı | Kullanılacak metrikler | Bilinçli olarak yapmayacaklarımız</a:t>
            </a:r>
            <a:endParaRPr lang="en-US" sz="1300" dirty="0"/>
          </a:p>
        </p:txBody>
      </p:sp>
      <p:sp>
        <p:nvSpPr>
          <p:cNvPr id="31" name="Shape 27"/>
          <p:cNvSpPr/>
          <p:nvPr/>
        </p:nvSpPr>
        <p:spPr>
          <a:xfrm>
            <a:off x="548640" y="5577840"/>
            <a:ext cx="11091672" cy="640080"/>
          </a:xfrm>
          <a:prstGeom prst="roundRect">
            <a:avLst>
              <a:gd name="adj" fmla="val 14286"/>
            </a:avLst>
          </a:prstGeom>
          <a:solidFill>
            <a:srgbClr val="33348E"/>
          </a:solidFill>
          <a:ln w="12700">
            <a:solidFill>
              <a:srgbClr val="33348E"/>
            </a:solidFill>
            <a:prstDash val="solid"/>
          </a:ln>
        </p:spPr>
      </p:sp>
      <p:sp>
        <p:nvSpPr>
          <p:cNvPr id="32" name="Text 28"/>
          <p:cNvSpPr/>
          <p:nvPr/>
        </p:nvSpPr>
        <p:spPr>
          <a:xfrm>
            <a:off x="868680" y="566928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Bu kanvas, PMO'nun hibrit projelerdeki standart eki haline gelmelidir.</a:t>
            </a:r>
            <a:endParaRPr lang="en-US" sz="15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1E1F4E"/>
        </a:solidFill>
      </p:bgPr>
    </p:bg>
    <p:spTree>
      <p:nvGrpSpPr>
        <p:cNvPr id="1" name=""/>
        <p:cNvGrpSpPr/>
        <p:nvPr/>
      </p:nvGrpSpPr>
      <p:grpSpPr>
        <a:xfrm>
          <a:off x="0" y="0"/>
          <a:ext cx="0" cy="0"/>
          <a:chOff x="0" y="0"/>
          <a:chExt cx="0" cy="0"/>
        </a:xfrm>
      </p:grpSpPr>
      <p:sp>
        <p:nvSpPr>
          <p:cNvPr id="2" name="Shape 0"/>
          <p:cNvSpPr/>
          <p:nvPr/>
        </p:nvSpPr>
        <p:spPr>
          <a:xfrm>
            <a:off x="10287000" y="411480"/>
            <a:ext cx="1417320" cy="777240"/>
          </a:xfrm>
          <a:prstGeom prst="roundRect">
            <a:avLst>
              <a:gd name="adj" fmla="val 11765"/>
            </a:avLst>
          </a:prstGeom>
          <a:solidFill>
            <a:srgbClr val="FFFFFF"/>
          </a:solidFill>
          <a:ln w="12700">
            <a:solidFill>
              <a:srgbClr val="FFFFFF"/>
            </a:solidFill>
            <a:prstDash val="solid"/>
          </a:ln>
        </p:spPr>
      </p:sp>
      <p:pic>
        <p:nvPicPr>
          <p:cNvPr id="3" name="Image 0" descr="logo.png">    </p:cNvPr>
          <p:cNvPicPr>
            <a:picLocks noChangeAspect="1"/>
          </p:cNvPicPr>
          <p:nvPr/>
        </p:nvPicPr>
        <p:blipFill>
          <a:blip r:embed="rId1"/>
          <a:stretch>
            <a:fillRect/>
          </a:stretch>
        </p:blipFill>
        <p:spPr>
          <a:xfrm>
            <a:off x="10405872" y="530352"/>
            <a:ext cx="1170432" cy="548640"/>
          </a:xfrm>
          <a:prstGeom prst="rect">
            <a:avLst/>
          </a:prstGeom>
        </p:spPr>
      </p:pic>
      <p:sp>
        <p:nvSpPr>
          <p:cNvPr id="4" name="Text 1"/>
          <p:cNvSpPr/>
          <p:nvPr/>
        </p:nvSpPr>
        <p:spPr>
          <a:xfrm>
            <a:off x="822960" y="1691640"/>
            <a:ext cx="2926080" cy="2011680"/>
          </a:xfrm>
          <a:prstGeom prst="rect">
            <a:avLst/>
          </a:prstGeom>
          <a:noFill/>
          <a:ln/>
        </p:spPr>
        <p:txBody>
          <a:bodyPr wrap="square" lIns="0" tIns="0" rIns="0" bIns="0" rtlCol="0" anchor="ctr"/>
          <a:lstStyle/>
          <a:p>
            <a:pPr indent="0" marL="0">
              <a:buNone/>
            </a:pPr>
            <a:r>
              <a:rPr lang="en-US" sz="13000" b="1" dirty="0">
                <a:solidFill>
                  <a:srgbClr val="6E6FB4"/>
                </a:solidFill>
                <a:latin typeface="Calibri" pitchFamily="34" charset="0"/>
                <a:ea typeface="Calibri" pitchFamily="34" charset="-122"/>
                <a:cs typeface="Calibri" pitchFamily="34" charset="-120"/>
              </a:rPr>
              <a:t>5</a:t>
            </a:r>
            <a:endParaRPr lang="en-US" sz="13000" dirty="0"/>
          </a:p>
        </p:txBody>
      </p:sp>
      <p:sp>
        <p:nvSpPr>
          <p:cNvPr id="5" name="Text 2"/>
          <p:cNvSpPr/>
          <p:nvPr/>
        </p:nvSpPr>
        <p:spPr>
          <a:xfrm>
            <a:off x="3200400" y="1874520"/>
            <a:ext cx="7863840" cy="914400"/>
          </a:xfrm>
          <a:prstGeom prst="rect">
            <a:avLst/>
          </a:prstGeom>
          <a:noFill/>
          <a:ln/>
        </p:spPr>
        <p:txBody>
          <a:bodyPr wrap="square" lIns="0" tIns="0" rIns="0" bIns="0" rtlCol="0" anchor="ctr"/>
          <a:lstStyle/>
          <a:p>
            <a:pPr indent="0" marL="0">
              <a:buNone/>
            </a:pPr>
            <a:r>
              <a:rPr lang="en-US" sz="3400" b="1" dirty="0">
                <a:solidFill>
                  <a:srgbClr val="FFFFFF"/>
                </a:solidFill>
                <a:latin typeface="Calibri" pitchFamily="34" charset="0"/>
                <a:ea typeface="Calibri" pitchFamily="34" charset="-122"/>
                <a:cs typeface="Calibri" pitchFamily="34" charset="-120"/>
              </a:rPr>
              <a:t>PMO Çeşitleri ve Yönetişim</a:t>
            </a:r>
            <a:endParaRPr lang="en-US" sz="3400" dirty="0"/>
          </a:p>
        </p:txBody>
      </p:sp>
      <p:sp>
        <p:nvSpPr>
          <p:cNvPr id="6" name="Text 3"/>
          <p:cNvSpPr/>
          <p:nvPr/>
        </p:nvSpPr>
        <p:spPr>
          <a:xfrm>
            <a:off x="3291840" y="2880360"/>
            <a:ext cx="7680960" cy="1463040"/>
          </a:xfrm>
          <a:prstGeom prst="rect">
            <a:avLst/>
          </a:prstGeom>
          <a:noFill/>
          <a:ln/>
        </p:spPr>
        <p:txBody>
          <a:bodyPr wrap="square" lIns="0" tIns="0" rIns="0" bIns="0" rtlCol="0" anchor="ctr"/>
          <a:lstStyle/>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PMO'nun varlık gerekçesi ve değer önerisi</a:t>
            </a:r>
            <a:endParaRPr lang="en-US" sz="1500" dirty="0"/>
          </a:p>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PMO türleri: destekleyici, kontrol eden, yönlendirici</a:t>
            </a:r>
            <a:endParaRPr lang="en-US" sz="1500" dirty="0"/>
          </a:p>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Geleneksel PMO'dan çevik PMO'ya</a:t>
            </a:r>
            <a:endParaRPr lang="en-US" sz="1500" dirty="0"/>
          </a:p>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Yalın yönetişim ve doğru metrikler</a:t>
            </a:r>
            <a:endParaRPr lang="en-US" sz="1500" dirty="0"/>
          </a:p>
        </p:txBody>
      </p:sp>
      <p:sp>
        <p:nvSpPr>
          <p:cNvPr id="7" name="Text 4"/>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6E6FA0"/>
                </a:solidFill>
                <a:latin typeface="Calibri" pitchFamily="34" charset="0"/>
                <a:ea typeface="Calibri" pitchFamily="34" charset="-122"/>
                <a:cs typeface="Calibri" pitchFamily="34" charset="-120"/>
              </a:rPr>
              <a:t>47</a:t>
            </a:r>
            <a:endParaRPr lang="en-US" sz="9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5</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PMO Neden Var?</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56</a:t>
            </a:r>
            <a:endParaRPr lang="en-US" sz="900" dirty="0"/>
          </a:p>
        </p:txBody>
      </p:sp>
      <p:sp>
        <p:nvSpPr>
          <p:cNvPr id="8" name="Shape 4"/>
          <p:cNvSpPr/>
          <p:nvPr/>
        </p:nvSpPr>
        <p:spPr>
          <a:xfrm>
            <a:off x="548640" y="1645920"/>
            <a:ext cx="3514344" cy="1691640"/>
          </a:xfrm>
          <a:prstGeom prst="roundRect">
            <a:avLst>
              <a:gd name="adj" fmla="val 5405"/>
            </a:avLst>
          </a:prstGeom>
          <a:solidFill>
            <a:srgbClr val="EDEEF7"/>
          </a:solidFill>
          <a:ln w="12700">
            <a:solidFill>
              <a:srgbClr val="EDEEF7"/>
            </a:solidFill>
            <a:prstDash val="solid"/>
          </a:ln>
        </p:spPr>
      </p:sp>
      <p:sp>
        <p:nvSpPr>
          <p:cNvPr id="9" name="Text 5"/>
          <p:cNvSpPr/>
          <p:nvPr/>
        </p:nvSpPr>
        <p:spPr>
          <a:xfrm>
            <a:off x="768096"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Görünürlük</a:t>
            </a:r>
            <a:endParaRPr lang="en-US" sz="1500" dirty="0"/>
          </a:p>
        </p:txBody>
      </p:sp>
      <p:sp>
        <p:nvSpPr>
          <p:cNvPr id="10" name="Text 6"/>
          <p:cNvSpPr/>
          <p:nvPr/>
        </p:nvSpPr>
        <p:spPr>
          <a:xfrm>
            <a:off x="768096" y="2359152"/>
            <a:ext cx="3075432"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Portföyün bütününü tek yerden görebilmek. Hangi iş nerede, hangi kaynak nerede tıkalı.</a:t>
            </a:r>
            <a:endParaRPr lang="en-US" sz="1200" dirty="0"/>
          </a:p>
        </p:txBody>
      </p:sp>
      <p:sp>
        <p:nvSpPr>
          <p:cNvPr id="11" name="Shape 7"/>
          <p:cNvSpPr/>
          <p:nvPr/>
        </p:nvSpPr>
        <p:spPr>
          <a:xfrm>
            <a:off x="4337304" y="1645920"/>
            <a:ext cx="3514344" cy="1691640"/>
          </a:xfrm>
          <a:prstGeom prst="roundRect">
            <a:avLst>
              <a:gd name="adj" fmla="val 5405"/>
            </a:avLst>
          </a:prstGeom>
          <a:solidFill>
            <a:srgbClr val="EDEEF7"/>
          </a:solidFill>
          <a:ln w="12700">
            <a:solidFill>
              <a:srgbClr val="EDEEF7"/>
            </a:solidFill>
            <a:prstDash val="solid"/>
          </a:ln>
        </p:spPr>
      </p:sp>
      <p:sp>
        <p:nvSpPr>
          <p:cNvPr id="12" name="Text 8"/>
          <p:cNvSpPr/>
          <p:nvPr/>
        </p:nvSpPr>
        <p:spPr>
          <a:xfrm>
            <a:off x="4556760"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Tutarlılık</a:t>
            </a:r>
            <a:endParaRPr lang="en-US" sz="1500" dirty="0"/>
          </a:p>
        </p:txBody>
      </p:sp>
      <p:sp>
        <p:nvSpPr>
          <p:cNvPr id="13" name="Text 9"/>
          <p:cNvSpPr/>
          <p:nvPr/>
        </p:nvSpPr>
        <p:spPr>
          <a:xfrm>
            <a:off x="4556760" y="2359152"/>
            <a:ext cx="3075432"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Ortak dil, ortak asgari standart ve tekrar kullanılabilir yöntem.</a:t>
            </a:r>
            <a:endParaRPr lang="en-US" sz="1200" dirty="0"/>
          </a:p>
        </p:txBody>
      </p:sp>
      <p:sp>
        <p:nvSpPr>
          <p:cNvPr id="14" name="Shape 10"/>
          <p:cNvSpPr/>
          <p:nvPr/>
        </p:nvSpPr>
        <p:spPr>
          <a:xfrm>
            <a:off x="8125968" y="1645920"/>
            <a:ext cx="3514344" cy="1691640"/>
          </a:xfrm>
          <a:prstGeom prst="roundRect">
            <a:avLst>
              <a:gd name="adj" fmla="val 5405"/>
            </a:avLst>
          </a:prstGeom>
          <a:solidFill>
            <a:srgbClr val="EDEEF7"/>
          </a:solidFill>
          <a:ln w="12700">
            <a:solidFill>
              <a:srgbClr val="EDEEF7"/>
            </a:solidFill>
            <a:prstDash val="solid"/>
          </a:ln>
        </p:spPr>
      </p:sp>
      <p:sp>
        <p:nvSpPr>
          <p:cNvPr id="15" name="Text 11"/>
          <p:cNvSpPr/>
          <p:nvPr/>
        </p:nvSpPr>
        <p:spPr>
          <a:xfrm>
            <a:off x="8345424"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Karar Desteği</a:t>
            </a:r>
            <a:endParaRPr lang="en-US" sz="1500" dirty="0"/>
          </a:p>
        </p:txBody>
      </p:sp>
      <p:sp>
        <p:nvSpPr>
          <p:cNvPr id="16" name="Text 12"/>
          <p:cNvSpPr/>
          <p:nvPr/>
        </p:nvSpPr>
        <p:spPr>
          <a:xfrm>
            <a:off x="8345424" y="2359152"/>
            <a:ext cx="3075432"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Yönetimin doğru veriyle önceliklendirme ve yatırım kararı verebilmesi.</a:t>
            </a:r>
            <a:endParaRPr lang="en-US" sz="1200" dirty="0"/>
          </a:p>
        </p:txBody>
      </p:sp>
      <p:sp>
        <p:nvSpPr>
          <p:cNvPr id="17" name="Shape 13"/>
          <p:cNvSpPr/>
          <p:nvPr/>
        </p:nvSpPr>
        <p:spPr>
          <a:xfrm>
            <a:off x="548640" y="3611880"/>
            <a:ext cx="3514344" cy="1691640"/>
          </a:xfrm>
          <a:prstGeom prst="roundRect">
            <a:avLst>
              <a:gd name="adj" fmla="val 5405"/>
            </a:avLst>
          </a:prstGeom>
          <a:solidFill>
            <a:srgbClr val="EDEEF7"/>
          </a:solidFill>
          <a:ln w="12700">
            <a:solidFill>
              <a:srgbClr val="EDEEF7"/>
            </a:solidFill>
            <a:prstDash val="solid"/>
          </a:ln>
        </p:spPr>
      </p:sp>
      <p:sp>
        <p:nvSpPr>
          <p:cNvPr id="18" name="Text 14"/>
          <p:cNvSpPr/>
          <p:nvPr/>
        </p:nvSpPr>
        <p:spPr>
          <a:xfrm>
            <a:off x="768096" y="381304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Yetkinlik</a:t>
            </a:r>
            <a:endParaRPr lang="en-US" sz="1500" dirty="0"/>
          </a:p>
        </p:txBody>
      </p:sp>
      <p:sp>
        <p:nvSpPr>
          <p:cNvPr id="19" name="Text 15"/>
          <p:cNvSpPr/>
          <p:nvPr/>
        </p:nvSpPr>
        <p:spPr>
          <a:xfrm>
            <a:off x="768096" y="4325112"/>
            <a:ext cx="3075432"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Proje yönetimi ve çeviklik yetkinliğinin kurum içinde geliştirilmesi.</a:t>
            </a:r>
            <a:endParaRPr lang="en-US" sz="1200" dirty="0"/>
          </a:p>
        </p:txBody>
      </p:sp>
      <p:sp>
        <p:nvSpPr>
          <p:cNvPr id="20" name="Shape 16"/>
          <p:cNvSpPr/>
          <p:nvPr/>
        </p:nvSpPr>
        <p:spPr>
          <a:xfrm>
            <a:off x="4337304" y="3611880"/>
            <a:ext cx="3514344" cy="1691640"/>
          </a:xfrm>
          <a:prstGeom prst="roundRect">
            <a:avLst>
              <a:gd name="adj" fmla="val 5405"/>
            </a:avLst>
          </a:prstGeom>
          <a:solidFill>
            <a:srgbClr val="EDEEF7"/>
          </a:solidFill>
          <a:ln w="12700">
            <a:solidFill>
              <a:srgbClr val="EDEEF7"/>
            </a:solidFill>
            <a:prstDash val="solid"/>
          </a:ln>
        </p:spPr>
      </p:sp>
      <p:sp>
        <p:nvSpPr>
          <p:cNvPr id="21" name="Text 17"/>
          <p:cNvSpPr/>
          <p:nvPr/>
        </p:nvSpPr>
        <p:spPr>
          <a:xfrm>
            <a:off x="4556760" y="381304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Bağımlılık Yönetimi</a:t>
            </a:r>
            <a:endParaRPr lang="en-US" sz="1500" dirty="0"/>
          </a:p>
        </p:txBody>
      </p:sp>
      <p:sp>
        <p:nvSpPr>
          <p:cNvPr id="22" name="Text 18"/>
          <p:cNvSpPr/>
          <p:nvPr/>
        </p:nvSpPr>
        <p:spPr>
          <a:xfrm>
            <a:off x="4556760" y="4325112"/>
            <a:ext cx="3075432"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Birimler arası bağımlılıkların erken görülmesi ve çözülmesi.</a:t>
            </a:r>
            <a:endParaRPr lang="en-US" sz="1200" dirty="0"/>
          </a:p>
        </p:txBody>
      </p:sp>
      <p:sp>
        <p:nvSpPr>
          <p:cNvPr id="23" name="Shape 19"/>
          <p:cNvSpPr/>
          <p:nvPr/>
        </p:nvSpPr>
        <p:spPr>
          <a:xfrm>
            <a:off x="8125968" y="3611880"/>
            <a:ext cx="3514344" cy="1691640"/>
          </a:xfrm>
          <a:prstGeom prst="roundRect">
            <a:avLst>
              <a:gd name="adj" fmla="val 5405"/>
            </a:avLst>
          </a:prstGeom>
          <a:solidFill>
            <a:srgbClr val="EDEEF7"/>
          </a:solidFill>
          <a:ln w="12700">
            <a:solidFill>
              <a:srgbClr val="EDEEF7"/>
            </a:solidFill>
            <a:prstDash val="solid"/>
          </a:ln>
        </p:spPr>
      </p:sp>
      <p:sp>
        <p:nvSpPr>
          <p:cNvPr id="24" name="Text 20"/>
          <p:cNvSpPr/>
          <p:nvPr/>
        </p:nvSpPr>
        <p:spPr>
          <a:xfrm>
            <a:off x="8345424" y="381304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Öğrenme</a:t>
            </a:r>
            <a:endParaRPr lang="en-US" sz="1500" dirty="0"/>
          </a:p>
        </p:txBody>
      </p:sp>
      <p:sp>
        <p:nvSpPr>
          <p:cNvPr id="25" name="Text 21"/>
          <p:cNvSpPr/>
          <p:nvPr/>
        </p:nvSpPr>
        <p:spPr>
          <a:xfrm>
            <a:off x="8345424" y="4325112"/>
            <a:ext cx="3075432"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Kurumsal hafıza: neyin işe yaradığının biriktirilmesi ve yayılması.</a:t>
            </a:r>
            <a:endParaRPr lang="en-US" sz="1200" dirty="0"/>
          </a:p>
        </p:txBody>
      </p:sp>
      <p:sp>
        <p:nvSpPr>
          <p:cNvPr id="26" name="Shape 22"/>
          <p:cNvSpPr/>
          <p:nvPr/>
        </p:nvSpPr>
        <p:spPr>
          <a:xfrm>
            <a:off x="548640" y="5349240"/>
            <a:ext cx="11091672" cy="914400"/>
          </a:xfrm>
          <a:prstGeom prst="roundRect">
            <a:avLst>
              <a:gd name="adj" fmla="val 10000"/>
            </a:avLst>
          </a:prstGeom>
          <a:solidFill>
            <a:srgbClr val="33348E"/>
          </a:solidFill>
          <a:ln w="12700">
            <a:solidFill>
              <a:srgbClr val="33348E"/>
            </a:solidFill>
            <a:prstDash val="solid"/>
          </a:ln>
        </p:spPr>
      </p:sp>
      <p:sp>
        <p:nvSpPr>
          <p:cNvPr id="27" name="Text 23"/>
          <p:cNvSpPr/>
          <p:nvPr/>
        </p:nvSpPr>
        <p:spPr>
          <a:xfrm>
            <a:off x="868680" y="544068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Risk: PMO değer üretmediğinde rapor toplayan bir birime dönüşür ve ilk kesintide gündeme gelir.</a:t>
            </a:r>
            <a:endParaRPr lang="en-US" sz="1500" dirty="0"/>
          </a:p>
        </p:txBody>
      </p:sp>
      <p:sp>
        <p:nvSpPr>
          <p:cNvPr id="28" name="Text 24"/>
          <p:cNvSpPr/>
          <p:nvPr/>
        </p:nvSpPr>
        <p:spPr>
          <a:xfrm>
            <a:off x="868680" y="5879592"/>
            <a:ext cx="10424160" cy="411480"/>
          </a:xfrm>
          <a:prstGeom prst="rect">
            <a:avLst/>
          </a:prstGeom>
          <a:noFill/>
          <a:ln/>
        </p:spPr>
        <p:txBody>
          <a:bodyPr wrap="square" lIns="0" tIns="0" rIns="0" bIns="0" rtlCol="0" anchor="t"/>
          <a:lstStyle/>
          <a:p>
            <a:pPr indent="0" marL="0">
              <a:buNone/>
            </a:pPr>
            <a:r>
              <a:rPr lang="en-US" sz="1250" dirty="0">
                <a:solidFill>
                  <a:srgbClr val="C9CAE6"/>
                </a:solidFill>
                <a:latin typeface="Calibri" pitchFamily="34" charset="0"/>
                <a:ea typeface="Calibri" pitchFamily="34" charset="-122"/>
                <a:cs typeface="Calibri" pitchFamily="34" charset="-120"/>
              </a:rPr>
              <a:t>Bu yüzden PMO'nun ürünü rapor değil, daha hızlı ve daha isabetli karardır.</a:t>
            </a:r>
            <a:endParaRPr lang="en-US" sz="125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5</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PMO Türleri: Kontrol Derecesine Göre</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57</a:t>
            </a:r>
            <a:endParaRPr lang="en-US" sz="900" dirty="0"/>
          </a:p>
        </p:txBody>
      </p:sp>
      <p:sp>
        <p:nvSpPr>
          <p:cNvPr id="8" name="Shape 4"/>
          <p:cNvSpPr/>
          <p:nvPr/>
        </p:nvSpPr>
        <p:spPr>
          <a:xfrm>
            <a:off x="548640" y="1645920"/>
            <a:ext cx="3602736" cy="3840480"/>
          </a:xfrm>
          <a:prstGeom prst="roundRect">
            <a:avLst>
              <a:gd name="adj" fmla="val 2030"/>
            </a:avLst>
          </a:prstGeom>
          <a:solidFill>
            <a:srgbClr val="F6F7FB"/>
          </a:solidFill>
          <a:ln w="12700">
            <a:solidFill>
              <a:srgbClr val="E3E4F2"/>
            </a:solidFill>
            <a:prstDash val="solid"/>
          </a:ln>
        </p:spPr>
      </p:sp>
      <p:sp>
        <p:nvSpPr>
          <p:cNvPr id="9" name="Shape 5"/>
          <p:cNvSpPr/>
          <p:nvPr/>
        </p:nvSpPr>
        <p:spPr>
          <a:xfrm>
            <a:off x="548640" y="1645920"/>
            <a:ext cx="3602736" cy="822960"/>
          </a:xfrm>
          <a:prstGeom prst="roundRect">
            <a:avLst>
              <a:gd name="adj" fmla="val 8889"/>
            </a:avLst>
          </a:prstGeom>
          <a:solidFill>
            <a:srgbClr val="6E6FB4"/>
          </a:solidFill>
          <a:ln w="12700">
            <a:solidFill>
              <a:srgbClr val="6E6FB4"/>
            </a:solidFill>
            <a:prstDash val="solid"/>
          </a:ln>
        </p:spPr>
      </p:sp>
      <p:sp>
        <p:nvSpPr>
          <p:cNvPr id="10" name="Text 6"/>
          <p:cNvSpPr/>
          <p:nvPr/>
        </p:nvSpPr>
        <p:spPr>
          <a:xfrm>
            <a:off x="777240" y="1719072"/>
            <a:ext cx="3145536" cy="384048"/>
          </a:xfrm>
          <a:prstGeom prst="rect">
            <a:avLst/>
          </a:prstGeom>
          <a:noFill/>
          <a:ln/>
        </p:spPr>
        <p:txBody>
          <a:bodyPr wrap="square" lIns="0" tIns="0" rIns="0" bIns="0" rtlCol="0" anchor="ctr"/>
          <a:lstStyle/>
          <a:p>
            <a:pPr indent="0" marL="0">
              <a:buNone/>
            </a:pPr>
            <a:r>
              <a:rPr lang="en-US" sz="1600" b="1" dirty="0">
                <a:solidFill>
                  <a:srgbClr val="FFFFFF"/>
                </a:solidFill>
                <a:latin typeface="Calibri" pitchFamily="34" charset="0"/>
                <a:ea typeface="Calibri" pitchFamily="34" charset="-122"/>
                <a:cs typeface="Calibri" pitchFamily="34" charset="-120"/>
              </a:rPr>
              <a:t>Destekleyici</a:t>
            </a:r>
            <a:endParaRPr lang="en-US" sz="1600" dirty="0"/>
          </a:p>
        </p:txBody>
      </p:sp>
      <p:sp>
        <p:nvSpPr>
          <p:cNvPr id="11" name="Text 7"/>
          <p:cNvSpPr/>
          <p:nvPr/>
        </p:nvSpPr>
        <p:spPr>
          <a:xfrm>
            <a:off x="777240" y="2084832"/>
            <a:ext cx="3145536" cy="320040"/>
          </a:xfrm>
          <a:prstGeom prst="rect">
            <a:avLst/>
          </a:prstGeom>
          <a:noFill/>
          <a:ln/>
        </p:spPr>
        <p:txBody>
          <a:bodyPr wrap="square" lIns="0" tIns="0" rIns="0" bIns="0" rtlCol="0" anchor="ctr"/>
          <a:lstStyle/>
          <a:p>
            <a:pPr indent="0" marL="0">
              <a:buNone/>
            </a:pPr>
            <a:r>
              <a:rPr lang="en-US" sz="1150" dirty="0">
                <a:solidFill>
                  <a:srgbClr val="C9CAE6"/>
                </a:solidFill>
                <a:latin typeface="Calibri" pitchFamily="34" charset="0"/>
                <a:ea typeface="Calibri" pitchFamily="34" charset="-122"/>
                <a:cs typeface="Calibri" pitchFamily="34" charset="-120"/>
              </a:rPr>
              <a:t>Düşük kontrol</a:t>
            </a:r>
            <a:endParaRPr lang="en-US" sz="1150" dirty="0"/>
          </a:p>
        </p:txBody>
      </p:sp>
      <p:sp>
        <p:nvSpPr>
          <p:cNvPr id="12" name="Text 8"/>
          <p:cNvSpPr/>
          <p:nvPr/>
        </p:nvSpPr>
        <p:spPr>
          <a:xfrm>
            <a:off x="822960" y="2651760"/>
            <a:ext cx="3054096" cy="2743200"/>
          </a:xfrm>
          <a:prstGeom prst="rect">
            <a:avLst/>
          </a:prstGeom>
          <a:noFill/>
          <a:ln/>
        </p:spPr>
        <p:txBody>
          <a:bodyPr wrap="square" lIns="0" tIns="0" rIns="0" bIns="0" rtlCol="0" anchor="ctr"/>
          <a:lstStyle/>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Şablon, eğitim, koçluk ve iyi uygulama sağlar</a:t>
            </a:r>
            <a:endParaRPr lang="en-US" sz="1250" dirty="0"/>
          </a:p>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Danışmanlık rolündedir</a:t>
            </a:r>
            <a:endParaRPr lang="en-US" sz="1250" dirty="0"/>
          </a:p>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Kullanım isteğe bağlıdır</a:t>
            </a:r>
            <a:endParaRPr lang="en-US" sz="1250" dirty="0"/>
          </a:p>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Uygun olduğu yer: olgun ve özerk takımlar</a:t>
            </a:r>
            <a:endParaRPr lang="en-US" sz="1250" dirty="0"/>
          </a:p>
        </p:txBody>
      </p:sp>
      <p:sp>
        <p:nvSpPr>
          <p:cNvPr id="13" name="Shape 9"/>
          <p:cNvSpPr/>
          <p:nvPr/>
        </p:nvSpPr>
        <p:spPr>
          <a:xfrm>
            <a:off x="4334256" y="1645920"/>
            <a:ext cx="3602736" cy="3840480"/>
          </a:xfrm>
          <a:prstGeom prst="roundRect">
            <a:avLst>
              <a:gd name="adj" fmla="val 2030"/>
            </a:avLst>
          </a:prstGeom>
          <a:solidFill>
            <a:srgbClr val="F6F7FB"/>
          </a:solidFill>
          <a:ln w="12700">
            <a:solidFill>
              <a:srgbClr val="E3E4F2"/>
            </a:solidFill>
            <a:prstDash val="solid"/>
          </a:ln>
        </p:spPr>
      </p:sp>
      <p:sp>
        <p:nvSpPr>
          <p:cNvPr id="14" name="Shape 10"/>
          <p:cNvSpPr/>
          <p:nvPr/>
        </p:nvSpPr>
        <p:spPr>
          <a:xfrm>
            <a:off x="4334256" y="1645920"/>
            <a:ext cx="3602736" cy="822960"/>
          </a:xfrm>
          <a:prstGeom prst="roundRect">
            <a:avLst>
              <a:gd name="adj" fmla="val 8889"/>
            </a:avLst>
          </a:prstGeom>
          <a:solidFill>
            <a:srgbClr val="33348E"/>
          </a:solidFill>
          <a:ln w="12700">
            <a:solidFill>
              <a:srgbClr val="33348E"/>
            </a:solidFill>
            <a:prstDash val="solid"/>
          </a:ln>
        </p:spPr>
      </p:sp>
      <p:sp>
        <p:nvSpPr>
          <p:cNvPr id="15" name="Text 11"/>
          <p:cNvSpPr/>
          <p:nvPr/>
        </p:nvSpPr>
        <p:spPr>
          <a:xfrm>
            <a:off x="4562856" y="1719072"/>
            <a:ext cx="3145536" cy="384048"/>
          </a:xfrm>
          <a:prstGeom prst="rect">
            <a:avLst/>
          </a:prstGeom>
          <a:noFill/>
          <a:ln/>
        </p:spPr>
        <p:txBody>
          <a:bodyPr wrap="square" lIns="0" tIns="0" rIns="0" bIns="0" rtlCol="0" anchor="ctr"/>
          <a:lstStyle/>
          <a:p>
            <a:pPr indent="0" marL="0">
              <a:buNone/>
            </a:pPr>
            <a:r>
              <a:rPr lang="en-US" sz="1600" b="1" dirty="0">
                <a:solidFill>
                  <a:srgbClr val="FFFFFF"/>
                </a:solidFill>
                <a:latin typeface="Calibri" pitchFamily="34" charset="0"/>
                <a:ea typeface="Calibri" pitchFamily="34" charset="-122"/>
                <a:cs typeface="Calibri" pitchFamily="34" charset="-120"/>
              </a:rPr>
              <a:t>Kontrol Eden</a:t>
            </a:r>
            <a:endParaRPr lang="en-US" sz="1600" dirty="0"/>
          </a:p>
        </p:txBody>
      </p:sp>
      <p:sp>
        <p:nvSpPr>
          <p:cNvPr id="16" name="Text 12"/>
          <p:cNvSpPr/>
          <p:nvPr/>
        </p:nvSpPr>
        <p:spPr>
          <a:xfrm>
            <a:off x="4562856" y="2084832"/>
            <a:ext cx="3145536" cy="320040"/>
          </a:xfrm>
          <a:prstGeom prst="rect">
            <a:avLst/>
          </a:prstGeom>
          <a:noFill/>
          <a:ln/>
        </p:spPr>
        <p:txBody>
          <a:bodyPr wrap="square" lIns="0" tIns="0" rIns="0" bIns="0" rtlCol="0" anchor="ctr"/>
          <a:lstStyle/>
          <a:p>
            <a:pPr indent="0" marL="0">
              <a:buNone/>
            </a:pPr>
            <a:r>
              <a:rPr lang="en-US" sz="1150" dirty="0">
                <a:solidFill>
                  <a:srgbClr val="C9CAE6"/>
                </a:solidFill>
                <a:latin typeface="Calibri" pitchFamily="34" charset="0"/>
                <a:ea typeface="Calibri" pitchFamily="34" charset="-122"/>
                <a:cs typeface="Calibri" pitchFamily="34" charset="-120"/>
              </a:rPr>
              <a:t>Orta kontrol</a:t>
            </a:r>
            <a:endParaRPr lang="en-US" sz="1150" dirty="0"/>
          </a:p>
        </p:txBody>
      </p:sp>
      <p:sp>
        <p:nvSpPr>
          <p:cNvPr id="17" name="Text 13"/>
          <p:cNvSpPr/>
          <p:nvPr/>
        </p:nvSpPr>
        <p:spPr>
          <a:xfrm>
            <a:off x="4608576" y="2651760"/>
            <a:ext cx="3054096" cy="2743200"/>
          </a:xfrm>
          <a:prstGeom prst="rect">
            <a:avLst/>
          </a:prstGeom>
          <a:noFill/>
          <a:ln/>
        </p:spPr>
        <p:txBody>
          <a:bodyPr wrap="square" lIns="0" tIns="0" rIns="0" bIns="0" rtlCol="0" anchor="ctr"/>
          <a:lstStyle/>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Uyum ister ve denetler</a:t>
            </a:r>
            <a:endParaRPr lang="en-US" sz="1250" dirty="0"/>
          </a:p>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Yöntem, şablon ve raporlama zorunludur</a:t>
            </a:r>
            <a:endParaRPr lang="en-US" sz="1250" dirty="0"/>
          </a:p>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Kapı kontrolleri uygular</a:t>
            </a:r>
            <a:endParaRPr lang="en-US" sz="1250" dirty="0"/>
          </a:p>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Uygun olduğu yer: denetim ve uyum yükü yüksek ortamlar</a:t>
            </a:r>
            <a:endParaRPr lang="en-US" sz="1250" dirty="0"/>
          </a:p>
        </p:txBody>
      </p:sp>
      <p:sp>
        <p:nvSpPr>
          <p:cNvPr id="18" name="Shape 14"/>
          <p:cNvSpPr/>
          <p:nvPr/>
        </p:nvSpPr>
        <p:spPr>
          <a:xfrm>
            <a:off x="8119872" y="1645920"/>
            <a:ext cx="3602736" cy="3840480"/>
          </a:xfrm>
          <a:prstGeom prst="roundRect">
            <a:avLst>
              <a:gd name="adj" fmla="val 2030"/>
            </a:avLst>
          </a:prstGeom>
          <a:solidFill>
            <a:srgbClr val="F6F7FB"/>
          </a:solidFill>
          <a:ln w="12700">
            <a:solidFill>
              <a:srgbClr val="E3E4F2"/>
            </a:solidFill>
            <a:prstDash val="solid"/>
          </a:ln>
        </p:spPr>
      </p:sp>
      <p:sp>
        <p:nvSpPr>
          <p:cNvPr id="19" name="Shape 15"/>
          <p:cNvSpPr/>
          <p:nvPr/>
        </p:nvSpPr>
        <p:spPr>
          <a:xfrm>
            <a:off x="8119872" y="1645920"/>
            <a:ext cx="3602736" cy="822960"/>
          </a:xfrm>
          <a:prstGeom prst="roundRect">
            <a:avLst>
              <a:gd name="adj" fmla="val 8889"/>
            </a:avLst>
          </a:prstGeom>
          <a:solidFill>
            <a:srgbClr val="1E1F4E"/>
          </a:solidFill>
          <a:ln w="12700">
            <a:solidFill>
              <a:srgbClr val="1E1F4E"/>
            </a:solidFill>
            <a:prstDash val="solid"/>
          </a:ln>
        </p:spPr>
      </p:sp>
      <p:sp>
        <p:nvSpPr>
          <p:cNvPr id="20" name="Text 16"/>
          <p:cNvSpPr/>
          <p:nvPr/>
        </p:nvSpPr>
        <p:spPr>
          <a:xfrm>
            <a:off x="8348472" y="1719072"/>
            <a:ext cx="3145536" cy="384048"/>
          </a:xfrm>
          <a:prstGeom prst="rect">
            <a:avLst/>
          </a:prstGeom>
          <a:noFill/>
          <a:ln/>
        </p:spPr>
        <p:txBody>
          <a:bodyPr wrap="square" lIns="0" tIns="0" rIns="0" bIns="0" rtlCol="0" anchor="ctr"/>
          <a:lstStyle/>
          <a:p>
            <a:pPr indent="0" marL="0">
              <a:buNone/>
            </a:pPr>
            <a:r>
              <a:rPr lang="en-US" sz="1600" b="1" dirty="0">
                <a:solidFill>
                  <a:srgbClr val="FFFFFF"/>
                </a:solidFill>
                <a:latin typeface="Calibri" pitchFamily="34" charset="0"/>
                <a:ea typeface="Calibri" pitchFamily="34" charset="-122"/>
                <a:cs typeface="Calibri" pitchFamily="34" charset="-120"/>
              </a:rPr>
              <a:t>Yönlendirici</a:t>
            </a:r>
            <a:endParaRPr lang="en-US" sz="1600" dirty="0"/>
          </a:p>
        </p:txBody>
      </p:sp>
      <p:sp>
        <p:nvSpPr>
          <p:cNvPr id="21" name="Text 17"/>
          <p:cNvSpPr/>
          <p:nvPr/>
        </p:nvSpPr>
        <p:spPr>
          <a:xfrm>
            <a:off x="8348472" y="2084832"/>
            <a:ext cx="3145536" cy="320040"/>
          </a:xfrm>
          <a:prstGeom prst="rect">
            <a:avLst/>
          </a:prstGeom>
          <a:noFill/>
          <a:ln/>
        </p:spPr>
        <p:txBody>
          <a:bodyPr wrap="square" lIns="0" tIns="0" rIns="0" bIns="0" rtlCol="0" anchor="ctr"/>
          <a:lstStyle/>
          <a:p>
            <a:pPr indent="0" marL="0">
              <a:buNone/>
            </a:pPr>
            <a:r>
              <a:rPr lang="en-US" sz="1150" dirty="0">
                <a:solidFill>
                  <a:srgbClr val="C9CAE6"/>
                </a:solidFill>
                <a:latin typeface="Calibri" pitchFamily="34" charset="0"/>
                <a:ea typeface="Calibri" pitchFamily="34" charset="-122"/>
                <a:cs typeface="Calibri" pitchFamily="34" charset="-120"/>
              </a:rPr>
              <a:t>Yüksek kontrol</a:t>
            </a:r>
            <a:endParaRPr lang="en-US" sz="1150" dirty="0"/>
          </a:p>
        </p:txBody>
      </p:sp>
      <p:sp>
        <p:nvSpPr>
          <p:cNvPr id="22" name="Text 18"/>
          <p:cNvSpPr/>
          <p:nvPr/>
        </p:nvSpPr>
        <p:spPr>
          <a:xfrm>
            <a:off x="8394192" y="2651760"/>
            <a:ext cx="3054096" cy="2743200"/>
          </a:xfrm>
          <a:prstGeom prst="rect">
            <a:avLst/>
          </a:prstGeom>
          <a:noFill/>
          <a:ln/>
        </p:spPr>
        <p:txBody>
          <a:bodyPr wrap="square" lIns="0" tIns="0" rIns="0" bIns="0" rtlCol="0" anchor="ctr"/>
          <a:lstStyle/>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Projeleri doğrudan yönetir</a:t>
            </a:r>
            <a:endParaRPr lang="en-US" sz="1250" dirty="0"/>
          </a:p>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Proje yöneticileri PMO'ya bağlıdır</a:t>
            </a:r>
            <a:endParaRPr lang="en-US" sz="1250" dirty="0"/>
          </a:p>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Kaynak tahsisini yapar</a:t>
            </a:r>
            <a:endParaRPr lang="en-US" sz="1250" dirty="0"/>
          </a:p>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Uygun olduğu yer: stratejik, kritik ve merkezi programlar</a:t>
            </a:r>
            <a:endParaRPr lang="en-US" sz="1250" dirty="0"/>
          </a:p>
        </p:txBody>
      </p:sp>
      <p:sp>
        <p:nvSpPr>
          <p:cNvPr id="23" name="Shape 19"/>
          <p:cNvSpPr/>
          <p:nvPr/>
        </p:nvSpPr>
        <p:spPr>
          <a:xfrm>
            <a:off x="548640" y="5623560"/>
            <a:ext cx="11091672" cy="603504"/>
          </a:xfrm>
          <a:prstGeom prst="roundRect">
            <a:avLst>
              <a:gd name="adj" fmla="val 15152"/>
            </a:avLst>
          </a:prstGeom>
          <a:solidFill>
            <a:srgbClr val="33348E"/>
          </a:solidFill>
          <a:ln w="12700">
            <a:solidFill>
              <a:srgbClr val="33348E"/>
            </a:solidFill>
            <a:prstDash val="solid"/>
          </a:ln>
        </p:spPr>
      </p:sp>
      <p:sp>
        <p:nvSpPr>
          <p:cNvPr id="24" name="Text 20"/>
          <p:cNvSpPr/>
          <p:nvPr/>
        </p:nvSpPr>
        <p:spPr>
          <a:xfrm>
            <a:off x="868680" y="5715000"/>
            <a:ext cx="10424160" cy="420624"/>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Tek doğru tür yoktur. Aynı kurumda proje tipine göre farklı derecede kontrol uygulanabilir.</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E1F4E"/>
        </a:solidFill>
      </p:bgPr>
    </p:bg>
    <p:spTree>
      <p:nvGrpSpPr>
        <p:cNvPr id="1" name=""/>
        <p:cNvGrpSpPr/>
        <p:nvPr/>
      </p:nvGrpSpPr>
      <p:grpSpPr>
        <a:xfrm>
          <a:off x="0" y="0"/>
          <a:ext cx="0" cy="0"/>
          <a:chOff x="0" y="0"/>
          <a:chExt cx="0" cy="0"/>
        </a:xfrm>
      </p:grpSpPr>
      <p:sp>
        <p:nvSpPr>
          <p:cNvPr id="2" name="Shape 0"/>
          <p:cNvSpPr/>
          <p:nvPr/>
        </p:nvSpPr>
        <p:spPr>
          <a:xfrm>
            <a:off x="10287000" y="411480"/>
            <a:ext cx="1417320" cy="777240"/>
          </a:xfrm>
          <a:prstGeom prst="roundRect">
            <a:avLst>
              <a:gd name="adj" fmla="val 11765"/>
            </a:avLst>
          </a:prstGeom>
          <a:solidFill>
            <a:srgbClr val="FFFFFF"/>
          </a:solidFill>
          <a:ln w="12700">
            <a:solidFill>
              <a:srgbClr val="FFFFFF"/>
            </a:solidFill>
            <a:prstDash val="solid"/>
          </a:ln>
        </p:spPr>
      </p:sp>
      <p:pic>
        <p:nvPicPr>
          <p:cNvPr id="3" name="Image 0" descr="logo.png">    </p:cNvPr>
          <p:cNvPicPr>
            <a:picLocks noChangeAspect="1"/>
          </p:cNvPicPr>
          <p:nvPr/>
        </p:nvPicPr>
        <p:blipFill>
          <a:blip r:embed="rId1"/>
          <a:stretch>
            <a:fillRect/>
          </a:stretch>
        </p:blipFill>
        <p:spPr>
          <a:xfrm>
            <a:off x="10405872" y="530352"/>
            <a:ext cx="1170432" cy="548640"/>
          </a:xfrm>
          <a:prstGeom prst="rect">
            <a:avLst/>
          </a:prstGeom>
        </p:spPr>
      </p:pic>
      <p:sp>
        <p:nvSpPr>
          <p:cNvPr id="4" name="Text 1"/>
          <p:cNvSpPr/>
          <p:nvPr/>
        </p:nvSpPr>
        <p:spPr>
          <a:xfrm>
            <a:off x="822960" y="1691640"/>
            <a:ext cx="2926080" cy="2011680"/>
          </a:xfrm>
          <a:prstGeom prst="rect">
            <a:avLst/>
          </a:prstGeom>
          <a:noFill/>
          <a:ln/>
        </p:spPr>
        <p:txBody>
          <a:bodyPr wrap="square" lIns="0" tIns="0" rIns="0" bIns="0" rtlCol="0" anchor="ctr"/>
          <a:lstStyle/>
          <a:p>
            <a:pPr indent="0" marL="0">
              <a:buNone/>
            </a:pPr>
            <a:r>
              <a:rPr lang="en-US" sz="13000" b="1" dirty="0">
                <a:solidFill>
                  <a:srgbClr val="6E6FB4"/>
                </a:solidFill>
                <a:latin typeface="Calibri" pitchFamily="34" charset="0"/>
                <a:ea typeface="Calibri" pitchFamily="34" charset="-122"/>
                <a:cs typeface="Calibri" pitchFamily="34" charset="-120"/>
              </a:rPr>
              <a:t>1</a:t>
            </a:r>
            <a:endParaRPr lang="en-US" sz="13000" dirty="0"/>
          </a:p>
        </p:txBody>
      </p:sp>
      <p:sp>
        <p:nvSpPr>
          <p:cNvPr id="5" name="Text 2"/>
          <p:cNvSpPr/>
          <p:nvPr/>
        </p:nvSpPr>
        <p:spPr>
          <a:xfrm>
            <a:off x="3200400" y="1874520"/>
            <a:ext cx="7863840" cy="914400"/>
          </a:xfrm>
          <a:prstGeom prst="rect">
            <a:avLst/>
          </a:prstGeom>
          <a:noFill/>
          <a:ln/>
        </p:spPr>
        <p:txBody>
          <a:bodyPr wrap="square" lIns="0" tIns="0" rIns="0" bIns="0" rtlCol="0" anchor="ctr"/>
          <a:lstStyle/>
          <a:p>
            <a:pPr indent="0" marL="0">
              <a:buNone/>
            </a:pPr>
            <a:r>
              <a:rPr lang="en-US" sz="3400" b="1" dirty="0">
                <a:solidFill>
                  <a:srgbClr val="FFFFFF"/>
                </a:solidFill>
                <a:latin typeface="Calibri" pitchFamily="34" charset="0"/>
                <a:ea typeface="Calibri" pitchFamily="34" charset="-122"/>
                <a:cs typeface="Calibri" pitchFamily="34" charset="-120"/>
              </a:rPr>
              <a:t>Çeviklik Temelleri ve Zihniyet</a:t>
            </a:r>
            <a:endParaRPr lang="en-US" sz="3400" dirty="0"/>
          </a:p>
        </p:txBody>
      </p:sp>
      <p:sp>
        <p:nvSpPr>
          <p:cNvPr id="6" name="Text 3"/>
          <p:cNvSpPr/>
          <p:nvPr/>
        </p:nvSpPr>
        <p:spPr>
          <a:xfrm>
            <a:off x="3291840" y="2880360"/>
            <a:ext cx="7680960" cy="1463040"/>
          </a:xfrm>
          <a:prstGeom prst="rect">
            <a:avLst/>
          </a:prstGeom>
          <a:noFill/>
          <a:ln/>
        </p:spPr>
        <p:txBody>
          <a:bodyPr wrap="square" lIns="0" tIns="0" rIns="0" bIns="0" rtlCol="0" anchor="ctr"/>
          <a:lstStyle/>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Neden çeviklik: değişen rekabet ortamı</a:t>
            </a:r>
            <a:endParaRPr lang="en-US" sz="1500" dirty="0"/>
          </a:p>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Agile Manifesto, değerler ve ilkeler</a:t>
            </a:r>
            <a:endParaRPr lang="en-US" sz="1500" dirty="0"/>
          </a:p>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Yalın düşünce, değer akışı ve israf</a:t>
            </a:r>
            <a:endParaRPr lang="en-US" sz="1500" dirty="0"/>
          </a:p>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Zihniyet: agile yapmak ile çevik olmak farkı</a:t>
            </a:r>
            <a:endParaRPr lang="en-US" sz="1500" dirty="0"/>
          </a:p>
        </p:txBody>
      </p:sp>
      <p:sp>
        <p:nvSpPr>
          <p:cNvPr id="7" name="Text 4"/>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6E6FA0"/>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5</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PMO Türleri: Kapsama Göre</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58</a:t>
            </a:r>
            <a:endParaRPr lang="en-US" sz="900" dirty="0"/>
          </a:p>
        </p:txBody>
      </p:sp>
      <p:sp>
        <p:nvSpPr>
          <p:cNvPr id="8" name="Shape 4"/>
          <p:cNvSpPr/>
          <p:nvPr/>
        </p:nvSpPr>
        <p:spPr>
          <a:xfrm>
            <a:off x="548640" y="1645920"/>
            <a:ext cx="3514344" cy="1737360"/>
          </a:xfrm>
          <a:prstGeom prst="roundRect">
            <a:avLst>
              <a:gd name="adj" fmla="val 5263"/>
            </a:avLst>
          </a:prstGeom>
          <a:solidFill>
            <a:srgbClr val="EDEEF7"/>
          </a:solidFill>
          <a:ln w="12700">
            <a:solidFill>
              <a:srgbClr val="EDEEF7"/>
            </a:solidFill>
            <a:prstDash val="solid"/>
          </a:ln>
        </p:spPr>
      </p:sp>
      <p:sp>
        <p:nvSpPr>
          <p:cNvPr id="9" name="Text 5"/>
          <p:cNvSpPr/>
          <p:nvPr/>
        </p:nvSpPr>
        <p:spPr>
          <a:xfrm>
            <a:off x="768096"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Kurumsal PMO (EPMO)</a:t>
            </a:r>
            <a:endParaRPr lang="en-US" sz="1500" dirty="0"/>
          </a:p>
        </p:txBody>
      </p:sp>
      <p:sp>
        <p:nvSpPr>
          <p:cNvPr id="10" name="Text 6"/>
          <p:cNvSpPr/>
          <p:nvPr/>
        </p:nvSpPr>
        <p:spPr>
          <a:xfrm>
            <a:off x="768096" y="2359152"/>
            <a:ext cx="3075432"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Strateji ile portföyü bağlar, yatırım önceliklendirmesini ve kurumsal raporlamayı yönetir.</a:t>
            </a:r>
            <a:endParaRPr lang="en-US" sz="1200" dirty="0"/>
          </a:p>
        </p:txBody>
      </p:sp>
      <p:sp>
        <p:nvSpPr>
          <p:cNvPr id="11" name="Shape 7"/>
          <p:cNvSpPr/>
          <p:nvPr/>
        </p:nvSpPr>
        <p:spPr>
          <a:xfrm>
            <a:off x="4337304" y="1645920"/>
            <a:ext cx="3514344" cy="1737360"/>
          </a:xfrm>
          <a:prstGeom prst="roundRect">
            <a:avLst>
              <a:gd name="adj" fmla="val 5263"/>
            </a:avLst>
          </a:prstGeom>
          <a:solidFill>
            <a:srgbClr val="EDEEF7"/>
          </a:solidFill>
          <a:ln w="12700">
            <a:solidFill>
              <a:srgbClr val="EDEEF7"/>
            </a:solidFill>
            <a:prstDash val="solid"/>
          </a:ln>
        </p:spPr>
      </p:sp>
      <p:sp>
        <p:nvSpPr>
          <p:cNvPr id="12" name="Text 8"/>
          <p:cNvSpPr/>
          <p:nvPr/>
        </p:nvSpPr>
        <p:spPr>
          <a:xfrm>
            <a:off x="4556760"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Bölüm veya Şirket PMO</a:t>
            </a:r>
            <a:endParaRPr lang="en-US" sz="1500" dirty="0"/>
          </a:p>
        </p:txBody>
      </p:sp>
      <p:sp>
        <p:nvSpPr>
          <p:cNvPr id="13" name="Text 9"/>
          <p:cNvSpPr/>
          <p:nvPr/>
        </p:nvSpPr>
        <p:spPr>
          <a:xfrm>
            <a:off x="4556760" y="2359152"/>
            <a:ext cx="3075432"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Bir iş biriminin projelerini yönetir, kurumsal standardı yerelde uygular.</a:t>
            </a:r>
            <a:endParaRPr lang="en-US" sz="1200" dirty="0"/>
          </a:p>
        </p:txBody>
      </p:sp>
      <p:sp>
        <p:nvSpPr>
          <p:cNvPr id="14" name="Shape 10"/>
          <p:cNvSpPr/>
          <p:nvPr/>
        </p:nvSpPr>
        <p:spPr>
          <a:xfrm>
            <a:off x="8125968" y="1645920"/>
            <a:ext cx="3514344" cy="1737360"/>
          </a:xfrm>
          <a:prstGeom prst="roundRect">
            <a:avLst>
              <a:gd name="adj" fmla="val 5263"/>
            </a:avLst>
          </a:prstGeom>
          <a:solidFill>
            <a:srgbClr val="EDEEF7"/>
          </a:solidFill>
          <a:ln w="12700">
            <a:solidFill>
              <a:srgbClr val="EDEEF7"/>
            </a:solidFill>
            <a:prstDash val="solid"/>
          </a:ln>
        </p:spPr>
      </p:sp>
      <p:sp>
        <p:nvSpPr>
          <p:cNvPr id="15" name="Text 11"/>
          <p:cNvSpPr/>
          <p:nvPr/>
        </p:nvSpPr>
        <p:spPr>
          <a:xfrm>
            <a:off x="8345424"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Program ve Proje Ofisi</a:t>
            </a:r>
            <a:endParaRPr lang="en-US" sz="1500" dirty="0"/>
          </a:p>
        </p:txBody>
      </p:sp>
      <p:sp>
        <p:nvSpPr>
          <p:cNvPr id="16" name="Text 12"/>
          <p:cNvSpPr/>
          <p:nvPr/>
        </p:nvSpPr>
        <p:spPr>
          <a:xfrm>
            <a:off x="8345424" y="2359152"/>
            <a:ext cx="3075432"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Tek bir büyük program süresince kurulur, program bitince kapanır.</a:t>
            </a:r>
            <a:endParaRPr lang="en-US" sz="1200" dirty="0"/>
          </a:p>
        </p:txBody>
      </p:sp>
      <p:sp>
        <p:nvSpPr>
          <p:cNvPr id="17" name="Shape 13"/>
          <p:cNvSpPr/>
          <p:nvPr/>
        </p:nvSpPr>
        <p:spPr>
          <a:xfrm>
            <a:off x="548640" y="3657600"/>
            <a:ext cx="3514344" cy="1737360"/>
          </a:xfrm>
          <a:prstGeom prst="roundRect">
            <a:avLst>
              <a:gd name="adj" fmla="val 5263"/>
            </a:avLst>
          </a:prstGeom>
          <a:solidFill>
            <a:srgbClr val="EDEEF7"/>
          </a:solidFill>
          <a:ln w="12700">
            <a:solidFill>
              <a:srgbClr val="EDEEF7"/>
            </a:solidFill>
            <a:prstDash val="solid"/>
          </a:ln>
        </p:spPr>
      </p:sp>
      <p:sp>
        <p:nvSpPr>
          <p:cNvPr id="18" name="Text 14"/>
          <p:cNvSpPr/>
          <p:nvPr/>
        </p:nvSpPr>
        <p:spPr>
          <a:xfrm>
            <a:off x="768096" y="385876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Çevik Mükemmeliyet Merkezi</a:t>
            </a:r>
            <a:endParaRPr lang="en-US" sz="1500" dirty="0"/>
          </a:p>
        </p:txBody>
      </p:sp>
      <p:sp>
        <p:nvSpPr>
          <p:cNvPr id="19" name="Text 15"/>
          <p:cNvSpPr/>
          <p:nvPr/>
        </p:nvSpPr>
        <p:spPr>
          <a:xfrm>
            <a:off x="768096" y="4370832"/>
            <a:ext cx="3075432"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Çevik yetkinliği yayar, koçluk verir, pratikleri standardize etmeden yaygınlaştırır.</a:t>
            </a:r>
            <a:endParaRPr lang="en-US" sz="1200" dirty="0"/>
          </a:p>
        </p:txBody>
      </p:sp>
      <p:sp>
        <p:nvSpPr>
          <p:cNvPr id="20" name="Shape 16"/>
          <p:cNvSpPr/>
          <p:nvPr/>
        </p:nvSpPr>
        <p:spPr>
          <a:xfrm>
            <a:off x="4337304" y="3657600"/>
            <a:ext cx="3514344" cy="1737360"/>
          </a:xfrm>
          <a:prstGeom prst="roundRect">
            <a:avLst>
              <a:gd name="adj" fmla="val 5263"/>
            </a:avLst>
          </a:prstGeom>
          <a:solidFill>
            <a:srgbClr val="EDEEF7"/>
          </a:solidFill>
          <a:ln w="12700">
            <a:solidFill>
              <a:srgbClr val="EDEEF7"/>
            </a:solidFill>
            <a:prstDash val="solid"/>
          </a:ln>
        </p:spPr>
      </p:sp>
      <p:sp>
        <p:nvSpPr>
          <p:cNvPr id="21" name="Text 17"/>
          <p:cNvSpPr/>
          <p:nvPr/>
        </p:nvSpPr>
        <p:spPr>
          <a:xfrm>
            <a:off x="4556760" y="385876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Değer Yönetim Ofisi (VMO)</a:t>
            </a:r>
            <a:endParaRPr lang="en-US" sz="1500" dirty="0"/>
          </a:p>
        </p:txBody>
      </p:sp>
      <p:sp>
        <p:nvSpPr>
          <p:cNvPr id="22" name="Text 18"/>
          <p:cNvSpPr/>
          <p:nvPr/>
        </p:nvSpPr>
        <p:spPr>
          <a:xfrm>
            <a:off x="4556760" y="4370832"/>
            <a:ext cx="3075432"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Portföy akışını ve değer teslimini yönetir. Çevik dönüşümde PMO'nun evrildiği hedef modeldir.</a:t>
            </a:r>
            <a:endParaRPr lang="en-US" sz="1200" dirty="0"/>
          </a:p>
        </p:txBody>
      </p:sp>
      <p:sp>
        <p:nvSpPr>
          <p:cNvPr id="23" name="Shape 19"/>
          <p:cNvSpPr/>
          <p:nvPr/>
        </p:nvSpPr>
        <p:spPr>
          <a:xfrm>
            <a:off x="8125968" y="3657600"/>
            <a:ext cx="3514344" cy="1737360"/>
          </a:xfrm>
          <a:prstGeom prst="roundRect">
            <a:avLst>
              <a:gd name="adj" fmla="val 5263"/>
            </a:avLst>
          </a:prstGeom>
          <a:solidFill>
            <a:srgbClr val="EDEEF7"/>
          </a:solidFill>
          <a:ln w="12700">
            <a:solidFill>
              <a:srgbClr val="EDEEF7"/>
            </a:solidFill>
            <a:prstDash val="solid"/>
          </a:ln>
        </p:spPr>
      </p:sp>
      <p:sp>
        <p:nvSpPr>
          <p:cNvPr id="24" name="Text 20"/>
          <p:cNvSpPr/>
          <p:nvPr/>
        </p:nvSpPr>
        <p:spPr>
          <a:xfrm>
            <a:off x="8345424" y="385876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Tedarik ve Sözleşme Odaklı Ofis</a:t>
            </a:r>
            <a:endParaRPr lang="en-US" sz="1500" dirty="0"/>
          </a:p>
        </p:txBody>
      </p:sp>
      <p:sp>
        <p:nvSpPr>
          <p:cNvPr id="25" name="Text 21"/>
          <p:cNvSpPr/>
          <p:nvPr/>
        </p:nvSpPr>
        <p:spPr>
          <a:xfrm>
            <a:off x="8345424" y="4370832"/>
            <a:ext cx="3075432"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Yüklenici yoğun yatırım projelerinde sözleşme, hakediş ve tedarik disiplinini yönetir.</a:t>
            </a:r>
            <a:endParaRPr lang="en-US" sz="1200" dirty="0"/>
          </a:p>
        </p:txBody>
      </p:sp>
      <p:sp>
        <p:nvSpPr>
          <p:cNvPr id="26" name="Shape 22"/>
          <p:cNvSpPr/>
          <p:nvPr/>
        </p:nvSpPr>
        <p:spPr>
          <a:xfrm>
            <a:off x="548640" y="5394960"/>
            <a:ext cx="11091672" cy="822960"/>
          </a:xfrm>
          <a:prstGeom prst="roundRect">
            <a:avLst>
              <a:gd name="adj" fmla="val 11111"/>
            </a:avLst>
          </a:prstGeom>
          <a:solidFill>
            <a:srgbClr val="33348E"/>
          </a:solidFill>
          <a:ln w="12700">
            <a:solidFill>
              <a:srgbClr val="33348E"/>
            </a:solidFill>
            <a:prstDash val="solid"/>
          </a:ln>
        </p:spPr>
      </p:sp>
      <p:sp>
        <p:nvSpPr>
          <p:cNvPr id="27" name="Text 23"/>
          <p:cNvSpPr/>
          <p:nvPr/>
        </p:nvSpPr>
        <p:spPr>
          <a:xfrm>
            <a:off x="868680" y="5486400"/>
            <a:ext cx="10424160" cy="64008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Şişecam bağlamı: yatırım projeleri için klasik proje ofisi disiplini, dijital ve dönüşüm projeleri için VMO yaklaşımı bir arada yürüyebilir.</a:t>
            </a:r>
            <a:endParaRPr lang="en-US" sz="15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5</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Geleneksel PMO'dan Çevik PMO'ya</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59</a:t>
            </a:r>
            <a:endParaRPr lang="en-US" sz="900" dirty="0"/>
          </a:p>
        </p:txBody>
      </p:sp>
      <p:graphicFrame>
        <p:nvGraphicFramePr>
          <p:cNvPr id="52" name="Table 0"/>
          <p:cNvGraphicFramePr>
            <a:graphicFrameLocks noGrp="1"/>
          </p:cNvGraphicFramePr>
          <p:nvPr>
            <p:extLst>
              <p:ext uri="{D42A27DB-BD31-4B8C-83A1-F6EECF244321}">
                <p14:modId xmlns:p14="http://schemas.microsoft.com/office/powerpoint/2010/main" val="1579011935"/>
              </p:ext>
            </p:extLst>
          </p:nvPr>
        </p:nvGraphicFramePr>
        <p:xfrm>
          <a:off x="548640" y="1600200"/>
          <a:ext cx="11091672" cy="914400"/>
        </p:xfrm>
        <a:graphic>
          <a:graphicData uri="http://schemas.openxmlformats.org/drawingml/2006/table">
            <a:tbl>
              <a:tblPr/>
              <a:tblGrid>
                <a:gridCol w="2377440"/>
                <a:gridCol w="4297680"/>
                <a:gridCol w="4416552"/>
              </a:tblGrid>
              <a:tr h="502920">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Boyut</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Geleneksel PMO</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Çevik PMO / VMO</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Odak</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Plana uyum ve sapma kontrolü</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Değer akışı ve sonuç</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Kontrol</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Kapı onayları ve zorunlu şablon</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Şeffaflık, rehberlik ve asgari standart</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Rapor</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Yüzde tamamlanma ve durum toplama</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Akış metrikleri ve panodan gelen canlı veri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Standart</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Tek metodoloji dayatma</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Uyarlama kuralları ve seçenek havuzu</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Kaynak</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Kişileri projelere atama</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İşi kalıcı takımlara akıtma</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Bütçe</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Yıllık proje bazlı bütçe</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Değer akışına yalın bütçe ve rehber sınırlar</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Rol</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Denetleyici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Kolaylaştırıcı, koç ve tıkanma çözücü</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bl>
          </a:graphicData>
        </a:graphic>
      </p:graphicFrame>
      <p:sp>
        <p:nvSpPr>
          <p:cNvPr id="9" name="Shape 4"/>
          <p:cNvSpPr/>
          <p:nvPr/>
        </p:nvSpPr>
        <p:spPr>
          <a:xfrm>
            <a:off x="548640" y="5742432"/>
            <a:ext cx="11091672" cy="512064"/>
          </a:xfrm>
          <a:prstGeom prst="roundRect">
            <a:avLst>
              <a:gd name="adj" fmla="val 17857"/>
            </a:avLst>
          </a:prstGeom>
          <a:solidFill>
            <a:srgbClr val="33348E"/>
          </a:solidFill>
          <a:ln w="12700">
            <a:solidFill>
              <a:srgbClr val="33348E"/>
            </a:solidFill>
            <a:prstDash val="solid"/>
          </a:ln>
        </p:spPr>
      </p:sp>
      <p:sp>
        <p:nvSpPr>
          <p:cNvPr id="10" name="Text 5"/>
          <p:cNvSpPr/>
          <p:nvPr/>
        </p:nvSpPr>
        <p:spPr>
          <a:xfrm>
            <a:off x="868680" y="5833872"/>
            <a:ext cx="10424160" cy="329184"/>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Geçiş bir gecede olmaz. Doğru sıra: önce şeffaflık, sonra akış, en son bütçe modeli.</a:t>
            </a:r>
            <a:endParaRPr lang="en-US" sz="15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5</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Çevik PMO'nun Beş İşi</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60</a:t>
            </a:r>
            <a:endParaRPr lang="en-US" sz="900" dirty="0"/>
          </a:p>
        </p:txBody>
      </p:sp>
      <p:sp>
        <p:nvSpPr>
          <p:cNvPr id="8" name="Shape 4"/>
          <p:cNvSpPr/>
          <p:nvPr/>
        </p:nvSpPr>
        <p:spPr>
          <a:xfrm>
            <a:off x="548640" y="1645920"/>
            <a:ext cx="1998878" cy="2286000"/>
          </a:xfrm>
          <a:prstGeom prst="roundRect">
            <a:avLst>
              <a:gd name="adj" fmla="val 4575"/>
            </a:avLst>
          </a:prstGeom>
          <a:solidFill>
            <a:srgbClr val="EDEEF7"/>
          </a:solidFill>
          <a:ln w="12700">
            <a:solidFill>
              <a:srgbClr val="EDEEF7"/>
            </a:solidFill>
            <a:prstDash val="solid"/>
          </a:ln>
        </p:spPr>
      </p:sp>
      <p:sp>
        <p:nvSpPr>
          <p:cNvPr id="9" name="Shape 5"/>
          <p:cNvSpPr/>
          <p:nvPr/>
        </p:nvSpPr>
        <p:spPr>
          <a:xfrm>
            <a:off x="768096" y="1847088"/>
            <a:ext cx="384048" cy="384048"/>
          </a:xfrm>
          <a:prstGeom prst="ellipse">
            <a:avLst/>
          </a:prstGeom>
          <a:solidFill>
            <a:srgbClr val="33348E"/>
          </a:solidFill>
          <a:ln w="12700">
            <a:solidFill>
              <a:srgbClr val="33348E"/>
            </a:solidFill>
            <a:prstDash val="solid"/>
          </a:ln>
        </p:spPr>
      </p:sp>
      <p:sp>
        <p:nvSpPr>
          <p:cNvPr id="10" name="Text 6"/>
          <p:cNvSpPr/>
          <p:nvPr/>
        </p:nvSpPr>
        <p:spPr>
          <a:xfrm>
            <a:off x="768096"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11" name="Text 7"/>
          <p:cNvSpPr/>
          <p:nvPr/>
        </p:nvSpPr>
        <p:spPr>
          <a:xfrm>
            <a:off x="1243584" y="1847088"/>
            <a:ext cx="1084478" cy="384048"/>
          </a:xfrm>
          <a:prstGeom prst="rect">
            <a:avLst/>
          </a:prstGeom>
          <a:noFill/>
          <a:ln/>
        </p:spPr>
        <p:txBody>
          <a:bodyPr wrap="square" lIns="0" tIns="0" rIns="0" bIns="0" rtlCol="0" anchor="ctr"/>
          <a:lstStyle/>
          <a:p>
            <a:pPr indent="0" marL="0">
              <a:buNone/>
            </a:pPr>
            <a:r>
              <a:rPr lang="en-US" sz="1300" b="1" dirty="0">
                <a:solidFill>
                  <a:srgbClr val="33348E"/>
                </a:solidFill>
                <a:latin typeface="Calibri" pitchFamily="34" charset="0"/>
                <a:ea typeface="Calibri" pitchFamily="34" charset="-122"/>
                <a:cs typeface="Calibri" pitchFamily="34" charset="-120"/>
              </a:rPr>
              <a:t>Akışı Hızlandır</a:t>
            </a:r>
            <a:endParaRPr lang="en-US" sz="1300" dirty="0"/>
          </a:p>
        </p:txBody>
      </p:sp>
      <p:sp>
        <p:nvSpPr>
          <p:cNvPr id="12" name="Text 8"/>
          <p:cNvSpPr/>
          <p:nvPr/>
        </p:nvSpPr>
        <p:spPr>
          <a:xfrm>
            <a:off x="768096" y="2359152"/>
            <a:ext cx="1559966" cy="1408176"/>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Tıkanmaları, bağımlılıkları ve bekleyen kararları bulup çözmek. PMO'nun en görünür katkısı budur.</a:t>
            </a:r>
            <a:endParaRPr lang="en-US" sz="1150" dirty="0"/>
          </a:p>
        </p:txBody>
      </p:sp>
      <p:sp>
        <p:nvSpPr>
          <p:cNvPr id="13" name="Shape 9"/>
          <p:cNvSpPr/>
          <p:nvPr/>
        </p:nvSpPr>
        <p:spPr>
          <a:xfrm>
            <a:off x="2821838" y="1645920"/>
            <a:ext cx="1998878" cy="2286000"/>
          </a:xfrm>
          <a:prstGeom prst="roundRect">
            <a:avLst>
              <a:gd name="adj" fmla="val 4575"/>
            </a:avLst>
          </a:prstGeom>
          <a:solidFill>
            <a:srgbClr val="EDEEF7"/>
          </a:solidFill>
          <a:ln w="12700">
            <a:solidFill>
              <a:srgbClr val="EDEEF7"/>
            </a:solidFill>
            <a:prstDash val="solid"/>
          </a:ln>
        </p:spPr>
      </p:sp>
      <p:sp>
        <p:nvSpPr>
          <p:cNvPr id="14" name="Shape 10"/>
          <p:cNvSpPr/>
          <p:nvPr/>
        </p:nvSpPr>
        <p:spPr>
          <a:xfrm>
            <a:off x="3041294" y="1847088"/>
            <a:ext cx="384048" cy="384048"/>
          </a:xfrm>
          <a:prstGeom prst="ellipse">
            <a:avLst/>
          </a:prstGeom>
          <a:solidFill>
            <a:srgbClr val="33348E"/>
          </a:solidFill>
          <a:ln w="12700">
            <a:solidFill>
              <a:srgbClr val="33348E"/>
            </a:solidFill>
            <a:prstDash val="solid"/>
          </a:ln>
        </p:spPr>
      </p:sp>
      <p:sp>
        <p:nvSpPr>
          <p:cNvPr id="15" name="Text 11"/>
          <p:cNvSpPr/>
          <p:nvPr/>
        </p:nvSpPr>
        <p:spPr>
          <a:xfrm>
            <a:off x="3041294"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6" name="Text 12"/>
          <p:cNvSpPr/>
          <p:nvPr/>
        </p:nvSpPr>
        <p:spPr>
          <a:xfrm>
            <a:off x="3516782" y="1847088"/>
            <a:ext cx="1084478" cy="384048"/>
          </a:xfrm>
          <a:prstGeom prst="rect">
            <a:avLst/>
          </a:prstGeom>
          <a:noFill/>
          <a:ln/>
        </p:spPr>
        <p:txBody>
          <a:bodyPr wrap="square" lIns="0" tIns="0" rIns="0" bIns="0" rtlCol="0" anchor="ctr"/>
          <a:lstStyle/>
          <a:p>
            <a:pPr indent="0" marL="0">
              <a:buNone/>
            </a:pPr>
            <a:r>
              <a:rPr lang="en-US" sz="1300" b="1" dirty="0">
                <a:solidFill>
                  <a:srgbClr val="33348E"/>
                </a:solidFill>
                <a:latin typeface="Calibri" pitchFamily="34" charset="0"/>
                <a:ea typeface="Calibri" pitchFamily="34" charset="-122"/>
                <a:cs typeface="Calibri" pitchFamily="34" charset="-120"/>
              </a:rPr>
              <a:t>Şeffaflığı Kur</a:t>
            </a:r>
            <a:endParaRPr lang="en-US" sz="1300" dirty="0"/>
          </a:p>
        </p:txBody>
      </p:sp>
      <p:sp>
        <p:nvSpPr>
          <p:cNvPr id="17" name="Text 13"/>
          <p:cNvSpPr/>
          <p:nvPr/>
        </p:nvSpPr>
        <p:spPr>
          <a:xfrm>
            <a:off x="3041294" y="2359152"/>
            <a:ext cx="1559966" cy="1408176"/>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Tüm işin tek yerden görünür olduğu portföy panosunu kurmak ve canlı tutmak.</a:t>
            </a:r>
            <a:endParaRPr lang="en-US" sz="1150" dirty="0"/>
          </a:p>
        </p:txBody>
      </p:sp>
      <p:sp>
        <p:nvSpPr>
          <p:cNvPr id="18" name="Shape 14"/>
          <p:cNvSpPr/>
          <p:nvPr/>
        </p:nvSpPr>
        <p:spPr>
          <a:xfrm>
            <a:off x="5095037" y="1645920"/>
            <a:ext cx="1998878" cy="2286000"/>
          </a:xfrm>
          <a:prstGeom prst="roundRect">
            <a:avLst>
              <a:gd name="adj" fmla="val 4575"/>
            </a:avLst>
          </a:prstGeom>
          <a:solidFill>
            <a:srgbClr val="EDEEF7"/>
          </a:solidFill>
          <a:ln w="12700">
            <a:solidFill>
              <a:srgbClr val="EDEEF7"/>
            </a:solidFill>
            <a:prstDash val="solid"/>
          </a:ln>
        </p:spPr>
      </p:sp>
      <p:sp>
        <p:nvSpPr>
          <p:cNvPr id="19" name="Shape 15"/>
          <p:cNvSpPr/>
          <p:nvPr/>
        </p:nvSpPr>
        <p:spPr>
          <a:xfrm>
            <a:off x="5314493" y="1847088"/>
            <a:ext cx="384048" cy="384048"/>
          </a:xfrm>
          <a:prstGeom prst="ellipse">
            <a:avLst/>
          </a:prstGeom>
          <a:solidFill>
            <a:srgbClr val="33348E"/>
          </a:solidFill>
          <a:ln w="12700">
            <a:solidFill>
              <a:srgbClr val="33348E"/>
            </a:solidFill>
            <a:prstDash val="solid"/>
          </a:ln>
        </p:spPr>
      </p:sp>
      <p:sp>
        <p:nvSpPr>
          <p:cNvPr id="20" name="Text 16"/>
          <p:cNvSpPr/>
          <p:nvPr/>
        </p:nvSpPr>
        <p:spPr>
          <a:xfrm>
            <a:off x="5314493"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21" name="Text 17"/>
          <p:cNvSpPr/>
          <p:nvPr/>
        </p:nvSpPr>
        <p:spPr>
          <a:xfrm>
            <a:off x="5789981" y="1847088"/>
            <a:ext cx="1084478" cy="384048"/>
          </a:xfrm>
          <a:prstGeom prst="rect">
            <a:avLst/>
          </a:prstGeom>
          <a:noFill/>
          <a:ln/>
        </p:spPr>
        <p:txBody>
          <a:bodyPr wrap="square" lIns="0" tIns="0" rIns="0" bIns="0" rtlCol="0" anchor="ctr"/>
          <a:lstStyle/>
          <a:p>
            <a:pPr indent="0" marL="0">
              <a:buNone/>
            </a:pPr>
            <a:r>
              <a:rPr lang="en-US" sz="1300" b="1" dirty="0">
                <a:solidFill>
                  <a:srgbClr val="33348E"/>
                </a:solidFill>
                <a:latin typeface="Calibri" pitchFamily="34" charset="0"/>
                <a:ea typeface="Calibri" pitchFamily="34" charset="-122"/>
                <a:cs typeface="Calibri" pitchFamily="34" charset="-120"/>
              </a:rPr>
              <a:t>Yetkinliği Büyüt</a:t>
            </a:r>
            <a:endParaRPr lang="en-US" sz="1300" dirty="0"/>
          </a:p>
        </p:txBody>
      </p:sp>
      <p:sp>
        <p:nvSpPr>
          <p:cNvPr id="22" name="Text 18"/>
          <p:cNvSpPr/>
          <p:nvPr/>
        </p:nvSpPr>
        <p:spPr>
          <a:xfrm>
            <a:off x="5314493" y="2359152"/>
            <a:ext cx="1559966" cy="1408176"/>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Koçluk, eğitim ve topluluk yönetimi. Standart dayatmak yerine yetkinlik yaymak.</a:t>
            </a:r>
            <a:endParaRPr lang="en-US" sz="1150" dirty="0"/>
          </a:p>
        </p:txBody>
      </p:sp>
      <p:sp>
        <p:nvSpPr>
          <p:cNvPr id="23" name="Shape 19"/>
          <p:cNvSpPr/>
          <p:nvPr/>
        </p:nvSpPr>
        <p:spPr>
          <a:xfrm>
            <a:off x="7368235" y="1645920"/>
            <a:ext cx="1998878" cy="2286000"/>
          </a:xfrm>
          <a:prstGeom prst="roundRect">
            <a:avLst>
              <a:gd name="adj" fmla="val 4575"/>
            </a:avLst>
          </a:prstGeom>
          <a:solidFill>
            <a:srgbClr val="EDEEF7"/>
          </a:solidFill>
          <a:ln w="12700">
            <a:solidFill>
              <a:srgbClr val="EDEEF7"/>
            </a:solidFill>
            <a:prstDash val="solid"/>
          </a:ln>
        </p:spPr>
      </p:sp>
      <p:sp>
        <p:nvSpPr>
          <p:cNvPr id="24" name="Shape 20"/>
          <p:cNvSpPr/>
          <p:nvPr/>
        </p:nvSpPr>
        <p:spPr>
          <a:xfrm>
            <a:off x="7587691" y="1847088"/>
            <a:ext cx="384048" cy="384048"/>
          </a:xfrm>
          <a:prstGeom prst="ellipse">
            <a:avLst/>
          </a:prstGeom>
          <a:solidFill>
            <a:srgbClr val="33348E"/>
          </a:solidFill>
          <a:ln w="12700">
            <a:solidFill>
              <a:srgbClr val="33348E"/>
            </a:solidFill>
            <a:prstDash val="solid"/>
          </a:ln>
        </p:spPr>
      </p:sp>
      <p:sp>
        <p:nvSpPr>
          <p:cNvPr id="25" name="Text 21"/>
          <p:cNvSpPr/>
          <p:nvPr/>
        </p:nvSpPr>
        <p:spPr>
          <a:xfrm>
            <a:off x="7587691"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26" name="Text 22"/>
          <p:cNvSpPr/>
          <p:nvPr/>
        </p:nvSpPr>
        <p:spPr>
          <a:xfrm>
            <a:off x="8063179" y="1847088"/>
            <a:ext cx="1084478" cy="384048"/>
          </a:xfrm>
          <a:prstGeom prst="rect">
            <a:avLst/>
          </a:prstGeom>
          <a:noFill/>
          <a:ln/>
        </p:spPr>
        <p:txBody>
          <a:bodyPr wrap="square" lIns="0" tIns="0" rIns="0" bIns="0" rtlCol="0" anchor="ctr"/>
          <a:lstStyle/>
          <a:p>
            <a:pPr indent="0" marL="0">
              <a:buNone/>
            </a:pPr>
            <a:r>
              <a:rPr lang="en-US" sz="1300" b="1" dirty="0">
                <a:solidFill>
                  <a:srgbClr val="33348E"/>
                </a:solidFill>
                <a:latin typeface="Calibri" pitchFamily="34" charset="0"/>
                <a:ea typeface="Calibri" pitchFamily="34" charset="-122"/>
                <a:cs typeface="Calibri" pitchFamily="34" charset="-120"/>
              </a:rPr>
              <a:t>Uyarlamayı Yönet</a:t>
            </a:r>
            <a:endParaRPr lang="en-US" sz="1300" dirty="0"/>
          </a:p>
        </p:txBody>
      </p:sp>
      <p:sp>
        <p:nvSpPr>
          <p:cNvPr id="27" name="Text 23"/>
          <p:cNvSpPr/>
          <p:nvPr/>
        </p:nvSpPr>
        <p:spPr>
          <a:xfrm>
            <a:off x="7587691" y="2359152"/>
            <a:ext cx="1559966" cy="1408176"/>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Hangi projede hangi yaklaşımın kullanılacağına dair kuralları ve seçenekleri sağlamak.</a:t>
            </a:r>
            <a:endParaRPr lang="en-US" sz="1150" dirty="0"/>
          </a:p>
        </p:txBody>
      </p:sp>
      <p:sp>
        <p:nvSpPr>
          <p:cNvPr id="28" name="Shape 24"/>
          <p:cNvSpPr/>
          <p:nvPr/>
        </p:nvSpPr>
        <p:spPr>
          <a:xfrm>
            <a:off x="9641434" y="1645920"/>
            <a:ext cx="1998878" cy="2286000"/>
          </a:xfrm>
          <a:prstGeom prst="roundRect">
            <a:avLst>
              <a:gd name="adj" fmla="val 4575"/>
            </a:avLst>
          </a:prstGeom>
          <a:solidFill>
            <a:srgbClr val="EDEEF7"/>
          </a:solidFill>
          <a:ln w="12700">
            <a:solidFill>
              <a:srgbClr val="EDEEF7"/>
            </a:solidFill>
            <a:prstDash val="solid"/>
          </a:ln>
        </p:spPr>
      </p:sp>
      <p:sp>
        <p:nvSpPr>
          <p:cNvPr id="29" name="Shape 25"/>
          <p:cNvSpPr/>
          <p:nvPr/>
        </p:nvSpPr>
        <p:spPr>
          <a:xfrm>
            <a:off x="9860890" y="1847088"/>
            <a:ext cx="384048" cy="384048"/>
          </a:xfrm>
          <a:prstGeom prst="ellipse">
            <a:avLst/>
          </a:prstGeom>
          <a:solidFill>
            <a:srgbClr val="33348E"/>
          </a:solidFill>
          <a:ln w="12700">
            <a:solidFill>
              <a:srgbClr val="33348E"/>
            </a:solidFill>
            <a:prstDash val="solid"/>
          </a:ln>
        </p:spPr>
      </p:sp>
      <p:sp>
        <p:nvSpPr>
          <p:cNvPr id="30" name="Text 26"/>
          <p:cNvSpPr/>
          <p:nvPr/>
        </p:nvSpPr>
        <p:spPr>
          <a:xfrm>
            <a:off x="9860890"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5</a:t>
            </a:r>
            <a:endParaRPr lang="en-US" sz="1300" dirty="0"/>
          </a:p>
        </p:txBody>
      </p:sp>
      <p:sp>
        <p:nvSpPr>
          <p:cNvPr id="31" name="Text 27"/>
          <p:cNvSpPr/>
          <p:nvPr/>
        </p:nvSpPr>
        <p:spPr>
          <a:xfrm>
            <a:off x="10336378" y="1847088"/>
            <a:ext cx="1084478" cy="384048"/>
          </a:xfrm>
          <a:prstGeom prst="rect">
            <a:avLst/>
          </a:prstGeom>
          <a:noFill/>
          <a:ln/>
        </p:spPr>
        <p:txBody>
          <a:bodyPr wrap="square" lIns="0" tIns="0" rIns="0" bIns="0" rtlCol="0" anchor="ctr"/>
          <a:lstStyle/>
          <a:p>
            <a:pPr indent="0" marL="0">
              <a:buNone/>
            </a:pPr>
            <a:r>
              <a:rPr lang="en-US" sz="1300" b="1" dirty="0">
                <a:solidFill>
                  <a:srgbClr val="33348E"/>
                </a:solidFill>
                <a:latin typeface="Calibri" pitchFamily="34" charset="0"/>
                <a:ea typeface="Calibri" pitchFamily="34" charset="-122"/>
                <a:cs typeface="Calibri" pitchFamily="34" charset="-120"/>
              </a:rPr>
              <a:t>Değeri Ölç</a:t>
            </a:r>
            <a:endParaRPr lang="en-US" sz="1300" dirty="0"/>
          </a:p>
        </p:txBody>
      </p:sp>
      <p:sp>
        <p:nvSpPr>
          <p:cNvPr id="32" name="Text 28"/>
          <p:cNvSpPr/>
          <p:nvPr/>
        </p:nvSpPr>
        <p:spPr>
          <a:xfrm>
            <a:off x="9860890" y="2359152"/>
            <a:ext cx="1559966" cy="1408176"/>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Çıktı yerine sonucu ölçmek, portföy kararlarını veriyle beslemek.</a:t>
            </a:r>
            <a:endParaRPr lang="en-US" sz="1150" dirty="0"/>
          </a:p>
        </p:txBody>
      </p:sp>
      <p:sp>
        <p:nvSpPr>
          <p:cNvPr id="33" name="Shape 29"/>
          <p:cNvSpPr/>
          <p:nvPr/>
        </p:nvSpPr>
        <p:spPr>
          <a:xfrm>
            <a:off x="548640" y="4206240"/>
            <a:ext cx="11091672" cy="1325880"/>
          </a:xfrm>
          <a:prstGeom prst="roundRect">
            <a:avLst>
              <a:gd name="adj" fmla="val 5517"/>
            </a:avLst>
          </a:prstGeom>
          <a:solidFill>
            <a:srgbClr val="F6F7FB"/>
          </a:solidFill>
          <a:ln w="12700">
            <a:solidFill>
              <a:srgbClr val="E3E4F2"/>
            </a:solidFill>
            <a:prstDash val="solid"/>
          </a:ln>
        </p:spPr>
      </p:sp>
      <p:sp>
        <p:nvSpPr>
          <p:cNvPr id="34" name="Text 30"/>
          <p:cNvSpPr/>
          <p:nvPr/>
        </p:nvSpPr>
        <p:spPr>
          <a:xfrm>
            <a:off x="822960" y="4297680"/>
            <a:ext cx="10515600" cy="365760"/>
          </a:xfrm>
          <a:prstGeom prst="rect">
            <a:avLst/>
          </a:prstGeom>
          <a:noFill/>
          <a:ln/>
        </p:spPr>
        <p:txBody>
          <a:bodyPr wrap="square" lIns="0" tIns="0" rIns="0" bIns="0" rtlCol="0" anchor="ctr"/>
          <a:lstStyle/>
          <a:p>
            <a:pPr indent="0" marL="0">
              <a:buNone/>
            </a:pPr>
            <a:r>
              <a:rPr lang="en-US" sz="1400" b="1" dirty="0">
                <a:solidFill>
                  <a:srgbClr val="CC2229"/>
                </a:solidFill>
                <a:latin typeface="Calibri" pitchFamily="34" charset="0"/>
                <a:ea typeface="Calibri" pitchFamily="34" charset="-122"/>
                <a:cs typeface="Calibri" pitchFamily="34" charset="-120"/>
              </a:rPr>
              <a:t>PMO'nun yeni sorusu</a:t>
            </a:r>
            <a:endParaRPr lang="en-US" sz="1400" dirty="0"/>
          </a:p>
        </p:txBody>
      </p:sp>
      <p:sp>
        <p:nvSpPr>
          <p:cNvPr id="35" name="Text 31"/>
          <p:cNvSpPr/>
          <p:nvPr/>
        </p:nvSpPr>
        <p:spPr>
          <a:xfrm>
            <a:off x="822960" y="4709160"/>
            <a:ext cx="10515600" cy="685800"/>
          </a:xfrm>
          <a:prstGeom prst="rect">
            <a:avLst/>
          </a:prstGeom>
          <a:noFill/>
          <a:ln/>
        </p:spPr>
        <p:txBody>
          <a:bodyPr wrap="square" lIns="0" tIns="0" rIns="0" bIns="0" rtlCol="0" anchor="ctr"/>
          <a:lstStyle/>
          <a:p>
            <a:pPr indent="0" marL="0">
              <a:buNone/>
            </a:pPr>
            <a:r>
              <a:rPr lang="en-US" sz="1400" dirty="0">
                <a:solidFill>
                  <a:srgbClr val="55566B"/>
                </a:solidFill>
                <a:latin typeface="Calibri" pitchFamily="34" charset="0"/>
                <a:ea typeface="Calibri" pitchFamily="34" charset="-122"/>
                <a:cs typeface="Calibri" pitchFamily="34" charset="-120"/>
              </a:rPr>
              <a:t>Bu hafta hangi takımın işini hızlandırdık? Cevap veremiyorsak, o hafta değer üretmemişizdir.</a:t>
            </a:r>
            <a:endParaRPr lang="en-US" sz="1400" dirty="0"/>
          </a:p>
        </p:txBody>
      </p:sp>
      <p:sp>
        <p:nvSpPr>
          <p:cNvPr id="36" name="Shape 32"/>
          <p:cNvSpPr/>
          <p:nvPr/>
        </p:nvSpPr>
        <p:spPr>
          <a:xfrm>
            <a:off x="548640" y="5623560"/>
            <a:ext cx="11091672" cy="603504"/>
          </a:xfrm>
          <a:prstGeom prst="roundRect">
            <a:avLst>
              <a:gd name="adj" fmla="val 15152"/>
            </a:avLst>
          </a:prstGeom>
          <a:solidFill>
            <a:srgbClr val="33348E"/>
          </a:solidFill>
          <a:ln w="12700">
            <a:solidFill>
              <a:srgbClr val="33348E"/>
            </a:solidFill>
            <a:prstDash val="solid"/>
          </a:ln>
        </p:spPr>
      </p:sp>
      <p:sp>
        <p:nvSpPr>
          <p:cNvPr id="37" name="Text 33"/>
          <p:cNvSpPr/>
          <p:nvPr/>
        </p:nvSpPr>
        <p:spPr>
          <a:xfrm>
            <a:off x="868680" y="5715000"/>
            <a:ext cx="10424160" cy="420624"/>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Kontrol etmeyi bırakmak değil, kontrolü sistemin şeffaflığına gömmek.</a:t>
            </a:r>
            <a:endParaRPr lang="en-US" sz="15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5</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Yönetişim: Kapıdan Akışa</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63</a:t>
            </a:r>
            <a:endParaRPr lang="en-US" sz="900" dirty="0"/>
          </a:p>
        </p:txBody>
      </p:sp>
      <p:sp>
        <p:nvSpPr>
          <p:cNvPr id="8" name="Shape 4"/>
          <p:cNvSpPr/>
          <p:nvPr/>
        </p:nvSpPr>
        <p:spPr>
          <a:xfrm>
            <a:off x="548640" y="1645920"/>
            <a:ext cx="5394960" cy="3977640"/>
          </a:xfrm>
          <a:prstGeom prst="roundRect">
            <a:avLst>
              <a:gd name="adj" fmla="val 1839"/>
            </a:avLst>
          </a:prstGeom>
          <a:solidFill>
            <a:srgbClr val="EDEEF7"/>
          </a:solidFill>
          <a:ln w="12700">
            <a:solidFill>
              <a:srgbClr val="EDEEF7"/>
            </a:solidFill>
            <a:prstDash val="solid"/>
          </a:ln>
        </p:spPr>
      </p:sp>
      <p:sp>
        <p:nvSpPr>
          <p:cNvPr id="9" name="Shape 5"/>
          <p:cNvSpPr/>
          <p:nvPr/>
        </p:nvSpPr>
        <p:spPr>
          <a:xfrm>
            <a:off x="548640" y="1645920"/>
            <a:ext cx="5394960" cy="566928"/>
          </a:xfrm>
          <a:prstGeom prst="roundRect">
            <a:avLst>
              <a:gd name="adj" fmla="val 12903"/>
            </a:avLst>
          </a:prstGeom>
          <a:solidFill>
            <a:srgbClr val="8A8BA8"/>
          </a:solidFill>
          <a:ln w="12700">
            <a:solidFill>
              <a:srgbClr val="8A8BA8"/>
            </a:solidFill>
            <a:prstDash val="solid"/>
          </a:ln>
        </p:spPr>
      </p:sp>
      <p:sp>
        <p:nvSpPr>
          <p:cNvPr id="10" name="Text 6"/>
          <p:cNvSpPr/>
          <p:nvPr/>
        </p:nvSpPr>
        <p:spPr>
          <a:xfrm>
            <a:off x="804672" y="1645920"/>
            <a:ext cx="4937760" cy="56692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Klasik Yönetişim</a:t>
            </a:r>
            <a:endParaRPr lang="en-US" sz="1500" dirty="0"/>
          </a:p>
        </p:txBody>
      </p:sp>
      <p:sp>
        <p:nvSpPr>
          <p:cNvPr id="11" name="Text 7"/>
          <p:cNvSpPr/>
          <p:nvPr/>
        </p:nvSpPr>
        <p:spPr>
          <a:xfrm>
            <a:off x="868680" y="2423160"/>
            <a:ext cx="4754880" cy="2971800"/>
          </a:xfrm>
          <a:prstGeom prst="rect">
            <a:avLst/>
          </a:prstGeom>
          <a:noFill/>
          <a:ln/>
        </p:spPr>
        <p:txBody>
          <a:bodyPr wrap="square" lIns="0" tIns="0" rIns="0" bIns="0" rtlCol="0" anchor="t"/>
          <a:lstStyle/>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Aşama sonlarında kapı onayları</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Ayrıntılı doküman setiyle karar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Kararlar belirli komite takvimine bağlı</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Bilgi rapor derlenerek yukarı taşınır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Riski belge ile yönetme varsayımı</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Tipik sonuç: karar için haftalarca bekleme</a:t>
            </a:r>
            <a:endParaRPr lang="en-US" sz="1350" dirty="0"/>
          </a:p>
        </p:txBody>
      </p:sp>
      <p:sp>
        <p:nvSpPr>
          <p:cNvPr id="12" name="Shape 8"/>
          <p:cNvSpPr/>
          <p:nvPr/>
        </p:nvSpPr>
        <p:spPr>
          <a:xfrm>
            <a:off x="6254496" y="1645920"/>
            <a:ext cx="5394960" cy="3977640"/>
          </a:xfrm>
          <a:prstGeom prst="roundRect">
            <a:avLst>
              <a:gd name="adj" fmla="val 1839"/>
            </a:avLst>
          </a:prstGeom>
          <a:solidFill>
            <a:srgbClr val="FBEFEF"/>
          </a:solidFill>
          <a:ln w="12700">
            <a:solidFill>
              <a:srgbClr val="FBEFEF"/>
            </a:solidFill>
            <a:prstDash val="solid"/>
          </a:ln>
        </p:spPr>
      </p:sp>
      <p:sp>
        <p:nvSpPr>
          <p:cNvPr id="13" name="Shape 9"/>
          <p:cNvSpPr/>
          <p:nvPr/>
        </p:nvSpPr>
        <p:spPr>
          <a:xfrm>
            <a:off x="6254496" y="1645920"/>
            <a:ext cx="5394960" cy="566928"/>
          </a:xfrm>
          <a:prstGeom prst="roundRect">
            <a:avLst>
              <a:gd name="adj" fmla="val 12903"/>
            </a:avLst>
          </a:prstGeom>
          <a:solidFill>
            <a:srgbClr val="CC2229"/>
          </a:solidFill>
          <a:ln w="12700">
            <a:solidFill>
              <a:srgbClr val="CC2229"/>
            </a:solidFill>
            <a:prstDash val="solid"/>
          </a:ln>
        </p:spPr>
      </p:sp>
      <p:sp>
        <p:nvSpPr>
          <p:cNvPr id="14" name="Text 10"/>
          <p:cNvSpPr/>
          <p:nvPr/>
        </p:nvSpPr>
        <p:spPr>
          <a:xfrm>
            <a:off x="6510528" y="1645920"/>
            <a:ext cx="4937760" cy="56692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Yalın Yönetişim</a:t>
            </a:r>
            <a:endParaRPr lang="en-US" sz="1500" dirty="0"/>
          </a:p>
        </p:txBody>
      </p:sp>
      <p:sp>
        <p:nvSpPr>
          <p:cNvPr id="15" name="Text 11"/>
          <p:cNvSpPr/>
          <p:nvPr/>
        </p:nvSpPr>
        <p:spPr>
          <a:xfrm>
            <a:off x="6574536" y="2423160"/>
            <a:ext cx="4754880" cy="2971800"/>
          </a:xfrm>
          <a:prstGeom prst="rect">
            <a:avLst/>
          </a:prstGeom>
          <a:noFill/>
          <a:ln/>
        </p:spPr>
        <p:txBody>
          <a:bodyPr wrap="square" lIns="0" tIns="0" rIns="0" bIns="0" rtlCol="0" anchor="t"/>
          <a:lstStyle/>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Sürekli ve küçük kararlar, kısa döngüler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Çalışan çıktı üzerinden karar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Karar yetkisi mümkün olan en alt seviyede</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Bilgi panodan doğrudan görünür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Riski erken ve küçük teslimatla yönetme</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Tipik sonuç: karar bekleme süresinin kısalması</a:t>
            </a:r>
            <a:endParaRPr lang="en-US" sz="1350" dirty="0"/>
          </a:p>
        </p:txBody>
      </p:sp>
      <p:sp>
        <p:nvSpPr>
          <p:cNvPr id="16" name="Shape 12"/>
          <p:cNvSpPr/>
          <p:nvPr/>
        </p:nvSpPr>
        <p:spPr>
          <a:xfrm>
            <a:off x="548640" y="5760720"/>
            <a:ext cx="11091672" cy="548640"/>
          </a:xfrm>
          <a:prstGeom prst="roundRect">
            <a:avLst>
              <a:gd name="adj" fmla="val 16667"/>
            </a:avLst>
          </a:prstGeom>
          <a:solidFill>
            <a:srgbClr val="33348E"/>
          </a:solidFill>
          <a:ln w="12700">
            <a:solidFill>
              <a:srgbClr val="33348E"/>
            </a:solidFill>
            <a:prstDash val="solid"/>
          </a:ln>
        </p:spPr>
      </p:sp>
      <p:sp>
        <p:nvSpPr>
          <p:cNvPr id="17" name="Text 13"/>
          <p:cNvSpPr/>
          <p:nvPr/>
        </p:nvSpPr>
        <p:spPr>
          <a:xfrm>
            <a:off x="868680" y="5852160"/>
            <a:ext cx="10424160" cy="36576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Kritik ölçüt: bir karar için ortalama ne kadar bekliyoruz? Bunu ölçmeyen yönetişim iyileşemez.</a:t>
            </a:r>
            <a:endParaRPr lang="en-US" sz="15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5</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Doğru Metrikler</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64</a:t>
            </a:r>
            <a:endParaRPr lang="en-US" sz="900" dirty="0"/>
          </a:p>
        </p:txBody>
      </p:sp>
      <p:sp>
        <p:nvSpPr>
          <p:cNvPr id="8" name="Shape 4"/>
          <p:cNvSpPr/>
          <p:nvPr/>
        </p:nvSpPr>
        <p:spPr>
          <a:xfrm>
            <a:off x="548640" y="1645920"/>
            <a:ext cx="5394960" cy="3200400"/>
          </a:xfrm>
          <a:prstGeom prst="roundRect">
            <a:avLst>
              <a:gd name="adj" fmla="val 2286"/>
            </a:avLst>
          </a:prstGeom>
          <a:solidFill>
            <a:srgbClr val="EDEEF7"/>
          </a:solidFill>
          <a:ln w="12700">
            <a:solidFill>
              <a:srgbClr val="EDEEF7"/>
            </a:solidFill>
            <a:prstDash val="solid"/>
          </a:ln>
        </p:spPr>
      </p:sp>
      <p:sp>
        <p:nvSpPr>
          <p:cNvPr id="9" name="Shape 5"/>
          <p:cNvSpPr/>
          <p:nvPr/>
        </p:nvSpPr>
        <p:spPr>
          <a:xfrm>
            <a:off x="548640" y="1645920"/>
            <a:ext cx="5394960" cy="566928"/>
          </a:xfrm>
          <a:prstGeom prst="roundRect">
            <a:avLst>
              <a:gd name="adj" fmla="val 12903"/>
            </a:avLst>
          </a:prstGeom>
          <a:solidFill>
            <a:srgbClr val="8A8BA8"/>
          </a:solidFill>
          <a:ln w="12700">
            <a:solidFill>
              <a:srgbClr val="8A8BA8"/>
            </a:solidFill>
            <a:prstDash val="solid"/>
          </a:ln>
        </p:spPr>
      </p:sp>
      <p:sp>
        <p:nvSpPr>
          <p:cNvPr id="10" name="Text 6"/>
          <p:cNvSpPr/>
          <p:nvPr/>
        </p:nvSpPr>
        <p:spPr>
          <a:xfrm>
            <a:off x="804672" y="1645920"/>
            <a:ext cx="4937760" cy="56692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Yanıltıcı Metrikler</a:t>
            </a:r>
            <a:endParaRPr lang="en-US" sz="1500" dirty="0"/>
          </a:p>
        </p:txBody>
      </p:sp>
      <p:sp>
        <p:nvSpPr>
          <p:cNvPr id="11" name="Text 7"/>
          <p:cNvSpPr/>
          <p:nvPr/>
        </p:nvSpPr>
        <p:spPr>
          <a:xfrm>
            <a:off x="868680" y="2423160"/>
            <a:ext cx="4754880" cy="2194560"/>
          </a:xfrm>
          <a:prstGeom prst="rect">
            <a:avLst/>
          </a:prstGeom>
          <a:noFill/>
          <a:ln/>
        </p:spPr>
        <p:txBody>
          <a:bodyPr wrap="square" lIns="0" tIns="0" rIns="0" bIns="0" rtlCol="0" anchor="t"/>
          <a:lstStyle/>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Kaynak doluluk oranı (meşguliyet)</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Tamamlanan görev adedi</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Takımlar arası hız karşılaştırması</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Plana uyum yüzdesi</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Açılan proje sayısı</a:t>
            </a:r>
            <a:endParaRPr lang="en-US" sz="1350" dirty="0"/>
          </a:p>
        </p:txBody>
      </p:sp>
      <p:sp>
        <p:nvSpPr>
          <p:cNvPr id="12" name="Shape 8"/>
          <p:cNvSpPr/>
          <p:nvPr/>
        </p:nvSpPr>
        <p:spPr>
          <a:xfrm>
            <a:off x="6254496" y="1645920"/>
            <a:ext cx="5394960" cy="3200400"/>
          </a:xfrm>
          <a:prstGeom prst="roundRect">
            <a:avLst>
              <a:gd name="adj" fmla="val 2286"/>
            </a:avLst>
          </a:prstGeom>
          <a:solidFill>
            <a:srgbClr val="FBEFEF"/>
          </a:solidFill>
          <a:ln w="12700">
            <a:solidFill>
              <a:srgbClr val="FBEFEF"/>
            </a:solidFill>
            <a:prstDash val="solid"/>
          </a:ln>
        </p:spPr>
      </p:sp>
      <p:sp>
        <p:nvSpPr>
          <p:cNvPr id="13" name="Shape 9"/>
          <p:cNvSpPr/>
          <p:nvPr/>
        </p:nvSpPr>
        <p:spPr>
          <a:xfrm>
            <a:off x="6254496" y="1645920"/>
            <a:ext cx="5394960" cy="566928"/>
          </a:xfrm>
          <a:prstGeom prst="roundRect">
            <a:avLst>
              <a:gd name="adj" fmla="val 12903"/>
            </a:avLst>
          </a:prstGeom>
          <a:solidFill>
            <a:srgbClr val="CC2229"/>
          </a:solidFill>
          <a:ln w="12700">
            <a:solidFill>
              <a:srgbClr val="CC2229"/>
            </a:solidFill>
            <a:prstDash val="solid"/>
          </a:ln>
        </p:spPr>
      </p:sp>
      <p:sp>
        <p:nvSpPr>
          <p:cNvPr id="14" name="Text 10"/>
          <p:cNvSpPr/>
          <p:nvPr/>
        </p:nvSpPr>
        <p:spPr>
          <a:xfrm>
            <a:off x="6510528" y="1645920"/>
            <a:ext cx="4937760" cy="56692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Anlamlı Metrikler</a:t>
            </a:r>
            <a:endParaRPr lang="en-US" sz="1500" dirty="0"/>
          </a:p>
        </p:txBody>
      </p:sp>
      <p:sp>
        <p:nvSpPr>
          <p:cNvPr id="15" name="Text 11"/>
          <p:cNvSpPr/>
          <p:nvPr/>
        </p:nvSpPr>
        <p:spPr>
          <a:xfrm>
            <a:off x="6574536" y="2423160"/>
            <a:ext cx="4754880" cy="2194560"/>
          </a:xfrm>
          <a:prstGeom prst="rect">
            <a:avLst/>
          </a:prstGeom>
          <a:noFill/>
          <a:ln/>
        </p:spPr>
        <p:txBody>
          <a:bodyPr wrap="square" lIns="0" tIns="0" rIns="0" bIns="0" rtlCol="0" anchor="t"/>
          <a:lstStyle/>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Çevrim süresi ve akış verimliliği</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Devreye alınan değer ve kullanım</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Karar bekleme süresi</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Aynı anda açık iş sayısı (WIP)</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Sonuç göstergeleri: tasarruf, gelir, kalite, memnuniyet</a:t>
            </a:r>
            <a:endParaRPr lang="en-US" sz="1350" dirty="0"/>
          </a:p>
        </p:txBody>
      </p:sp>
      <p:sp>
        <p:nvSpPr>
          <p:cNvPr id="16" name="Shape 12"/>
          <p:cNvSpPr/>
          <p:nvPr/>
        </p:nvSpPr>
        <p:spPr>
          <a:xfrm>
            <a:off x="548640" y="5074920"/>
            <a:ext cx="11091672" cy="1051560"/>
          </a:xfrm>
          <a:prstGeom prst="roundRect">
            <a:avLst>
              <a:gd name="adj" fmla="val 8696"/>
            </a:avLst>
          </a:prstGeom>
          <a:solidFill>
            <a:srgbClr val="33348E"/>
          </a:solidFill>
          <a:ln w="12700">
            <a:solidFill>
              <a:srgbClr val="33348E"/>
            </a:solidFill>
            <a:prstDash val="solid"/>
          </a:ln>
        </p:spPr>
      </p:sp>
      <p:sp>
        <p:nvSpPr>
          <p:cNvPr id="17" name="Text 13"/>
          <p:cNvSpPr/>
          <p:nvPr/>
        </p:nvSpPr>
        <p:spPr>
          <a:xfrm>
            <a:off x="868680" y="516636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Altın kural: takıma sorulan soru neyi hızlandırdığımız olmalı, kimin ne kadar çalıştığı değil.</a:t>
            </a:r>
            <a:endParaRPr lang="en-US" sz="1500" dirty="0"/>
          </a:p>
        </p:txBody>
      </p:sp>
      <p:sp>
        <p:nvSpPr>
          <p:cNvPr id="18" name="Text 14"/>
          <p:cNvSpPr/>
          <p:nvPr/>
        </p:nvSpPr>
        <p:spPr>
          <a:xfrm>
            <a:off x="868680" y="5605272"/>
            <a:ext cx="10424160" cy="411480"/>
          </a:xfrm>
          <a:prstGeom prst="rect">
            <a:avLst/>
          </a:prstGeom>
          <a:noFill/>
          <a:ln/>
        </p:spPr>
        <p:txBody>
          <a:bodyPr wrap="square" lIns="0" tIns="0" rIns="0" bIns="0" rtlCol="0" anchor="t"/>
          <a:lstStyle/>
          <a:p>
            <a:pPr indent="0" marL="0">
              <a:buNone/>
            </a:pPr>
            <a:r>
              <a:rPr lang="en-US" sz="1250" dirty="0">
                <a:solidFill>
                  <a:srgbClr val="C9CAE6"/>
                </a:solidFill>
                <a:latin typeface="Calibri" pitchFamily="34" charset="0"/>
                <a:ea typeface="Calibri" pitchFamily="34" charset="-122"/>
                <a:cs typeface="Calibri" pitchFamily="34" charset="-120"/>
              </a:rPr>
              <a:t>Meşguliyeti ölçen sistem, insanları çok iş başlatmaya iter ve akışı yavaşlatır.</a:t>
            </a:r>
            <a:endParaRPr lang="en-US" sz="125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1E1F4E"/>
        </a:solidFill>
      </p:bgPr>
    </p:bg>
    <p:spTree>
      <p:nvGrpSpPr>
        <p:cNvPr id="1" name=""/>
        <p:cNvGrpSpPr/>
        <p:nvPr/>
      </p:nvGrpSpPr>
      <p:grpSpPr>
        <a:xfrm>
          <a:off x="0" y="0"/>
          <a:ext cx="0" cy="0"/>
          <a:chOff x="0" y="0"/>
          <a:chExt cx="0" cy="0"/>
        </a:xfrm>
      </p:grpSpPr>
      <p:sp>
        <p:nvSpPr>
          <p:cNvPr id="2" name="Shape 0"/>
          <p:cNvSpPr/>
          <p:nvPr/>
        </p:nvSpPr>
        <p:spPr>
          <a:xfrm>
            <a:off x="10287000" y="411480"/>
            <a:ext cx="1417320" cy="777240"/>
          </a:xfrm>
          <a:prstGeom prst="roundRect">
            <a:avLst>
              <a:gd name="adj" fmla="val 11765"/>
            </a:avLst>
          </a:prstGeom>
          <a:solidFill>
            <a:srgbClr val="FFFFFF"/>
          </a:solidFill>
          <a:ln w="12700">
            <a:solidFill>
              <a:srgbClr val="FFFFFF"/>
            </a:solidFill>
            <a:prstDash val="solid"/>
          </a:ln>
        </p:spPr>
      </p:sp>
      <p:pic>
        <p:nvPicPr>
          <p:cNvPr id="3" name="Image 0" descr="logo.png">    </p:cNvPr>
          <p:cNvPicPr>
            <a:picLocks noChangeAspect="1"/>
          </p:cNvPicPr>
          <p:nvPr/>
        </p:nvPicPr>
        <p:blipFill>
          <a:blip r:embed="rId1"/>
          <a:stretch>
            <a:fillRect/>
          </a:stretch>
        </p:blipFill>
        <p:spPr>
          <a:xfrm>
            <a:off x="10405872" y="530352"/>
            <a:ext cx="1170432" cy="548640"/>
          </a:xfrm>
          <a:prstGeom prst="rect">
            <a:avLst/>
          </a:prstGeom>
        </p:spPr>
      </p:pic>
      <p:sp>
        <p:nvSpPr>
          <p:cNvPr id="4" name="Text 1"/>
          <p:cNvSpPr/>
          <p:nvPr/>
        </p:nvSpPr>
        <p:spPr>
          <a:xfrm>
            <a:off x="822960" y="1691640"/>
            <a:ext cx="2926080" cy="2011680"/>
          </a:xfrm>
          <a:prstGeom prst="rect">
            <a:avLst/>
          </a:prstGeom>
          <a:noFill/>
          <a:ln/>
        </p:spPr>
        <p:txBody>
          <a:bodyPr wrap="square" lIns="0" tIns="0" rIns="0" bIns="0" rtlCol="0" anchor="ctr"/>
          <a:lstStyle/>
          <a:p>
            <a:pPr indent="0" marL="0">
              <a:buNone/>
            </a:pPr>
            <a:r>
              <a:rPr lang="en-US" sz="13000" b="1" dirty="0">
                <a:solidFill>
                  <a:srgbClr val="6E6FB4"/>
                </a:solidFill>
                <a:latin typeface="Calibri" pitchFamily="34" charset="0"/>
                <a:ea typeface="Calibri" pitchFamily="34" charset="-122"/>
                <a:cs typeface="Calibri" pitchFamily="34" charset="-120"/>
              </a:rPr>
              <a:t>6</a:t>
            </a:r>
            <a:endParaRPr lang="en-US" sz="13000" dirty="0"/>
          </a:p>
        </p:txBody>
      </p:sp>
      <p:sp>
        <p:nvSpPr>
          <p:cNvPr id="5" name="Text 2"/>
          <p:cNvSpPr/>
          <p:nvPr/>
        </p:nvSpPr>
        <p:spPr>
          <a:xfrm>
            <a:off x="3200400" y="1874520"/>
            <a:ext cx="7863840" cy="914400"/>
          </a:xfrm>
          <a:prstGeom prst="rect">
            <a:avLst/>
          </a:prstGeom>
          <a:noFill/>
          <a:ln/>
        </p:spPr>
        <p:txBody>
          <a:bodyPr wrap="square" lIns="0" tIns="0" rIns="0" bIns="0" rtlCol="0" anchor="ctr"/>
          <a:lstStyle/>
          <a:p>
            <a:pPr indent="0" marL="0">
              <a:buNone/>
            </a:pPr>
            <a:r>
              <a:rPr lang="en-US" sz="3400" b="1" dirty="0">
                <a:solidFill>
                  <a:srgbClr val="FFFFFF"/>
                </a:solidFill>
                <a:latin typeface="Calibri" pitchFamily="34" charset="0"/>
                <a:ea typeface="Calibri" pitchFamily="34" charset="-122"/>
                <a:cs typeface="Calibri" pitchFamily="34" charset="-120"/>
              </a:rPr>
              <a:t>Portföy Yönetimi ve Lean Portfolio Management</a:t>
            </a:r>
            <a:endParaRPr lang="en-US" sz="3400" dirty="0"/>
          </a:p>
        </p:txBody>
      </p:sp>
      <p:sp>
        <p:nvSpPr>
          <p:cNvPr id="6" name="Text 3"/>
          <p:cNvSpPr/>
          <p:nvPr/>
        </p:nvSpPr>
        <p:spPr>
          <a:xfrm>
            <a:off x="3291840" y="2880360"/>
            <a:ext cx="7680960" cy="1463040"/>
          </a:xfrm>
          <a:prstGeom prst="rect">
            <a:avLst/>
          </a:prstGeom>
          <a:noFill/>
          <a:ln/>
        </p:spPr>
        <p:txBody>
          <a:bodyPr wrap="square" lIns="0" tIns="0" rIns="0" bIns="0" rtlCol="0" anchor="ctr"/>
          <a:lstStyle/>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Portföy yönetiminin üç sorusu</a:t>
            </a:r>
            <a:endParaRPr lang="en-US" sz="1500" dirty="0"/>
          </a:p>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LPM: strateji ve yatırım finansmanı</a:t>
            </a:r>
            <a:endParaRPr lang="en-US" sz="1500" dirty="0"/>
          </a:p>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Portföy Kanban, WSJF ve MBI</a:t>
            </a:r>
            <a:endParaRPr lang="en-US" sz="1500" dirty="0"/>
          </a:p>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Yalın yönetişim ve PMO'nun konumu</a:t>
            </a:r>
            <a:endParaRPr lang="en-US" sz="1500" dirty="0"/>
          </a:p>
        </p:txBody>
      </p:sp>
      <p:sp>
        <p:nvSpPr>
          <p:cNvPr id="7" name="Text 4"/>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6E6FA0"/>
                </a:solidFill>
                <a:latin typeface="Calibri" pitchFamily="34" charset="0"/>
                <a:ea typeface="Calibri" pitchFamily="34" charset="-122"/>
                <a:cs typeface="Calibri" pitchFamily="34" charset="-120"/>
              </a:rPr>
              <a:t>55</a:t>
            </a:r>
            <a:endParaRPr lang="en-US" sz="9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6</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Portföy Yönetimi: Üç Temel Soru</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66</a:t>
            </a:r>
            <a:endParaRPr lang="en-US" sz="900" dirty="0"/>
          </a:p>
        </p:txBody>
      </p:sp>
      <p:sp>
        <p:nvSpPr>
          <p:cNvPr id="8" name="Shape 4"/>
          <p:cNvSpPr/>
          <p:nvPr/>
        </p:nvSpPr>
        <p:spPr>
          <a:xfrm>
            <a:off x="548640" y="1645920"/>
            <a:ext cx="3514344" cy="2103120"/>
          </a:xfrm>
          <a:prstGeom prst="roundRect">
            <a:avLst>
              <a:gd name="adj" fmla="val 4348"/>
            </a:avLst>
          </a:prstGeom>
          <a:solidFill>
            <a:srgbClr val="EDEEF7"/>
          </a:solidFill>
          <a:ln w="12700">
            <a:solidFill>
              <a:srgbClr val="EDEEF7"/>
            </a:solidFill>
            <a:prstDash val="solid"/>
          </a:ln>
        </p:spPr>
      </p:sp>
      <p:sp>
        <p:nvSpPr>
          <p:cNvPr id="9" name="Shape 5"/>
          <p:cNvSpPr/>
          <p:nvPr/>
        </p:nvSpPr>
        <p:spPr>
          <a:xfrm>
            <a:off x="768096" y="1847088"/>
            <a:ext cx="384048" cy="384048"/>
          </a:xfrm>
          <a:prstGeom prst="ellipse">
            <a:avLst/>
          </a:prstGeom>
          <a:solidFill>
            <a:srgbClr val="33348E"/>
          </a:solidFill>
          <a:ln w="12700">
            <a:solidFill>
              <a:srgbClr val="33348E"/>
            </a:solidFill>
            <a:prstDash val="solid"/>
          </a:ln>
        </p:spPr>
      </p:sp>
      <p:sp>
        <p:nvSpPr>
          <p:cNvPr id="10" name="Text 6"/>
          <p:cNvSpPr/>
          <p:nvPr/>
        </p:nvSpPr>
        <p:spPr>
          <a:xfrm>
            <a:off x="768096"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11" name="Text 7"/>
          <p:cNvSpPr/>
          <p:nvPr/>
        </p:nvSpPr>
        <p:spPr>
          <a:xfrm>
            <a:off x="1243584" y="1847088"/>
            <a:ext cx="2599944"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Doğru İşleri mi Yapıyoruz?</a:t>
            </a:r>
            <a:endParaRPr lang="en-US" sz="1400" dirty="0"/>
          </a:p>
        </p:txBody>
      </p:sp>
      <p:sp>
        <p:nvSpPr>
          <p:cNvPr id="12" name="Text 8"/>
          <p:cNvSpPr/>
          <p:nvPr/>
        </p:nvSpPr>
        <p:spPr>
          <a:xfrm>
            <a:off x="768096" y="2359152"/>
            <a:ext cx="3075432" cy="122529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Portföydeki her yatırım hangi stratejik hedefe hizmet ediyor? Hizmet etmeyenler neden devam ediyor?</a:t>
            </a:r>
            <a:endParaRPr lang="en-US" sz="1200" dirty="0"/>
          </a:p>
        </p:txBody>
      </p:sp>
      <p:sp>
        <p:nvSpPr>
          <p:cNvPr id="13" name="Shape 9"/>
          <p:cNvSpPr/>
          <p:nvPr/>
        </p:nvSpPr>
        <p:spPr>
          <a:xfrm>
            <a:off x="4337304" y="1645920"/>
            <a:ext cx="3514344" cy="2103120"/>
          </a:xfrm>
          <a:prstGeom prst="roundRect">
            <a:avLst>
              <a:gd name="adj" fmla="val 4348"/>
            </a:avLst>
          </a:prstGeom>
          <a:solidFill>
            <a:srgbClr val="EDEEF7"/>
          </a:solidFill>
          <a:ln w="12700">
            <a:solidFill>
              <a:srgbClr val="EDEEF7"/>
            </a:solidFill>
            <a:prstDash val="solid"/>
          </a:ln>
        </p:spPr>
      </p:sp>
      <p:sp>
        <p:nvSpPr>
          <p:cNvPr id="14" name="Shape 10"/>
          <p:cNvSpPr/>
          <p:nvPr/>
        </p:nvSpPr>
        <p:spPr>
          <a:xfrm>
            <a:off x="4556760" y="1847088"/>
            <a:ext cx="384048" cy="384048"/>
          </a:xfrm>
          <a:prstGeom prst="ellipse">
            <a:avLst/>
          </a:prstGeom>
          <a:solidFill>
            <a:srgbClr val="33348E"/>
          </a:solidFill>
          <a:ln w="12700">
            <a:solidFill>
              <a:srgbClr val="33348E"/>
            </a:solidFill>
            <a:prstDash val="solid"/>
          </a:ln>
        </p:spPr>
      </p:sp>
      <p:sp>
        <p:nvSpPr>
          <p:cNvPr id="15" name="Text 11"/>
          <p:cNvSpPr/>
          <p:nvPr/>
        </p:nvSpPr>
        <p:spPr>
          <a:xfrm>
            <a:off x="4556760"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6" name="Text 12"/>
          <p:cNvSpPr/>
          <p:nvPr/>
        </p:nvSpPr>
        <p:spPr>
          <a:xfrm>
            <a:off x="5032248" y="1847088"/>
            <a:ext cx="2599944"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Kapasitemiz Yetiyor mu?</a:t>
            </a:r>
            <a:endParaRPr lang="en-US" sz="1400" dirty="0"/>
          </a:p>
        </p:txBody>
      </p:sp>
      <p:sp>
        <p:nvSpPr>
          <p:cNvPr id="17" name="Text 13"/>
          <p:cNvSpPr/>
          <p:nvPr/>
        </p:nvSpPr>
        <p:spPr>
          <a:xfrm>
            <a:off x="4556760" y="2359152"/>
            <a:ext cx="3075432" cy="122529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Açık iş sayısı gerçek kapasitemizin ne kadar üstünde? Hangi işleri bilinçli olarak beklemeye alıyoruz?</a:t>
            </a:r>
            <a:endParaRPr lang="en-US" sz="1200" dirty="0"/>
          </a:p>
        </p:txBody>
      </p:sp>
      <p:sp>
        <p:nvSpPr>
          <p:cNvPr id="18" name="Shape 14"/>
          <p:cNvSpPr/>
          <p:nvPr/>
        </p:nvSpPr>
        <p:spPr>
          <a:xfrm>
            <a:off x="8125968" y="1645920"/>
            <a:ext cx="3514344" cy="2103120"/>
          </a:xfrm>
          <a:prstGeom prst="roundRect">
            <a:avLst>
              <a:gd name="adj" fmla="val 4348"/>
            </a:avLst>
          </a:prstGeom>
          <a:solidFill>
            <a:srgbClr val="EDEEF7"/>
          </a:solidFill>
          <a:ln w="12700">
            <a:solidFill>
              <a:srgbClr val="EDEEF7"/>
            </a:solidFill>
            <a:prstDash val="solid"/>
          </a:ln>
        </p:spPr>
      </p:sp>
      <p:sp>
        <p:nvSpPr>
          <p:cNvPr id="19" name="Shape 15"/>
          <p:cNvSpPr/>
          <p:nvPr/>
        </p:nvSpPr>
        <p:spPr>
          <a:xfrm>
            <a:off x="8345424" y="1847088"/>
            <a:ext cx="384048" cy="384048"/>
          </a:xfrm>
          <a:prstGeom prst="ellipse">
            <a:avLst/>
          </a:prstGeom>
          <a:solidFill>
            <a:srgbClr val="33348E"/>
          </a:solidFill>
          <a:ln w="12700">
            <a:solidFill>
              <a:srgbClr val="33348E"/>
            </a:solidFill>
            <a:prstDash val="solid"/>
          </a:ln>
        </p:spPr>
      </p:sp>
      <p:sp>
        <p:nvSpPr>
          <p:cNvPr id="20" name="Text 16"/>
          <p:cNvSpPr/>
          <p:nvPr/>
        </p:nvSpPr>
        <p:spPr>
          <a:xfrm>
            <a:off x="8345424"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21" name="Text 17"/>
          <p:cNvSpPr/>
          <p:nvPr/>
        </p:nvSpPr>
        <p:spPr>
          <a:xfrm>
            <a:off x="8820912" y="1847088"/>
            <a:ext cx="2599944"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Beklenen Değer Geldi mi?</a:t>
            </a:r>
            <a:endParaRPr lang="en-US" sz="1400" dirty="0"/>
          </a:p>
        </p:txBody>
      </p:sp>
      <p:sp>
        <p:nvSpPr>
          <p:cNvPr id="22" name="Text 18"/>
          <p:cNvSpPr/>
          <p:nvPr/>
        </p:nvSpPr>
        <p:spPr>
          <a:xfrm>
            <a:off x="8345424" y="2359152"/>
            <a:ext cx="3075432" cy="122529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Devreye alınan yatırımların vaat edilen sonucu üretip üretmediğini kim, ne zaman ölçüyor?</a:t>
            </a:r>
            <a:endParaRPr lang="en-US" sz="1200" dirty="0"/>
          </a:p>
        </p:txBody>
      </p:sp>
      <p:sp>
        <p:nvSpPr>
          <p:cNvPr id="23" name="Shape 19"/>
          <p:cNvSpPr/>
          <p:nvPr/>
        </p:nvSpPr>
        <p:spPr>
          <a:xfrm>
            <a:off x="548640" y="4069080"/>
            <a:ext cx="11091672" cy="1005840"/>
          </a:xfrm>
          <a:prstGeom prst="roundRect">
            <a:avLst>
              <a:gd name="adj" fmla="val 9091"/>
            </a:avLst>
          </a:prstGeom>
          <a:solidFill>
            <a:srgbClr val="33348E"/>
          </a:solidFill>
          <a:ln w="12700">
            <a:solidFill>
              <a:srgbClr val="33348E"/>
            </a:solidFill>
            <a:prstDash val="solid"/>
          </a:ln>
        </p:spPr>
      </p:sp>
      <p:sp>
        <p:nvSpPr>
          <p:cNvPr id="24" name="Text 20"/>
          <p:cNvSpPr/>
          <p:nvPr/>
        </p:nvSpPr>
        <p:spPr>
          <a:xfrm>
            <a:off x="868680" y="416052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Çoğu kurumda 1. ve 2. soru kısmen, 3. soru neredeyse hiç cevaplanmaz.</a:t>
            </a:r>
            <a:endParaRPr lang="en-US" sz="1500" dirty="0"/>
          </a:p>
        </p:txBody>
      </p:sp>
      <p:sp>
        <p:nvSpPr>
          <p:cNvPr id="25" name="Text 21"/>
          <p:cNvSpPr/>
          <p:nvPr/>
        </p:nvSpPr>
        <p:spPr>
          <a:xfrm>
            <a:off x="868680" y="4599432"/>
            <a:ext cx="10424160" cy="411480"/>
          </a:xfrm>
          <a:prstGeom prst="rect">
            <a:avLst/>
          </a:prstGeom>
          <a:noFill/>
          <a:ln/>
        </p:spPr>
        <p:txBody>
          <a:bodyPr wrap="square" lIns="0" tIns="0" rIns="0" bIns="0" rtlCol="0" anchor="t"/>
          <a:lstStyle/>
          <a:p>
            <a:pPr indent="0" marL="0">
              <a:buNone/>
            </a:pPr>
            <a:r>
              <a:rPr lang="en-US" sz="1250" dirty="0">
                <a:solidFill>
                  <a:srgbClr val="C9CAE6"/>
                </a:solidFill>
                <a:latin typeface="Calibri" pitchFamily="34" charset="0"/>
                <a:ea typeface="Calibri" pitchFamily="34" charset="-122"/>
                <a:cs typeface="Calibri" pitchFamily="34" charset="-120"/>
              </a:rPr>
              <a:t>Değer gerçekleşmesini ölçmeyen portföy, aynı hatayı her yıl tekrar finanse eder.</a:t>
            </a:r>
            <a:endParaRPr lang="en-US" sz="1250" dirty="0"/>
          </a:p>
        </p:txBody>
      </p:sp>
      <p:sp>
        <p:nvSpPr>
          <p:cNvPr id="26" name="Text 22"/>
          <p:cNvSpPr/>
          <p:nvPr/>
        </p:nvSpPr>
        <p:spPr>
          <a:xfrm>
            <a:off x="594360" y="5303520"/>
            <a:ext cx="10972800" cy="914400"/>
          </a:xfrm>
          <a:prstGeom prst="rect">
            <a:avLst/>
          </a:prstGeom>
          <a:noFill/>
          <a:ln/>
        </p:spPr>
        <p:txBody>
          <a:bodyPr wrap="square" lIns="0" tIns="0" rIns="0" bIns="0" rtlCol="0" anchor="t"/>
          <a:lstStyle/>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Portföy yönetimi bir liste yönetimi değil, kapasite ve öncelik yönetimidir.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En zor karar yeni iş başlatmak değil, başlamış işi durdurmaktır.</a:t>
            </a:r>
            <a:endParaRPr lang="en-US" sz="135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6</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Klasik Portföy Yönetiminin Beş Tıkanma Noktası</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67</a:t>
            </a:r>
            <a:endParaRPr lang="en-US" sz="900" dirty="0"/>
          </a:p>
        </p:txBody>
      </p:sp>
      <p:sp>
        <p:nvSpPr>
          <p:cNvPr id="8" name="Shape 4"/>
          <p:cNvSpPr/>
          <p:nvPr/>
        </p:nvSpPr>
        <p:spPr>
          <a:xfrm>
            <a:off x="548640" y="1645920"/>
            <a:ext cx="1998878" cy="2286000"/>
          </a:xfrm>
          <a:prstGeom prst="roundRect">
            <a:avLst>
              <a:gd name="adj" fmla="val 4575"/>
            </a:avLst>
          </a:prstGeom>
          <a:solidFill>
            <a:srgbClr val="EDEEF7"/>
          </a:solidFill>
          <a:ln w="12700">
            <a:solidFill>
              <a:srgbClr val="EDEEF7"/>
            </a:solidFill>
            <a:prstDash val="solid"/>
          </a:ln>
        </p:spPr>
      </p:sp>
      <p:sp>
        <p:nvSpPr>
          <p:cNvPr id="9" name="Text 5"/>
          <p:cNvSpPr/>
          <p:nvPr/>
        </p:nvSpPr>
        <p:spPr>
          <a:xfrm>
            <a:off x="768096" y="1847088"/>
            <a:ext cx="1559966" cy="411480"/>
          </a:xfrm>
          <a:prstGeom prst="rect">
            <a:avLst/>
          </a:prstGeom>
          <a:noFill/>
          <a:ln/>
        </p:spPr>
        <p:txBody>
          <a:bodyPr wrap="square" lIns="0" tIns="0" rIns="0" bIns="0" rtlCol="0" anchor="ctr"/>
          <a:lstStyle/>
          <a:p>
            <a:pPr indent="0" marL="0">
              <a:buNone/>
            </a:pPr>
            <a:r>
              <a:rPr lang="en-US" sz="1300" b="1" dirty="0">
                <a:solidFill>
                  <a:srgbClr val="33348E"/>
                </a:solidFill>
                <a:latin typeface="Calibri" pitchFamily="34" charset="0"/>
                <a:ea typeface="Calibri" pitchFamily="34" charset="-122"/>
                <a:cs typeface="Calibri" pitchFamily="34" charset="-120"/>
              </a:rPr>
              <a:t>Yıllık Bütçe Kilidi</a:t>
            </a:r>
            <a:endParaRPr lang="en-US" sz="1300" dirty="0"/>
          </a:p>
        </p:txBody>
      </p:sp>
      <p:sp>
        <p:nvSpPr>
          <p:cNvPr id="10" name="Text 6"/>
          <p:cNvSpPr/>
          <p:nvPr/>
        </p:nvSpPr>
        <p:spPr>
          <a:xfrm>
            <a:off x="768096" y="2359152"/>
            <a:ext cx="1559966" cy="1408176"/>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Bütçe yılda bir kez dağıtılır. Yıl içinde ortaya çıkan fırsat için kaynak bulunamaz.</a:t>
            </a:r>
            <a:endParaRPr lang="en-US" sz="1150" dirty="0"/>
          </a:p>
        </p:txBody>
      </p:sp>
      <p:sp>
        <p:nvSpPr>
          <p:cNvPr id="11" name="Shape 7"/>
          <p:cNvSpPr/>
          <p:nvPr/>
        </p:nvSpPr>
        <p:spPr>
          <a:xfrm>
            <a:off x="2821838" y="1645920"/>
            <a:ext cx="1998878" cy="2286000"/>
          </a:xfrm>
          <a:prstGeom prst="roundRect">
            <a:avLst>
              <a:gd name="adj" fmla="val 4575"/>
            </a:avLst>
          </a:prstGeom>
          <a:solidFill>
            <a:srgbClr val="EDEEF7"/>
          </a:solidFill>
          <a:ln w="12700">
            <a:solidFill>
              <a:srgbClr val="EDEEF7"/>
            </a:solidFill>
            <a:prstDash val="solid"/>
          </a:ln>
        </p:spPr>
      </p:sp>
      <p:sp>
        <p:nvSpPr>
          <p:cNvPr id="12" name="Text 8"/>
          <p:cNvSpPr/>
          <p:nvPr/>
        </p:nvSpPr>
        <p:spPr>
          <a:xfrm>
            <a:off x="3041294" y="1847088"/>
            <a:ext cx="1559966" cy="411480"/>
          </a:xfrm>
          <a:prstGeom prst="rect">
            <a:avLst/>
          </a:prstGeom>
          <a:noFill/>
          <a:ln/>
        </p:spPr>
        <p:txBody>
          <a:bodyPr wrap="square" lIns="0" tIns="0" rIns="0" bIns="0" rtlCol="0" anchor="ctr"/>
          <a:lstStyle/>
          <a:p>
            <a:pPr indent="0" marL="0">
              <a:buNone/>
            </a:pPr>
            <a:r>
              <a:rPr lang="en-US" sz="1300" b="1" dirty="0">
                <a:solidFill>
                  <a:srgbClr val="33348E"/>
                </a:solidFill>
                <a:latin typeface="Calibri" pitchFamily="34" charset="0"/>
                <a:ea typeface="Calibri" pitchFamily="34" charset="-122"/>
                <a:cs typeface="Calibri" pitchFamily="34" charset="-120"/>
              </a:rPr>
              <a:t>Aşırı Proje Yükü</a:t>
            </a:r>
            <a:endParaRPr lang="en-US" sz="1300" dirty="0"/>
          </a:p>
        </p:txBody>
      </p:sp>
      <p:sp>
        <p:nvSpPr>
          <p:cNvPr id="13" name="Text 9"/>
          <p:cNvSpPr/>
          <p:nvPr/>
        </p:nvSpPr>
        <p:spPr>
          <a:xfrm>
            <a:off x="3041294" y="2359152"/>
            <a:ext cx="1559966" cy="1408176"/>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Kapasitenin çok üstünde proje aynı anda açık. Her proje yavaşlar, hiçbiri zamanında bitmez.</a:t>
            </a:r>
            <a:endParaRPr lang="en-US" sz="1150" dirty="0"/>
          </a:p>
        </p:txBody>
      </p:sp>
      <p:sp>
        <p:nvSpPr>
          <p:cNvPr id="14" name="Shape 10"/>
          <p:cNvSpPr/>
          <p:nvPr/>
        </p:nvSpPr>
        <p:spPr>
          <a:xfrm>
            <a:off x="5095037" y="1645920"/>
            <a:ext cx="1998878" cy="2286000"/>
          </a:xfrm>
          <a:prstGeom prst="roundRect">
            <a:avLst>
              <a:gd name="adj" fmla="val 4575"/>
            </a:avLst>
          </a:prstGeom>
          <a:solidFill>
            <a:srgbClr val="EDEEF7"/>
          </a:solidFill>
          <a:ln w="12700">
            <a:solidFill>
              <a:srgbClr val="EDEEF7"/>
            </a:solidFill>
            <a:prstDash val="solid"/>
          </a:ln>
        </p:spPr>
      </p:sp>
      <p:sp>
        <p:nvSpPr>
          <p:cNvPr id="15" name="Text 11"/>
          <p:cNvSpPr/>
          <p:nvPr/>
        </p:nvSpPr>
        <p:spPr>
          <a:xfrm>
            <a:off x="5314493" y="1847088"/>
            <a:ext cx="1559966" cy="411480"/>
          </a:xfrm>
          <a:prstGeom prst="rect">
            <a:avLst/>
          </a:prstGeom>
          <a:noFill/>
          <a:ln/>
        </p:spPr>
        <p:txBody>
          <a:bodyPr wrap="square" lIns="0" tIns="0" rIns="0" bIns="0" rtlCol="0" anchor="ctr"/>
          <a:lstStyle/>
          <a:p>
            <a:pPr indent="0" marL="0">
              <a:buNone/>
            </a:pPr>
            <a:r>
              <a:rPr lang="en-US" sz="1300" b="1" dirty="0">
                <a:solidFill>
                  <a:srgbClr val="33348E"/>
                </a:solidFill>
                <a:latin typeface="Calibri" pitchFamily="34" charset="0"/>
                <a:ea typeface="Calibri" pitchFamily="34" charset="-122"/>
                <a:cs typeface="Calibri" pitchFamily="34" charset="-120"/>
              </a:rPr>
              <a:t>İş Vakası Yanılsaması</a:t>
            </a:r>
            <a:endParaRPr lang="en-US" sz="1300" dirty="0"/>
          </a:p>
        </p:txBody>
      </p:sp>
      <p:sp>
        <p:nvSpPr>
          <p:cNvPr id="16" name="Text 12"/>
          <p:cNvSpPr/>
          <p:nvPr/>
        </p:nvSpPr>
        <p:spPr>
          <a:xfrm>
            <a:off x="5314493" y="2359152"/>
            <a:ext cx="1559966" cy="1408176"/>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Detaylı iş vakaları en iyi tahminciyi değil, en iyimser tahminciyi ödüllendirir.</a:t>
            </a:r>
            <a:endParaRPr lang="en-US" sz="1150" dirty="0"/>
          </a:p>
        </p:txBody>
      </p:sp>
      <p:sp>
        <p:nvSpPr>
          <p:cNvPr id="17" name="Shape 13"/>
          <p:cNvSpPr/>
          <p:nvPr/>
        </p:nvSpPr>
        <p:spPr>
          <a:xfrm>
            <a:off x="7368235" y="1645920"/>
            <a:ext cx="1998878" cy="2286000"/>
          </a:xfrm>
          <a:prstGeom prst="roundRect">
            <a:avLst>
              <a:gd name="adj" fmla="val 4575"/>
            </a:avLst>
          </a:prstGeom>
          <a:solidFill>
            <a:srgbClr val="EDEEF7"/>
          </a:solidFill>
          <a:ln w="12700">
            <a:solidFill>
              <a:srgbClr val="EDEEF7"/>
            </a:solidFill>
            <a:prstDash val="solid"/>
          </a:ln>
        </p:spPr>
      </p:sp>
      <p:sp>
        <p:nvSpPr>
          <p:cNvPr id="18" name="Text 14"/>
          <p:cNvSpPr/>
          <p:nvPr/>
        </p:nvSpPr>
        <p:spPr>
          <a:xfrm>
            <a:off x="7587691" y="1847088"/>
            <a:ext cx="1559966" cy="411480"/>
          </a:xfrm>
          <a:prstGeom prst="rect">
            <a:avLst/>
          </a:prstGeom>
          <a:noFill/>
          <a:ln/>
        </p:spPr>
        <p:txBody>
          <a:bodyPr wrap="square" lIns="0" tIns="0" rIns="0" bIns="0" rtlCol="0" anchor="ctr"/>
          <a:lstStyle/>
          <a:p>
            <a:pPr indent="0" marL="0">
              <a:buNone/>
            </a:pPr>
            <a:r>
              <a:rPr lang="en-US" sz="1300" b="1" dirty="0">
                <a:solidFill>
                  <a:srgbClr val="33348E"/>
                </a:solidFill>
                <a:latin typeface="Calibri" pitchFamily="34" charset="0"/>
                <a:ea typeface="Calibri" pitchFamily="34" charset="-122"/>
                <a:cs typeface="Calibri" pitchFamily="34" charset="-120"/>
              </a:rPr>
              <a:t>Görünmez Bağımlılıklar</a:t>
            </a:r>
            <a:endParaRPr lang="en-US" sz="1300" dirty="0"/>
          </a:p>
        </p:txBody>
      </p:sp>
      <p:sp>
        <p:nvSpPr>
          <p:cNvPr id="19" name="Text 15"/>
          <p:cNvSpPr/>
          <p:nvPr/>
        </p:nvSpPr>
        <p:spPr>
          <a:xfrm>
            <a:off x="7587691" y="2359152"/>
            <a:ext cx="1559966" cy="1408176"/>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Bağımlılıklar planlama sırasında değil, gecikme yaşandığında ortaya çıkar.</a:t>
            </a:r>
            <a:endParaRPr lang="en-US" sz="1150" dirty="0"/>
          </a:p>
        </p:txBody>
      </p:sp>
      <p:sp>
        <p:nvSpPr>
          <p:cNvPr id="20" name="Shape 16"/>
          <p:cNvSpPr/>
          <p:nvPr/>
        </p:nvSpPr>
        <p:spPr>
          <a:xfrm>
            <a:off x="9641434" y="1645920"/>
            <a:ext cx="1998878" cy="2286000"/>
          </a:xfrm>
          <a:prstGeom prst="roundRect">
            <a:avLst>
              <a:gd name="adj" fmla="val 4575"/>
            </a:avLst>
          </a:prstGeom>
          <a:solidFill>
            <a:srgbClr val="EDEEF7"/>
          </a:solidFill>
          <a:ln w="12700">
            <a:solidFill>
              <a:srgbClr val="EDEEF7"/>
            </a:solidFill>
            <a:prstDash val="solid"/>
          </a:ln>
        </p:spPr>
      </p:sp>
      <p:sp>
        <p:nvSpPr>
          <p:cNvPr id="21" name="Text 17"/>
          <p:cNvSpPr/>
          <p:nvPr/>
        </p:nvSpPr>
        <p:spPr>
          <a:xfrm>
            <a:off x="9860890" y="1847088"/>
            <a:ext cx="1559966" cy="411480"/>
          </a:xfrm>
          <a:prstGeom prst="rect">
            <a:avLst/>
          </a:prstGeom>
          <a:noFill/>
          <a:ln/>
        </p:spPr>
        <p:txBody>
          <a:bodyPr wrap="square" lIns="0" tIns="0" rIns="0" bIns="0" rtlCol="0" anchor="ctr"/>
          <a:lstStyle/>
          <a:p>
            <a:pPr indent="0" marL="0">
              <a:buNone/>
            </a:pPr>
            <a:r>
              <a:rPr lang="en-US" sz="1300" b="1" dirty="0">
                <a:solidFill>
                  <a:srgbClr val="33348E"/>
                </a:solidFill>
                <a:latin typeface="Calibri" pitchFamily="34" charset="0"/>
                <a:ea typeface="Calibri" pitchFamily="34" charset="-122"/>
                <a:cs typeface="Calibri" pitchFamily="34" charset="-120"/>
              </a:rPr>
              <a:t>Kopuk Strateji Bağı</a:t>
            </a:r>
            <a:endParaRPr lang="en-US" sz="1300" dirty="0"/>
          </a:p>
        </p:txBody>
      </p:sp>
      <p:sp>
        <p:nvSpPr>
          <p:cNvPr id="22" name="Text 18"/>
          <p:cNvSpPr/>
          <p:nvPr/>
        </p:nvSpPr>
        <p:spPr>
          <a:xfrm>
            <a:off x="9860890" y="2359152"/>
            <a:ext cx="1559966" cy="1408176"/>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Stratejik hedeflerle portföy listesi arasında izlenebilir bir bağ yoktur.</a:t>
            </a:r>
            <a:endParaRPr lang="en-US" sz="1150" dirty="0"/>
          </a:p>
        </p:txBody>
      </p:sp>
      <p:sp>
        <p:nvSpPr>
          <p:cNvPr id="23" name="Shape 19"/>
          <p:cNvSpPr/>
          <p:nvPr/>
        </p:nvSpPr>
        <p:spPr>
          <a:xfrm>
            <a:off x="548640" y="4206240"/>
            <a:ext cx="11091672" cy="1005840"/>
          </a:xfrm>
          <a:prstGeom prst="roundRect">
            <a:avLst>
              <a:gd name="adj" fmla="val 9091"/>
            </a:avLst>
          </a:prstGeom>
          <a:solidFill>
            <a:srgbClr val="33348E"/>
          </a:solidFill>
          <a:ln w="12700">
            <a:solidFill>
              <a:srgbClr val="33348E"/>
            </a:solidFill>
            <a:prstDash val="solid"/>
          </a:ln>
        </p:spPr>
      </p:sp>
      <p:sp>
        <p:nvSpPr>
          <p:cNvPr id="24" name="Text 20"/>
          <p:cNvSpPr/>
          <p:nvPr/>
        </p:nvSpPr>
        <p:spPr>
          <a:xfrm>
            <a:off x="868680" y="429768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LPM bu beş sorunu, planlama disiplinini artırarak değil, karar döngüsünü kısaltarak çözer.</a:t>
            </a:r>
            <a:endParaRPr lang="en-US" sz="1500" dirty="0"/>
          </a:p>
        </p:txBody>
      </p:sp>
      <p:sp>
        <p:nvSpPr>
          <p:cNvPr id="25" name="Text 21"/>
          <p:cNvSpPr/>
          <p:nvPr/>
        </p:nvSpPr>
        <p:spPr>
          <a:xfrm>
            <a:off x="868680" y="4736592"/>
            <a:ext cx="10424160" cy="411480"/>
          </a:xfrm>
          <a:prstGeom prst="rect">
            <a:avLst/>
          </a:prstGeom>
          <a:noFill/>
          <a:ln/>
        </p:spPr>
        <p:txBody>
          <a:bodyPr wrap="square" lIns="0" tIns="0" rIns="0" bIns="0" rtlCol="0" anchor="t"/>
          <a:lstStyle/>
          <a:p>
            <a:pPr indent="0" marL="0">
              <a:buNone/>
            </a:pPr>
            <a:r>
              <a:rPr lang="en-US" sz="1250" dirty="0">
                <a:solidFill>
                  <a:srgbClr val="C9CAE6"/>
                </a:solidFill>
                <a:latin typeface="Calibri" pitchFamily="34" charset="0"/>
                <a:ea typeface="Calibri" pitchFamily="34" charset="-122"/>
                <a:cs typeface="Calibri" pitchFamily="34" charset="-120"/>
              </a:rPr>
              <a:t>Daha az iş başlat, daha sık gözden geçir, bütçeyi projeye değil değer akışına ver.</a:t>
            </a:r>
            <a:endParaRPr lang="en-US" sz="1250" dirty="0"/>
          </a:p>
        </p:txBody>
      </p:sp>
      <p:sp>
        <p:nvSpPr>
          <p:cNvPr id="26" name="Text 22"/>
          <p:cNvSpPr/>
          <p:nvPr/>
        </p:nvSpPr>
        <p:spPr>
          <a:xfrm>
            <a:off x="594360" y="5440680"/>
            <a:ext cx="10972800" cy="640080"/>
          </a:xfrm>
          <a:prstGeom prst="rect">
            <a:avLst/>
          </a:prstGeom>
          <a:noFill/>
          <a:ln/>
        </p:spPr>
        <p:txBody>
          <a:bodyPr wrap="square" lIns="0" tIns="0" rIns="0" bIns="0" rtlCol="0" anchor="t"/>
          <a:lstStyle/>
          <a:p>
            <a:pPr marL="342900" indent="-342900">
              <a:spcAft>
                <a:spcPts val="900"/>
              </a:spcAft>
              <a:buSzPct val="100000"/>
              <a:buChar char="▪"/>
            </a:pPr>
            <a:r>
              <a:rPr lang="en-US" sz="1350" dirty="0">
                <a:solidFill>
                  <a:srgbClr val="55566B"/>
                </a:solidFill>
                <a:latin typeface="Calibri" pitchFamily="34" charset="0"/>
                <a:ea typeface="Calibri" pitchFamily="34" charset="-122"/>
                <a:cs typeface="Calibri" pitchFamily="34" charset="-120"/>
              </a:rPr>
              <a:t>Sonuç: portföy bir kez yapılan yıllık tahsis değil, sürekli işleyen bir karar akışı haline gelir.</a:t>
            </a:r>
            <a:endParaRPr lang="en-US" sz="135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6</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Lean Portfolio Management: Üç Boyut</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68</a:t>
            </a:r>
            <a:endParaRPr lang="en-US" sz="900" dirty="0"/>
          </a:p>
        </p:txBody>
      </p:sp>
      <p:sp>
        <p:nvSpPr>
          <p:cNvPr id="8" name="Shape 4"/>
          <p:cNvSpPr/>
          <p:nvPr/>
        </p:nvSpPr>
        <p:spPr>
          <a:xfrm>
            <a:off x="548640" y="1691640"/>
            <a:ext cx="3602736" cy="3566160"/>
          </a:xfrm>
          <a:prstGeom prst="roundRect">
            <a:avLst>
              <a:gd name="adj" fmla="val 2051"/>
            </a:avLst>
          </a:prstGeom>
          <a:solidFill>
            <a:srgbClr val="EDEEF7"/>
          </a:solidFill>
          <a:ln w="12700">
            <a:solidFill>
              <a:srgbClr val="EDEEF7"/>
            </a:solidFill>
            <a:prstDash val="solid"/>
          </a:ln>
        </p:spPr>
      </p:sp>
      <p:sp>
        <p:nvSpPr>
          <p:cNvPr id="9" name="Shape 5"/>
          <p:cNvSpPr/>
          <p:nvPr/>
        </p:nvSpPr>
        <p:spPr>
          <a:xfrm>
            <a:off x="2057400" y="1874520"/>
            <a:ext cx="566928" cy="566928"/>
          </a:xfrm>
          <a:prstGeom prst="ellipse">
            <a:avLst/>
          </a:prstGeom>
          <a:solidFill>
            <a:srgbClr val="33348E"/>
          </a:solidFill>
          <a:ln w="12700">
            <a:solidFill>
              <a:srgbClr val="33348E"/>
            </a:solidFill>
            <a:prstDash val="solid"/>
          </a:ln>
        </p:spPr>
      </p:sp>
      <p:sp>
        <p:nvSpPr>
          <p:cNvPr id="10" name="Text 6"/>
          <p:cNvSpPr/>
          <p:nvPr/>
        </p:nvSpPr>
        <p:spPr>
          <a:xfrm>
            <a:off x="2057400" y="1874520"/>
            <a:ext cx="566928" cy="566928"/>
          </a:xfrm>
          <a:prstGeom prst="rect">
            <a:avLst/>
          </a:prstGeom>
          <a:noFill/>
          <a:ln/>
        </p:spPr>
        <p:txBody>
          <a:bodyPr wrap="square" lIns="0" tIns="0" rIns="0" bIns="0"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1</a:t>
            </a:r>
            <a:endParaRPr lang="en-US" sz="1700" dirty="0"/>
          </a:p>
        </p:txBody>
      </p:sp>
      <p:sp>
        <p:nvSpPr>
          <p:cNvPr id="11" name="Text 7"/>
          <p:cNvSpPr/>
          <p:nvPr/>
        </p:nvSpPr>
        <p:spPr>
          <a:xfrm>
            <a:off x="777240" y="2560320"/>
            <a:ext cx="3145536" cy="685800"/>
          </a:xfrm>
          <a:prstGeom prst="rect">
            <a:avLst/>
          </a:prstGeom>
          <a:noFill/>
          <a:ln/>
        </p:spPr>
        <p:txBody>
          <a:bodyPr wrap="square" lIns="0" tIns="0" rIns="0" bIns="0" rtlCol="0" anchor="ctr"/>
          <a:lstStyle/>
          <a:p>
            <a:pPr algn="ctr" indent="0" marL="0">
              <a:buNone/>
            </a:pPr>
            <a:r>
              <a:rPr lang="en-US" sz="1500" b="1" dirty="0">
                <a:solidFill>
                  <a:srgbClr val="33348E"/>
                </a:solidFill>
                <a:latin typeface="Calibri" pitchFamily="34" charset="0"/>
                <a:ea typeface="Calibri" pitchFamily="34" charset="-122"/>
                <a:cs typeface="Calibri" pitchFamily="34" charset="-120"/>
              </a:rPr>
              <a:t>Strateji ve Yatırım Finansmanı</a:t>
            </a:r>
            <a:endParaRPr lang="en-US" sz="1500" dirty="0"/>
          </a:p>
        </p:txBody>
      </p:sp>
      <p:sp>
        <p:nvSpPr>
          <p:cNvPr id="12" name="Text 8"/>
          <p:cNvSpPr/>
          <p:nvPr/>
        </p:nvSpPr>
        <p:spPr>
          <a:xfrm>
            <a:off x="841248" y="3337560"/>
            <a:ext cx="3017520" cy="1783080"/>
          </a:xfrm>
          <a:prstGeom prst="rect">
            <a:avLst/>
          </a:prstGeom>
          <a:noFill/>
          <a:ln/>
        </p:spPr>
        <p:txBody>
          <a:bodyPr wrap="square" lIns="0" tIns="0" rIns="0" bIns="0" rtlCol="0" anchor="ctr"/>
          <a:lstStyle/>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Portföyü kurumsal stratejiye bağla</a:t>
            </a:r>
            <a:endParaRPr lang="en-US" sz="1250" dirty="0"/>
          </a:p>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Portföy vizyonunu güncel tut</a:t>
            </a:r>
            <a:endParaRPr lang="en-US" sz="1250" dirty="0"/>
          </a:p>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Vizyonu epikler üzerinden hayata geçir</a:t>
            </a:r>
            <a:endParaRPr lang="en-US" sz="1250" dirty="0"/>
          </a:p>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Yalın bütçe ve rehber sınırlar kur</a:t>
            </a:r>
            <a:endParaRPr lang="en-US" sz="1250" dirty="0"/>
          </a:p>
        </p:txBody>
      </p:sp>
      <p:sp>
        <p:nvSpPr>
          <p:cNvPr id="13" name="Shape 9"/>
          <p:cNvSpPr/>
          <p:nvPr/>
        </p:nvSpPr>
        <p:spPr>
          <a:xfrm>
            <a:off x="4334256" y="1691640"/>
            <a:ext cx="3602736" cy="3566160"/>
          </a:xfrm>
          <a:prstGeom prst="roundRect">
            <a:avLst>
              <a:gd name="adj" fmla="val 2051"/>
            </a:avLst>
          </a:prstGeom>
          <a:solidFill>
            <a:srgbClr val="EDEEF7"/>
          </a:solidFill>
          <a:ln w="12700">
            <a:solidFill>
              <a:srgbClr val="EDEEF7"/>
            </a:solidFill>
            <a:prstDash val="solid"/>
          </a:ln>
        </p:spPr>
      </p:sp>
      <p:sp>
        <p:nvSpPr>
          <p:cNvPr id="14" name="Shape 10"/>
          <p:cNvSpPr/>
          <p:nvPr/>
        </p:nvSpPr>
        <p:spPr>
          <a:xfrm>
            <a:off x="5843016" y="1874520"/>
            <a:ext cx="566928" cy="566928"/>
          </a:xfrm>
          <a:prstGeom prst="ellipse">
            <a:avLst/>
          </a:prstGeom>
          <a:solidFill>
            <a:srgbClr val="33348E"/>
          </a:solidFill>
          <a:ln w="12700">
            <a:solidFill>
              <a:srgbClr val="33348E"/>
            </a:solidFill>
            <a:prstDash val="solid"/>
          </a:ln>
        </p:spPr>
      </p:sp>
      <p:sp>
        <p:nvSpPr>
          <p:cNvPr id="15" name="Text 11"/>
          <p:cNvSpPr/>
          <p:nvPr/>
        </p:nvSpPr>
        <p:spPr>
          <a:xfrm>
            <a:off x="5843016" y="1874520"/>
            <a:ext cx="566928" cy="566928"/>
          </a:xfrm>
          <a:prstGeom prst="rect">
            <a:avLst/>
          </a:prstGeom>
          <a:noFill/>
          <a:ln/>
        </p:spPr>
        <p:txBody>
          <a:bodyPr wrap="square" lIns="0" tIns="0" rIns="0" bIns="0"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2</a:t>
            </a:r>
            <a:endParaRPr lang="en-US" sz="1700" dirty="0"/>
          </a:p>
        </p:txBody>
      </p:sp>
      <p:sp>
        <p:nvSpPr>
          <p:cNvPr id="16" name="Text 12"/>
          <p:cNvSpPr/>
          <p:nvPr/>
        </p:nvSpPr>
        <p:spPr>
          <a:xfrm>
            <a:off x="4562856" y="2560320"/>
            <a:ext cx="3145536" cy="685800"/>
          </a:xfrm>
          <a:prstGeom prst="rect">
            <a:avLst/>
          </a:prstGeom>
          <a:noFill/>
          <a:ln/>
        </p:spPr>
        <p:txBody>
          <a:bodyPr wrap="square" lIns="0" tIns="0" rIns="0" bIns="0" rtlCol="0" anchor="ctr"/>
          <a:lstStyle/>
          <a:p>
            <a:pPr algn="ctr" indent="0" marL="0">
              <a:buNone/>
            </a:pPr>
            <a:r>
              <a:rPr lang="en-US" sz="1500" b="1" dirty="0">
                <a:solidFill>
                  <a:srgbClr val="33348E"/>
                </a:solidFill>
                <a:latin typeface="Calibri" pitchFamily="34" charset="0"/>
                <a:ea typeface="Calibri" pitchFamily="34" charset="-122"/>
                <a:cs typeface="Calibri" pitchFamily="34" charset="-120"/>
              </a:rPr>
              <a:t>Çevik Portföy Operasyonu</a:t>
            </a:r>
            <a:endParaRPr lang="en-US" sz="1500" dirty="0"/>
          </a:p>
        </p:txBody>
      </p:sp>
      <p:sp>
        <p:nvSpPr>
          <p:cNvPr id="17" name="Text 13"/>
          <p:cNvSpPr/>
          <p:nvPr/>
        </p:nvSpPr>
        <p:spPr>
          <a:xfrm>
            <a:off x="4626864" y="3337560"/>
            <a:ext cx="3017520" cy="1783080"/>
          </a:xfrm>
          <a:prstGeom prst="rect">
            <a:avLst/>
          </a:prstGeom>
          <a:noFill/>
          <a:ln/>
        </p:spPr>
        <p:txBody>
          <a:bodyPr wrap="square" lIns="0" tIns="0" rIns="0" bIns="0" rtlCol="0" anchor="ctr"/>
          <a:lstStyle/>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Değer akışlarını koordine et</a:t>
            </a:r>
            <a:endParaRPr lang="en-US" sz="1250" dirty="0"/>
          </a:p>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Teslimat mükemmelliğini destekle</a:t>
            </a:r>
            <a:endParaRPr lang="en-US" sz="1250" dirty="0"/>
          </a:p>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Mükemmeliyet merkezi ile yetkinliği yay</a:t>
            </a:r>
            <a:endParaRPr lang="en-US" sz="1250" dirty="0"/>
          </a:p>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Bağımlılıkları ve tıkanmaları çöz</a:t>
            </a:r>
            <a:endParaRPr lang="en-US" sz="1250" dirty="0"/>
          </a:p>
        </p:txBody>
      </p:sp>
      <p:sp>
        <p:nvSpPr>
          <p:cNvPr id="18" name="Shape 14"/>
          <p:cNvSpPr/>
          <p:nvPr/>
        </p:nvSpPr>
        <p:spPr>
          <a:xfrm>
            <a:off x="8119872" y="1691640"/>
            <a:ext cx="3602736" cy="3566160"/>
          </a:xfrm>
          <a:prstGeom prst="roundRect">
            <a:avLst>
              <a:gd name="adj" fmla="val 2051"/>
            </a:avLst>
          </a:prstGeom>
          <a:solidFill>
            <a:srgbClr val="EDEEF7"/>
          </a:solidFill>
          <a:ln w="12700">
            <a:solidFill>
              <a:srgbClr val="EDEEF7"/>
            </a:solidFill>
            <a:prstDash val="solid"/>
          </a:ln>
        </p:spPr>
      </p:sp>
      <p:sp>
        <p:nvSpPr>
          <p:cNvPr id="19" name="Shape 15"/>
          <p:cNvSpPr/>
          <p:nvPr/>
        </p:nvSpPr>
        <p:spPr>
          <a:xfrm>
            <a:off x="9628632" y="1874520"/>
            <a:ext cx="566928" cy="566928"/>
          </a:xfrm>
          <a:prstGeom prst="ellipse">
            <a:avLst/>
          </a:prstGeom>
          <a:solidFill>
            <a:srgbClr val="33348E"/>
          </a:solidFill>
          <a:ln w="12700">
            <a:solidFill>
              <a:srgbClr val="33348E"/>
            </a:solidFill>
            <a:prstDash val="solid"/>
          </a:ln>
        </p:spPr>
      </p:sp>
      <p:sp>
        <p:nvSpPr>
          <p:cNvPr id="20" name="Text 16"/>
          <p:cNvSpPr/>
          <p:nvPr/>
        </p:nvSpPr>
        <p:spPr>
          <a:xfrm>
            <a:off x="9628632" y="1874520"/>
            <a:ext cx="566928" cy="566928"/>
          </a:xfrm>
          <a:prstGeom prst="rect">
            <a:avLst/>
          </a:prstGeom>
          <a:noFill/>
          <a:ln/>
        </p:spPr>
        <p:txBody>
          <a:bodyPr wrap="square" lIns="0" tIns="0" rIns="0" bIns="0"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3</a:t>
            </a:r>
            <a:endParaRPr lang="en-US" sz="1700" dirty="0"/>
          </a:p>
        </p:txBody>
      </p:sp>
      <p:sp>
        <p:nvSpPr>
          <p:cNvPr id="21" name="Text 17"/>
          <p:cNvSpPr/>
          <p:nvPr/>
        </p:nvSpPr>
        <p:spPr>
          <a:xfrm>
            <a:off x="8348472" y="2560320"/>
            <a:ext cx="3145536" cy="685800"/>
          </a:xfrm>
          <a:prstGeom prst="rect">
            <a:avLst/>
          </a:prstGeom>
          <a:noFill/>
          <a:ln/>
        </p:spPr>
        <p:txBody>
          <a:bodyPr wrap="square" lIns="0" tIns="0" rIns="0" bIns="0" rtlCol="0" anchor="ctr"/>
          <a:lstStyle/>
          <a:p>
            <a:pPr algn="ctr" indent="0" marL="0">
              <a:buNone/>
            </a:pPr>
            <a:r>
              <a:rPr lang="en-US" sz="1500" b="1" dirty="0">
                <a:solidFill>
                  <a:srgbClr val="33348E"/>
                </a:solidFill>
                <a:latin typeface="Calibri" pitchFamily="34" charset="0"/>
                <a:ea typeface="Calibri" pitchFamily="34" charset="-122"/>
                <a:cs typeface="Calibri" pitchFamily="34" charset="-120"/>
              </a:rPr>
              <a:t>Yalın Yönetişim</a:t>
            </a:r>
            <a:endParaRPr lang="en-US" sz="1500" dirty="0"/>
          </a:p>
        </p:txBody>
      </p:sp>
      <p:sp>
        <p:nvSpPr>
          <p:cNvPr id="22" name="Text 18"/>
          <p:cNvSpPr/>
          <p:nvPr/>
        </p:nvSpPr>
        <p:spPr>
          <a:xfrm>
            <a:off x="8412480" y="3337560"/>
            <a:ext cx="3017520" cy="1783080"/>
          </a:xfrm>
          <a:prstGeom prst="rect">
            <a:avLst/>
          </a:prstGeom>
          <a:noFill/>
          <a:ln/>
        </p:spPr>
        <p:txBody>
          <a:bodyPr wrap="square" lIns="0" tIns="0" rIns="0" bIns="0" rtlCol="0" anchor="ctr"/>
          <a:lstStyle/>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Tahmin ve dinamik bütçeleme</a:t>
            </a:r>
            <a:endParaRPr lang="en-US" sz="1250" dirty="0"/>
          </a:p>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Harcamayı sürekli izleme</a:t>
            </a:r>
            <a:endParaRPr lang="en-US" sz="1250" dirty="0"/>
          </a:p>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Ölçüm ve şeffaf raporlama</a:t>
            </a:r>
            <a:endParaRPr lang="en-US" sz="1250" dirty="0"/>
          </a:p>
          <a:p>
            <a:pPr marL="342900" indent="-342900">
              <a:spcAft>
                <a:spcPts val="700"/>
              </a:spcAft>
              <a:buSzPct val="100000"/>
              <a:buChar char="▪"/>
            </a:pPr>
            <a:r>
              <a:rPr lang="en-US" sz="1250" dirty="0">
                <a:solidFill>
                  <a:srgbClr val="55566B"/>
                </a:solidFill>
                <a:latin typeface="Calibri" pitchFamily="34" charset="0"/>
                <a:ea typeface="Calibri" pitchFamily="34" charset="-122"/>
                <a:cs typeface="Calibri" pitchFamily="34" charset="-120"/>
              </a:rPr>
              <a:t>Uyumluluğu akışa gömme</a:t>
            </a:r>
            <a:endParaRPr lang="en-US" sz="1250" dirty="0"/>
          </a:p>
        </p:txBody>
      </p:sp>
      <p:sp>
        <p:nvSpPr>
          <p:cNvPr id="23" name="Shape 19"/>
          <p:cNvSpPr/>
          <p:nvPr/>
        </p:nvSpPr>
        <p:spPr>
          <a:xfrm>
            <a:off x="548640" y="5394960"/>
            <a:ext cx="11091672" cy="914400"/>
          </a:xfrm>
          <a:prstGeom prst="roundRect">
            <a:avLst>
              <a:gd name="adj" fmla="val 10000"/>
            </a:avLst>
          </a:prstGeom>
          <a:solidFill>
            <a:srgbClr val="33348E"/>
          </a:solidFill>
          <a:ln w="12700">
            <a:solidFill>
              <a:srgbClr val="33348E"/>
            </a:solidFill>
            <a:prstDash val="solid"/>
          </a:ln>
        </p:spPr>
      </p:sp>
      <p:sp>
        <p:nvSpPr>
          <p:cNvPr id="24" name="Text 20"/>
          <p:cNvSpPr/>
          <p:nvPr/>
        </p:nvSpPr>
        <p:spPr>
          <a:xfrm>
            <a:off x="868680" y="548640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PMO doğal olarak ikinci boyutun sahibidir ve üçüncü boyutun kolaylaştırıcısıdır.</a:t>
            </a:r>
            <a:endParaRPr lang="en-US" sz="1500" dirty="0"/>
          </a:p>
        </p:txBody>
      </p:sp>
      <p:sp>
        <p:nvSpPr>
          <p:cNvPr id="25" name="Text 21"/>
          <p:cNvSpPr/>
          <p:nvPr/>
        </p:nvSpPr>
        <p:spPr>
          <a:xfrm>
            <a:off x="868680" y="5925312"/>
            <a:ext cx="10424160" cy="411480"/>
          </a:xfrm>
          <a:prstGeom prst="rect">
            <a:avLst/>
          </a:prstGeom>
          <a:noFill/>
          <a:ln/>
        </p:spPr>
        <p:txBody>
          <a:bodyPr wrap="square" lIns="0" tIns="0" rIns="0" bIns="0" rtlCol="0" anchor="t"/>
          <a:lstStyle/>
          <a:p>
            <a:pPr indent="0" marL="0">
              <a:buNone/>
            </a:pPr>
            <a:r>
              <a:rPr lang="en-US" sz="1250" dirty="0">
                <a:solidFill>
                  <a:srgbClr val="C9CAE6"/>
                </a:solidFill>
                <a:latin typeface="Calibri" pitchFamily="34" charset="0"/>
                <a:ea typeface="Calibri" pitchFamily="34" charset="-122"/>
                <a:cs typeface="Calibri" pitchFamily="34" charset="-120"/>
              </a:rPr>
              <a:t>Birinci boyutta ise yönetim kuruluna ve iş birimlerine karar verdiren veriyi sağlar.</a:t>
            </a:r>
            <a:endParaRPr lang="en-US" sz="125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6</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Stratejik Temalar ve OKR</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71</a:t>
            </a:r>
            <a:endParaRPr lang="en-US" sz="900" dirty="0"/>
          </a:p>
        </p:txBody>
      </p:sp>
      <p:sp>
        <p:nvSpPr>
          <p:cNvPr id="8" name="Shape 4"/>
          <p:cNvSpPr/>
          <p:nvPr/>
        </p:nvSpPr>
        <p:spPr>
          <a:xfrm>
            <a:off x="548640" y="1645920"/>
            <a:ext cx="5394960" cy="3108960"/>
          </a:xfrm>
          <a:prstGeom prst="roundRect">
            <a:avLst>
              <a:gd name="adj" fmla="val 2353"/>
            </a:avLst>
          </a:prstGeom>
          <a:solidFill>
            <a:srgbClr val="EDEEF7"/>
          </a:solidFill>
          <a:ln w="12700">
            <a:solidFill>
              <a:srgbClr val="EDEEF7"/>
            </a:solidFill>
            <a:prstDash val="solid"/>
          </a:ln>
        </p:spPr>
      </p:sp>
      <p:sp>
        <p:nvSpPr>
          <p:cNvPr id="9" name="Shape 5"/>
          <p:cNvSpPr/>
          <p:nvPr/>
        </p:nvSpPr>
        <p:spPr>
          <a:xfrm>
            <a:off x="548640" y="1645920"/>
            <a:ext cx="5394960" cy="566928"/>
          </a:xfrm>
          <a:prstGeom prst="roundRect">
            <a:avLst>
              <a:gd name="adj" fmla="val 12903"/>
            </a:avLst>
          </a:prstGeom>
          <a:solidFill>
            <a:srgbClr val="33348E"/>
          </a:solidFill>
          <a:ln w="12700">
            <a:solidFill>
              <a:srgbClr val="33348E"/>
            </a:solidFill>
            <a:prstDash val="solid"/>
          </a:ln>
        </p:spPr>
      </p:sp>
      <p:sp>
        <p:nvSpPr>
          <p:cNvPr id="10" name="Text 6"/>
          <p:cNvSpPr/>
          <p:nvPr/>
        </p:nvSpPr>
        <p:spPr>
          <a:xfrm>
            <a:off x="804672" y="1645920"/>
            <a:ext cx="4937760" cy="56692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İyi Stratejik Tema</a:t>
            </a:r>
            <a:endParaRPr lang="en-US" sz="1500" dirty="0"/>
          </a:p>
        </p:txBody>
      </p:sp>
      <p:sp>
        <p:nvSpPr>
          <p:cNvPr id="11" name="Text 7"/>
          <p:cNvSpPr/>
          <p:nvPr/>
        </p:nvSpPr>
        <p:spPr>
          <a:xfrm>
            <a:off x="868680" y="2423160"/>
            <a:ext cx="4754880" cy="210312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55566B"/>
                </a:solidFill>
                <a:latin typeface="Calibri" pitchFamily="34" charset="0"/>
                <a:ea typeface="Calibri" pitchFamily="34" charset="-122"/>
                <a:cs typeface="Calibri" pitchFamily="34" charset="-120"/>
              </a:rPr>
              <a:t>Farklılaştırıcı ve ayırt edici</a:t>
            </a:r>
            <a:endParaRPr lang="en-US" sz="1300" dirty="0"/>
          </a:p>
          <a:p>
            <a:pPr marL="342900" indent="-342900">
              <a:spcAft>
                <a:spcPts val="800"/>
              </a:spcAft>
              <a:buSzPct val="100000"/>
              <a:buChar char="▪"/>
            </a:pPr>
            <a:r>
              <a:rPr lang="en-US" sz="1300" dirty="0">
                <a:solidFill>
                  <a:srgbClr val="55566B"/>
                </a:solidFill>
                <a:latin typeface="Calibri" pitchFamily="34" charset="0"/>
                <a:ea typeface="Calibri" pitchFamily="34" charset="-122"/>
                <a:cs typeface="Calibri" pitchFamily="34" charset="-120"/>
              </a:rPr>
              <a:t>Portföyün gelecekteki durumunu tarif eder</a:t>
            </a:r>
            <a:endParaRPr lang="en-US" sz="1300" dirty="0"/>
          </a:p>
          <a:p>
            <a:pPr marL="342900" indent="-342900">
              <a:spcAft>
                <a:spcPts val="800"/>
              </a:spcAft>
              <a:buSzPct val="100000"/>
              <a:buChar char="▪"/>
            </a:pPr>
            <a:r>
              <a:rPr lang="en-US" sz="1300" dirty="0">
                <a:solidFill>
                  <a:srgbClr val="55566B"/>
                </a:solidFill>
                <a:latin typeface="Calibri" pitchFamily="34" charset="0"/>
                <a:ea typeface="Calibri" pitchFamily="34" charset="-122"/>
                <a:cs typeface="Calibri" pitchFamily="34" charset="-120"/>
              </a:rPr>
              <a:t>Ölçülebilir sonuçlarla ifade edilir</a:t>
            </a:r>
            <a:endParaRPr lang="en-US" sz="1300" dirty="0"/>
          </a:p>
          <a:p>
            <a:pPr marL="342900" indent="-342900">
              <a:spcAft>
                <a:spcPts val="800"/>
              </a:spcAft>
              <a:buSzPct val="100000"/>
              <a:buChar char="▪"/>
            </a:pPr>
            <a:r>
              <a:rPr lang="en-US" sz="1300" dirty="0">
                <a:solidFill>
                  <a:srgbClr val="55566B"/>
                </a:solidFill>
                <a:latin typeface="Calibri" pitchFamily="34" charset="0"/>
                <a:ea typeface="Calibri" pitchFamily="34" charset="-122"/>
                <a:cs typeface="Calibri" pitchFamily="34" charset="-120"/>
              </a:rPr>
              <a:t>Örnek: geri dönüşümlü cam kullanım oranını üretimde belirgin şekilde artırmak</a:t>
            </a:r>
            <a:endParaRPr lang="en-US" sz="1300" dirty="0"/>
          </a:p>
          <a:p>
            <a:pPr marL="342900" indent="-342900">
              <a:spcAft>
                <a:spcPts val="800"/>
              </a:spcAft>
              <a:buSzPct val="100000"/>
              <a:buChar char="▪"/>
            </a:pPr>
            <a:r>
              <a:rPr lang="en-US" sz="1300" dirty="0">
                <a:solidFill>
                  <a:srgbClr val="55566B"/>
                </a:solidFill>
                <a:latin typeface="Calibri" pitchFamily="34" charset="0"/>
                <a:ea typeface="Calibri" pitchFamily="34" charset="-122"/>
                <a:cs typeface="Calibri" pitchFamily="34" charset="-120"/>
              </a:rPr>
              <a:t>Örnek: müşteri sipariş sürecini uçtan uca dijitalleştirerek teslim süresini kısaltmak</a:t>
            </a:r>
            <a:endParaRPr lang="en-US" sz="1300" dirty="0"/>
          </a:p>
        </p:txBody>
      </p:sp>
      <p:sp>
        <p:nvSpPr>
          <p:cNvPr id="12" name="Shape 8"/>
          <p:cNvSpPr/>
          <p:nvPr/>
        </p:nvSpPr>
        <p:spPr>
          <a:xfrm>
            <a:off x="6254496" y="1645920"/>
            <a:ext cx="5394960" cy="3108960"/>
          </a:xfrm>
          <a:prstGeom prst="roundRect">
            <a:avLst>
              <a:gd name="adj" fmla="val 2353"/>
            </a:avLst>
          </a:prstGeom>
          <a:solidFill>
            <a:srgbClr val="FBEFEF"/>
          </a:solidFill>
          <a:ln w="12700">
            <a:solidFill>
              <a:srgbClr val="FBEFEF"/>
            </a:solidFill>
            <a:prstDash val="solid"/>
          </a:ln>
        </p:spPr>
      </p:sp>
      <p:sp>
        <p:nvSpPr>
          <p:cNvPr id="13" name="Shape 9"/>
          <p:cNvSpPr/>
          <p:nvPr/>
        </p:nvSpPr>
        <p:spPr>
          <a:xfrm>
            <a:off x="6254496" y="1645920"/>
            <a:ext cx="5394960" cy="566928"/>
          </a:xfrm>
          <a:prstGeom prst="roundRect">
            <a:avLst>
              <a:gd name="adj" fmla="val 12903"/>
            </a:avLst>
          </a:prstGeom>
          <a:solidFill>
            <a:srgbClr val="8A8BA8"/>
          </a:solidFill>
          <a:ln w="12700">
            <a:solidFill>
              <a:srgbClr val="8A8BA8"/>
            </a:solidFill>
            <a:prstDash val="solid"/>
          </a:ln>
        </p:spPr>
      </p:sp>
      <p:sp>
        <p:nvSpPr>
          <p:cNvPr id="14" name="Text 10"/>
          <p:cNvSpPr/>
          <p:nvPr/>
        </p:nvSpPr>
        <p:spPr>
          <a:xfrm>
            <a:off x="6510528" y="1645920"/>
            <a:ext cx="4937760" cy="56692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Zayıf Stratejik Tema</a:t>
            </a:r>
            <a:endParaRPr lang="en-US" sz="1500" dirty="0"/>
          </a:p>
        </p:txBody>
      </p:sp>
      <p:sp>
        <p:nvSpPr>
          <p:cNvPr id="15" name="Text 11"/>
          <p:cNvSpPr/>
          <p:nvPr/>
        </p:nvSpPr>
        <p:spPr>
          <a:xfrm>
            <a:off x="6574536" y="2423160"/>
            <a:ext cx="4754880" cy="210312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55566B"/>
                </a:solidFill>
                <a:latin typeface="Calibri" pitchFamily="34" charset="0"/>
                <a:ea typeface="Calibri" pitchFamily="34" charset="-122"/>
                <a:cs typeface="Calibri" pitchFamily="34" charset="-120"/>
              </a:rPr>
              <a:t>Genel ve her kuruma uyar</a:t>
            </a:r>
            <a:endParaRPr lang="en-US" sz="1300" dirty="0"/>
          </a:p>
          <a:p>
            <a:pPr marL="342900" indent="-342900">
              <a:spcAft>
                <a:spcPts val="800"/>
              </a:spcAft>
              <a:buSzPct val="100000"/>
              <a:buChar char="▪"/>
            </a:pPr>
            <a:r>
              <a:rPr lang="en-US" sz="1300" dirty="0">
                <a:solidFill>
                  <a:srgbClr val="55566B"/>
                </a:solidFill>
                <a:latin typeface="Calibri" pitchFamily="34" charset="0"/>
                <a:ea typeface="Calibri" pitchFamily="34" charset="-122"/>
                <a:cs typeface="Calibri" pitchFamily="34" charset="-120"/>
              </a:rPr>
              <a:t>Ölçülemez, yön vermez</a:t>
            </a:r>
            <a:endParaRPr lang="en-US" sz="1300" dirty="0"/>
          </a:p>
          <a:p>
            <a:pPr marL="342900" indent="-342900">
              <a:spcAft>
                <a:spcPts val="800"/>
              </a:spcAft>
              <a:buSzPct val="100000"/>
              <a:buChar char="▪"/>
            </a:pPr>
            <a:r>
              <a:rPr lang="en-US" sz="1300" dirty="0">
                <a:solidFill>
                  <a:srgbClr val="55566B"/>
                </a:solidFill>
                <a:latin typeface="Calibri" pitchFamily="34" charset="0"/>
                <a:ea typeface="Calibri" pitchFamily="34" charset="-122"/>
                <a:cs typeface="Calibri" pitchFamily="34" charset="-120"/>
              </a:rPr>
              <a:t>Öncelik kararına yardımcı olmaz</a:t>
            </a:r>
            <a:endParaRPr lang="en-US" sz="1300" dirty="0"/>
          </a:p>
          <a:p>
            <a:pPr marL="342900" indent="-342900">
              <a:spcAft>
                <a:spcPts val="800"/>
              </a:spcAft>
              <a:buSzPct val="100000"/>
              <a:buChar char="▪"/>
            </a:pPr>
            <a:r>
              <a:rPr lang="en-US" sz="1300" dirty="0">
                <a:solidFill>
                  <a:srgbClr val="55566B"/>
                </a:solidFill>
                <a:latin typeface="Calibri" pitchFamily="34" charset="0"/>
                <a:ea typeface="Calibri" pitchFamily="34" charset="-122"/>
                <a:cs typeface="Calibri" pitchFamily="34" charset="-120"/>
              </a:rPr>
              <a:t>Örnek: hissedar değerini artırmak</a:t>
            </a:r>
            <a:endParaRPr lang="en-US" sz="1300" dirty="0"/>
          </a:p>
          <a:p>
            <a:pPr marL="342900" indent="-342900">
              <a:spcAft>
                <a:spcPts val="800"/>
              </a:spcAft>
              <a:buSzPct val="100000"/>
              <a:buChar char="▪"/>
            </a:pPr>
            <a:r>
              <a:rPr lang="en-US" sz="1300" dirty="0">
                <a:solidFill>
                  <a:srgbClr val="55566B"/>
                </a:solidFill>
                <a:latin typeface="Calibri" pitchFamily="34" charset="0"/>
                <a:ea typeface="Calibri" pitchFamily="34" charset="-122"/>
                <a:cs typeface="Calibri" pitchFamily="34" charset="-120"/>
              </a:rPr>
              <a:t>Örnek: mükemmellik odaklı çalışmak</a:t>
            </a:r>
            <a:endParaRPr lang="en-US" sz="1300" dirty="0"/>
          </a:p>
        </p:txBody>
      </p:sp>
      <p:sp>
        <p:nvSpPr>
          <p:cNvPr id="16" name="Shape 12"/>
          <p:cNvSpPr/>
          <p:nvPr/>
        </p:nvSpPr>
        <p:spPr>
          <a:xfrm>
            <a:off x="548640" y="4937760"/>
            <a:ext cx="11091672" cy="1280160"/>
          </a:xfrm>
          <a:prstGeom prst="roundRect">
            <a:avLst>
              <a:gd name="adj" fmla="val 5714"/>
            </a:avLst>
          </a:prstGeom>
          <a:solidFill>
            <a:srgbClr val="EDEEF7"/>
          </a:solidFill>
          <a:ln w="12700">
            <a:solidFill>
              <a:srgbClr val="EDEEF7"/>
            </a:solidFill>
            <a:prstDash val="solid"/>
          </a:ln>
        </p:spPr>
      </p:sp>
      <p:sp>
        <p:nvSpPr>
          <p:cNvPr id="17" name="Text 13"/>
          <p:cNvSpPr/>
          <p:nvPr/>
        </p:nvSpPr>
        <p:spPr>
          <a:xfrm>
            <a:off x="822960" y="5029200"/>
            <a:ext cx="10515600" cy="365760"/>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OKR ile ifade</a:t>
            </a:r>
            <a:endParaRPr lang="en-US" sz="1400" dirty="0"/>
          </a:p>
        </p:txBody>
      </p:sp>
      <p:sp>
        <p:nvSpPr>
          <p:cNvPr id="18" name="Text 14"/>
          <p:cNvSpPr/>
          <p:nvPr/>
        </p:nvSpPr>
        <p:spPr>
          <a:xfrm>
            <a:off x="822960" y="5440680"/>
            <a:ext cx="10515600" cy="685800"/>
          </a:xfrm>
          <a:prstGeom prst="rect">
            <a:avLst/>
          </a:prstGeom>
          <a:noFill/>
          <a:ln/>
        </p:spPr>
        <p:txBody>
          <a:bodyPr wrap="square" lIns="0" tIns="0" rIns="0" bIns="0" rtlCol="0" anchor="ctr"/>
          <a:lstStyle/>
          <a:p>
            <a:pPr indent="0" marL="0">
              <a:buNone/>
            </a:pPr>
            <a:r>
              <a:rPr lang="en-US" sz="1300" dirty="0">
                <a:solidFill>
                  <a:srgbClr val="55566B"/>
                </a:solidFill>
                <a:latin typeface="Calibri" pitchFamily="34" charset="0"/>
                <a:ea typeface="Calibri" pitchFamily="34" charset="-122"/>
                <a:cs typeface="Calibri" pitchFamily="34" charset="-120"/>
              </a:rPr>
              <a:t>Hedef (Objective): stratejik temanın kendisi, niteliksel ve ilham verici. Anahtar Sonuçlar (Key Results): tema başına 2 ile 5 adet, ölçülebilir ve zamanlı. Portföydeki her epik en az bir anahtar sonuca bağlanır, bağlanamayan epik tekrar sorgulanır.</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1</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Neden Şimdi? Değişen Rekabet Ortamı</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9</a:t>
            </a:r>
            <a:endParaRPr lang="en-US" sz="900" dirty="0"/>
          </a:p>
        </p:txBody>
      </p:sp>
      <p:sp>
        <p:nvSpPr>
          <p:cNvPr id="8" name="Shape 4"/>
          <p:cNvSpPr/>
          <p:nvPr/>
        </p:nvSpPr>
        <p:spPr>
          <a:xfrm>
            <a:off x="548640" y="1645920"/>
            <a:ext cx="5408676" cy="1691640"/>
          </a:xfrm>
          <a:prstGeom prst="roundRect">
            <a:avLst>
              <a:gd name="adj" fmla="val 5405"/>
            </a:avLst>
          </a:prstGeom>
          <a:solidFill>
            <a:srgbClr val="EDEEF7"/>
          </a:solidFill>
          <a:ln w="12700">
            <a:solidFill>
              <a:srgbClr val="EDEEF7"/>
            </a:solidFill>
            <a:prstDash val="solid"/>
          </a:ln>
        </p:spPr>
      </p:sp>
      <p:sp>
        <p:nvSpPr>
          <p:cNvPr id="9" name="Text 5"/>
          <p:cNvSpPr/>
          <p:nvPr/>
        </p:nvSpPr>
        <p:spPr>
          <a:xfrm>
            <a:off x="768096" y="1847088"/>
            <a:ext cx="4969764"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Hız</a:t>
            </a:r>
            <a:endParaRPr lang="en-US" sz="1500" dirty="0"/>
          </a:p>
        </p:txBody>
      </p:sp>
      <p:sp>
        <p:nvSpPr>
          <p:cNvPr id="10" name="Text 6"/>
          <p:cNvSpPr/>
          <p:nvPr/>
        </p:nvSpPr>
        <p:spPr>
          <a:xfrm>
            <a:off x="768096" y="2359152"/>
            <a:ext cx="4969764"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Ürün ve teknoloji döngüleri kısalıyor. Uzun planlama ufkunda yapılan tahminler teslimden önce eskiyor.</a:t>
            </a:r>
            <a:endParaRPr lang="en-US" sz="1200" dirty="0"/>
          </a:p>
        </p:txBody>
      </p:sp>
      <p:sp>
        <p:nvSpPr>
          <p:cNvPr id="11" name="Shape 7"/>
          <p:cNvSpPr/>
          <p:nvPr/>
        </p:nvSpPr>
        <p:spPr>
          <a:xfrm>
            <a:off x="6231636" y="1645920"/>
            <a:ext cx="5408676" cy="1691640"/>
          </a:xfrm>
          <a:prstGeom prst="roundRect">
            <a:avLst>
              <a:gd name="adj" fmla="val 5405"/>
            </a:avLst>
          </a:prstGeom>
          <a:solidFill>
            <a:srgbClr val="EDEEF7"/>
          </a:solidFill>
          <a:ln w="12700">
            <a:solidFill>
              <a:srgbClr val="EDEEF7"/>
            </a:solidFill>
            <a:prstDash val="solid"/>
          </a:ln>
        </p:spPr>
      </p:sp>
      <p:sp>
        <p:nvSpPr>
          <p:cNvPr id="12" name="Text 8"/>
          <p:cNvSpPr/>
          <p:nvPr/>
        </p:nvSpPr>
        <p:spPr>
          <a:xfrm>
            <a:off x="6451092" y="1847088"/>
            <a:ext cx="4969764"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Belirsizlik</a:t>
            </a:r>
            <a:endParaRPr lang="en-US" sz="1500" dirty="0"/>
          </a:p>
        </p:txBody>
      </p:sp>
      <p:sp>
        <p:nvSpPr>
          <p:cNvPr id="13" name="Text 9"/>
          <p:cNvSpPr/>
          <p:nvPr/>
        </p:nvSpPr>
        <p:spPr>
          <a:xfrm>
            <a:off x="6451092" y="2359152"/>
            <a:ext cx="4969764"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Talep, tedarik, enerji ve regülasyon aynı anda değişiyor. Tek seferlik doğru plan varsayımı geçersiz.</a:t>
            </a:r>
            <a:endParaRPr lang="en-US" sz="1200" dirty="0"/>
          </a:p>
        </p:txBody>
      </p:sp>
      <p:sp>
        <p:nvSpPr>
          <p:cNvPr id="14" name="Shape 10"/>
          <p:cNvSpPr/>
          <p:nvPr/>
        </p:nvSpPr>
        <p:spPr>
          <a:xfrm>
            <a:off x="548640" y="3611880"/>
            <a:ext cx="5408676" cy="1691640"/>
          </a:xfrm>
          <a:prstGeom prst="roundRect">
            <a:avLst>
              <a:gd name="adj" fmla="val 5405"/>
            </a:avLst>
          </a:prstGeom>
          <a:solidFill>
            <a:srgbClr val="EDEEF7"/>
          </a:solidFill>
          <a:ln w="12700">
            <a:solidFill>
              <a:srgbClr val="EDEEF7"/>
            </a:solidFill>
            <a:prstDash val="solid"/>
          </a:ln>
        </p:spPr>
      </p:sp>
      <p:sp>
        <p:nvSpPr>
          <p:cNvPr id="15" name="Text 11"/>
          <p:cNvSpPr/>
          <p:nvPr/>
        </p:nvSpPr>
        <p:spPr>
          <a:xfrm>
            <a:off x="768096" y="3813048"/>
            <a:ext cx="4969764"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Teknoloji</a:t>
            </a:r>
            <a:endParaRPr lang="en-US" sz="1500" dirty="0"/>
          </a:p>
        </p:txBody>
      </p:sp>
      <p:sp>
        <p:nvSpPr>
          <p:cNvPr id="16" name="Text 12"/>
          <p:cNvSpPr/>
          <p:nvPr/>
        </p:nvSpPr>
        <p:spPr>
          <a:xfrm>
            <a:off x="768096" y="4325112"/>
            <a:ext cx="4969764"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Yapay zeka, otomasyon ve veri, iş modellerini yeniden kuruyor. Rekabet sektör dışından gelebiliyor.</a:t>
            </a:r>
            <a:endParaRPr lang="en-US" sz="1200" dirty="0"/>
          </a:p>
        </p:txBody>
      </p:sp>
      <p:sp>
        <p:nvSpPr>
          <p:cNvPr id="17" name="Shape 13"/>
          <p:cNvSpPr/>
          <p:nvPr/>
        </p:nvSpPr>
        <p:spPr>
          <a:xfrm>
            <a:off x="6231636" y="3611880"/>
            <a:ext cx="5408676" cy="1691640"/>
          </a:xfrm>
          <a:prstGeom prst="roundRect">
            <a:avLst>
              <a:gd name="adj" fmla="val 5405"/>
            </a:avLst>
          </a:prstGeom>
          <a:solidFill>
            <a:srgbClr val="EDEEF7"/>
          </a:solidFill>
          <a:ln w="12700">
            <a:solidFill>
              <a:srgbClr val="EDEEF7"/>
            </a:solidFill>
            <a:prstDash val="solid"/>
          </a:ln>
        </p:spPr>
      </p:sp>
      <p:sp>
        <p:nvSpPr>
          <p:cNvPr id="18" name="Text 14"/>
          <p:cNvSpPr/>
          <p:nvPr/>
        </p:nvSpPr>
        <p:spPr>
          <a:xfrm>
            <a:off x="6451092" y="3813048"/>
            <a:ext cx="4969764"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Müşteri Beklentisi</a:t>
            </a:r>
            <a:endParaRPr lang="en-US" sz="1500" dirty="0"/>
          </a:p>
        </p:txBody>
      </p:sp>
      <p:sp>
        <p:nvSpPr>
          <p:cNvPr id="19" name="Text 15"/>
          <p:cNvSpPr/>
          <p:nvPr/>
        </p:nvSpPr>
        <p:spPr>
          <a:xfrm>
            <a:off x="6451092" y="4325112"/>
            <a:ext cx="4969764" cy="8138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Müşteri artık dijital deneyimlerin standardıyla kıyaslıyor. Geç gelen mükemmel çözüm değersizleşiyor.</a:t>
            </a:r>
            <a:endParaRPr lang="en-US" sz="1200" dirty="0"/>
          </a:p>
        </p:txBody>
      </p:sp>
      <p:sp>
        <p:nvSpPr>
          <p:cNvPr id="20" name="Shape 16"/>
          <p:cNvSpPr/>
          <p:nvPr/>
        </p:nvSpPr>
        <p:spPr>
          <a:xfrm>
            <a:off x="548640" y="5120640"/>
            <a:ext cx="11091672" cy="1097280"/>
          </a:xfrm>
          <a:prstGeom prst="roundRect">
            <a:avLst>
              <a:gd name="adj" fmla="val 8333"/>
            </a:avLst>
          </a:prstGeom>
          <a:solidFill>
            <a:srgbClr val="33348E"/>
          </a:solidFill>
          <a:ln w="12700">
            <a:solidFill>
              <a:srgbClr val="33348E"/>
            </a:solidFill>
            <a:prstDash val="solid"/>
          </a:ln>
        </p:spPr>
      </p:sp>
      <p:sp>
        <p:nvSpPr>
          <p:cNvPr id="21" name="Text 17"/>
          <p:cNvSpPr/>
          <p:nvPr/>
        </p:nvSpPr>
        <p:spPr>
          <a:xfrm>
            <a:off x="868680" y="521208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Sorun tembellik ya da yetkinlik değil, değişim hızının öğrenme hızımızı geçmesi.</a:t>
            </a:r>
            <a:endParaRPr lang="en-US" sz="1500" dirty="0"/>
          </a:p>
        </p:txBody>
      </p:sp>
      <p:sp>
        <p:nvSpPr>
          <p:cNvPr id="22" name="Text 18"/>
          <p:cNvSpPr/>
          <p:nvPr/>
        </p:nvSpPr>
        <p:spPr>
          <a:xfrm>
            <a:off x="868680" y="5650992"/>
            <a:ext cx="10424160" cy="411480"/>
          </a:xfrm>
          <a:prstGeom prst="rect">
            <a:avLst/>
          </a:prstGeom>
          <a:noFill/>
          <a:ln/>
        </p:spPr>
        <p:txBody>
          <a:bodyPr wrap="square" lIns="0" tIns="0" rIns="0" bIns="0" rtlCol="0" anchor="t"/>
          <a:lstStyle/>
          <a:p>
            <a:pPr indent="0" marL="0">
              <a:buNone/>
            </a:pPr>
            <a:r>
              <a:rPr lang="en-US" sz="1250" dirty="0">
                <a:solidFill>
                  <a:srgbClr val="C9CAE6"/>
                </a:solidFill>
                <a:latin typeface="Calibri" pitchFamily="34" charset="0"/>
                <a:ea typeface="Calibri" pitchFamily="34" charset="-122"/>
                <a:cs typeface="Calibri" pitchFamily="34" charset="-120"/>
              </a:rPr>
              <a:t>Çeviklik: öğrenme ve uyarlama hızını sistemli hale getirmek.</a:t>
            </a:r>
            <a:endParaRPr lang="en-US" sz="125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6</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Değer Akışları ve Yalın Bütçeleme</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72</a:t>
            </a:r>
            <a:endParaRPr lang="en-US" sz="900" dirty="0"/>
          </a:p>
        </p:txBody>
      </p:sp>
      <p:sp>
        <p:nvSpPr>
          <p:cNvPr id="8" name="Shape 4"/>
          <p:cNvSpPr/>
          <p:nvPr/>
        </p:nvSpPr>
        <p:spPr>
          <a:xfrm>
            <a:off x="548640" y="1645920"/>
            <a:ext cx="5394960" cy="3108960"/>
          </a:xfrm>
          <a:prstGeom prst="roundRect">
            <a:avLst>
              <a:gd name="adj" fmla="val 2353"/>
            </a:avLst>
          </a:prstGeom>
          <a:solidFill>
            <a:srgbClr val="EDEEF7"/>
          </a:solidFill>
          <a:ln w="12700">
            <a:solidFill>
              <a:srgbClr val="EDEEF7"/>
            </a:solidFill>
            <a:prstDash val="solid"/>
          </a:ln>
        </p:spPr>
      </p:sp>
      <p:sp>
        <p:nvSpPr>
          <p:cNvPr id="9" name="Shape 5"/>
          <p:cNvSpPr/>
          <p:nvPr/>
        </p:nvSpPr>
        <p:spPr>
          <a:xfrm>
            <a:off x="548640" y="1645920"/>
            <a:ext cx="5394960" cy="566928"/>
          </a:xfrm>
          <a:prstGeom prst="roundRect">
            <a:avLst>
              <a:gd name="adj" fmla="val 12903"/>
            </a:avLst>
          </a:prstGeom>
          <a:solidFill>
            <a:srgbClr val="8A8BA8"/>
          </a:solidFill>
          <a:ln w="12700">
            <a:solidFill>
              <a:srgbClr val="8A8BA8"/>
            </a:solidFill>
            <a:prstDash val="solid"/>
          </a:ln>
        </p:spPr>
      </p:sp>
      <p:sp>
        <p:nvSpPr>
          <p:cNvPr id="10" name="Text 6"/>
          <p:cNvSpPr/>
          <p:nvPr/>
        </p:nvSpPr>
        <p:spPr>
          <a:xfrm>
            <a:off x="804672" y="1645920"/>
            <a:ext cx="4937760" cy="56692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Proje Bazlı Bütçe</a:t>
            </a:r>
            <a:endParaRPr lang="en-US" sz="1500" dirty="0"/>
          </a:p>
        </p:txBody>
      </p:sp>
      <p:sp>
        <p:nvSpPr>
          <p:cNvPr id="11" name="Text 7"/>
          <p:cNvSpPr/>
          <p:nvPr/>
        </p:nvSpPr>
        <p:spPr>
          <a:xfrm>
            <a:off x="868680" y="2423160"/>
            <a:ext cx="4754880" cy="210312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55566B"/>
                </a:solidFill>
                <a:latin typeface="Calibri" pitchFamily="34" charset="0"/>
                <a:ea typeface="Calibri" pitchFamily="34" charset="-122"/>
                <a:cs typeface="Calibri" pitchFamily="34" charset="-120"/>
              </a:rPr>
              <a:t>Bütçe her proje için ayrı onaylanır</a:t>
            </a:r>
            <a:endParaRPr lang="en-US" sz="1300" dirty="0"/>
          </a:p>
          <a:p>
            <a:pPr marL="342900" indent="-342900">
              <a:spcAft>
                <a:spcPts val="800"/>
              </a:spcAft>
              <a:buSzPct val="100000"/>
              <a:buChar char="▪"/>
            </a:pPr>
            <a:r>
              <a:rPr lang="en-US" sz="1300" dirty="0">
                <a:solidFill>
                  <a:srgbClr val="55566B"/>
                </a:solidFill>
                <a:latin typeface="Calibri" pitchFamily="34" charset="0"/>
                <a:ea typeface="Calibri" pitchFamily="34" charset="-122"/>
                <a:cs typeface="Calibri" pitchFamily="34" charset="-120"/>
              </a:rPr>
              <a:t>İş vakası detaylı ve baştan hazırlanır</a:t>
            </a:r>
            <a:endParaRPr lang="en-US" sz="1300" dirty="0"/>
          </a:p>
          <a:p>
            <a:pPr marL="342900" indent="-342900">
              <a:spcAft>
                <a:spcPts val="800"/>
              </a:spcAft>
              <a:buSzPct val="100000"/>
              <a:buChar char="▪"/>
            </a:pPr>
            <a:r>
              <a:rPr lang="en-US" sz="1300" dirty="0">
                <a:solidFill>
                  <a:srgbClr val="55566B"/>
                </a:solidFill>
                <a:latin typeface="Calibri" pitchFamily="34" charset="0"/>
                <a:ea typeface="Calibri" pitchFamily="34" charset="-122"/>
                <a:cs typeface="Calibri" pitchFamily="34" charset="-120"/>
              </a:rPr>
              <a:t>Yeni fikir için yeni onay süreci gerekir</a:t>
            </a:r>
            <a:endParaRPr lang="en-US" sz="1300" dirty="0"/>
          </a:p>
          <a:p>
            <a:pPr marL="342900" indent="-342900">
              <a:spcAft>
                <a:spcPts val="800"/>
              </a:spcAft>
              <a:buSzPct val="100000"/>
              <a:buChar char="▪"/>
            </a:pPr>
            <a:r>
              <a:rPr lang="en-US" sz="1300" dirty="0">
                <a:solidFill>
                  <a:srgbClr val="55566B"/>
                </a:solidFill>
                <a:latin typeface="Calibri" pitchFamily="34" charset="0"/>
                <a:ea typeface="Calibri" pitchFamily="34" charset="-122"/>
                <a:cs typeface="Calibri" pitchFamily="34" charset="-120"/>
              </a:rPr>
              <a:t>İnsanlar projeler arasında gezdirilir</a:t>
            </a:r>
            <a:endParaRPr lang="en-US" sz="1300" dirty="0"/>
          </a:p>
          <a:p>
            <a:pPr marL="342900" indent="-342900">
              <a:spcAft>
                <a:spcPts val="800"/>
              </a:spcAft>
              <a:buSzPct val="100000"/>
              <a:buChar char="▪"/>
            </a:pPr>
            <a:r>
              <a:rPr lang="en-US" sz="1300" dirty="0">
                <a:solidFill>
                  <a:srgbClr val="55566B"/>
                </a:solidFill>
                <a:latin typeface="Calibri" pitchFamily="34" charset="0"/>
                <a:ea typeface="Calibri" pitchFamily="34" charset="-122"/>
                <a:cs typeface="Calibri" pitchFamily="34" charset="-120"/>
              </a:rPr>
              <a:t>Proje bitince bilgi ve takım dağılır</a:t>
            </a:r>
            <a:endParaRPr lang="en-US" sz="1300" dirty="0"/>
          </a:p>
        </p:txBody>
      </p:sp>
      <p:sp>
        <p:nvSpPr>
          <p:cNvPr id="12" name="Shape 8"/>
          <p:cNvSpPr/>
          <p:nvPr/>
        </p:nvSpPr>
        <p:spPr>
          <a:xfrm>
            <a:off x="6254496" y="1645920"/>
            <a:ext cx="5394960" cy="3108960"/>
          </a:xfrm>
          <a:prstGeom prst="roundRect">
            <a:avLst>
              <a:gd name="adj" fmla="val 2353"/>
            </a:avLst>
          </a:prstGeom>
          <a:solidFill>
            <a:srgbClr val="FBEFEF"/>
          </a:solidFill>
          <a:ln w="12700">
            <a:solidFill>
              <a:srgbClr val="FBEFEF"/>
            </a:solidFill>
            <a:prstDash val="solid"/>
          </a:ln>
        </p:spPr>
      </p:sp>
      <p:sp>
        <p:nvSpPr>
          <p:cNvPr id="13" name="Shape 9"/>
          <p:cNvSpPr/>
          <p:nvPr/>
        </p:nvSpPr>
        <p:spPr>
          <a:xfrm>
            <a:off x="6254496" y="1645920"/>
            <a:ext cx="5394960" cy="566928"/>
          </a:xfrm>
          <a:prstGeom prst="roundRect">
            <a:avLst>
              <a:gd name="adj" fmla="val 12903"/>
            </a:avLst>
          </a:prstGeom>
          <a:solidFill>
            <a:srgbClr val="33348E"/>
          </a:solidFill>
          <a:ln w="12700">
            <a:solidFill>
              <a:srgbClr val="33348E"/>
            </a:solidFill>
            <a:prstDash val="solid"/>
          </a:ln>
        </p:spPr>
      </p:sp>
      <p:sp>
        <p:nvSpPr>
          <p:cNvPr id="14" name="Text 10"/>
          <p:cNvSpPr/>
          <p:nvPr/>
        </p:nvSpPr>
        <p:spPr>
          <a:xfrm>
            <a:off x="6510528" y="1645920"/>
            <a:ext cx="4937760" cy="56692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Değer Akışına Yalın Bütçe</a:t>
            </a:r>
            <a:endParaRPr lang="en-US" sz="1500" dirty="0"/>
          </a:p>
        </p:txBody>
      </p:sp>
      <p:sp>
        <p:nvSpPr>
          <p:cNvPr id="15" name="Text 11"/>
          <p:cNvSpPr/>
          <p:nvPr/>
        </p:nvSpPr>
        <p:spPr>
          <a:xfrm>
            <a:off x="6574536" y="2423160"/>
            <a:ext cx="4754880" cy="210312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55566B"/>
                </a:solidFill>
                <a:latin typeface="Calibri" pitchFamily="34" charset="0"/>
                <a:ea typeface="Calibri" pitchFamily="34" charset="-122"/>
                <a:cs typeface="Calibri" pitchFamily="34" charset="-120"/>
              </a:rPr>
              <a:t>Bütçe kalıcı değer akışına tahsis edilir</a:t>
            </a:r>
            <a:endParaRPr lang="en-US" sz="1300" dirty="0"/>
          </a:p>
          <a:p>
            <a:pPr marL="342900" indent="-342900">
              <a:spcAft>
                <a:spcPts val="800"/>
              </a:spcAft>
              <a:buSzPct val="100000"/>
              <a:buChar char="▪"/>
            </a:pPr>
            <a:r>
              <a:rPr lang="en-US" sz="1300" dirty="0">
                <a:solidFill>
                  <a:srgbClr val="55566B"/>
                </a:solidFill>
                <a:latin typeface="Calibri" pitchFamily="34" charset="0"/>
                <a:ea typeface="Calibri" pitchFamily="34" charset="-122"/>
                <a:cs typeface="Calibri" pitchFamily="34" charset="-120"/>
              </a:rPr>
              <a:t>Öncelik akış içinde sürekli güncellenir</a:t>
            </a:r>
            <a:endParaRPr lang="en-US" sz="1300" dirty="0"/>
          </a:p>
          <a:p>
            <a:pPr marL="342900" indent="-342900">
              <a:spcAft>
                <a:spcPts val="800"/>
              </a:spcAft>
              <a:buSzPct val="100000"/>
              <a:buChar char="▪"/>
            </a:pPr>
            <a:r>
              <a:rPr lang="en-US" sz="1300" dirty="0">
                <a:solidFill>
                  <a:srgbClr val="55566B"/>
                </a:solidFill>
                <a:latin typeface="Calibri" pitchFamily="34" charset="0"/>
                <a:ea typeface="Calibri" pitchFamily="34" charset="-122"/>
                <a:cs typeface="Calibri" pitchFamily="34" charset="-120"/>
              </a:rPr>
              <a:t>Yeni fikir mevcut bütçe içinde denenebilir</a:t>
            </a:r>
            <a:endParaRPr lang="en-US" sz="1300" dirty="0"/>
          </a:p>
          <a:p>
            <a:pPr marL="342900" indent="-342900">
              <a:spcAft>
                <a:spcPts val="800"/>
              </a:spcAft>
              <a:buSzPct val="100000"/>
              <a:buChar char="▪"/>
            </a:pPr>
            <a:r>
              <a:rPr lang="en-US" sz="1300" dirty="0">
                <a:solidFill>
                  <a:srgbClr val="55566B"/>
                </a:solidFill>
                <a:latin typeface="Calibri" pitchFamily="34" charset="0"/>
                <a:ea typeface="Calibri" pitchFamily="34" charset="-122"/>
                <a:cs typeface="Calibri" pitchFamily="34" charset="-120"/>
              </a:rPr>
              <a:t>İş kalıcı takıma akıtılır</a:t>
            </a:r>
            <a:endParaRPr lang="en-US" sz="1300" dirty="0"/>
          </a:p>
          <a:p>
            <a:pPr marL="342900" indent="-342900">
              <a:spcAft>
                <a:spcPts val="800"/>
              </a:spcAft>
              <a:buSzPct val="100000"/>
              <a:buChar char="▪"/>
            </a:pPr>
            <a:r>
              <a:rPr lang="en-US" sz="1300" dirty="0">
                <a:solidFill>
                  <a:srgbClr val="55566B"/>
                </a:solidFill>
                <a:latin typeface="Calibri" pitchFamily="34" charset="0"/>
                <a:ea typeface="Calibri" pitchFamily="34" charset="-122"/>
                <a:cs typeface="Calibri" pitchFamily="34" charset="-120"/>
              </a:rPr>
              <a:t>Bilgi ve takım korunur, öğrenme birikir</a:t>
            </a:r>
            <a:endParaRPr lang="en-US" sz="1300" dirty="0"/>
          </a:p>
        </p:txBody>
      </p:sp>
      <p:sp>
        <p:nvSpPr>
          <p:cNvPr id="16" name="Shape 12"/>
          <p:cNvSpPr/>
          <p:nvPr/>
        </p:nvSpPr>
        <p:spPr>
          <a:xfrm>
            <a:off x="548640" y="4937760"/>
            <a:ext cx="11091672" cy="1280160"/>
          </a:xfrm>
          <a:prstGeom prst="roundRect">
            <a:avLst>
              <a:gd name="adj" fmla="val 7143"/>
            </a:avLst>
          </a:prstGeom>
          <a:solidFill>
            <a:srgbClr val="F6F7FB"/>
          </a:solidFill>
          <a:ln w="12700">
            <a:solidFill>
              <a:srgbClr val="F6F7FB"/>
            </a:solidFill>
            <a:prstDash val="solid"/>
          </a:ln>
        </p:spPr>
      </p:sp>
      <p:sp>
        <p:nvSpPr>
          <p:cNvPr id="17" name="Text 13"/>
          <p:cNvSpPr/>
          <p:nvPr/>
        </p:nvSpPr>
        <p:spPr>
          <a:xfrm>
            <a:off x="768096" y="5138928"/>
            <a:ext cx="10652760"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Rehber Sınırlar (Guardrails)</a:t>
            </a:r>
            <a:endParaRPr lang="en-US" sz="1500" dirty="0"/>
          </a:p>
        </p:txBody>
      </p:sp>
      <p:sp>
        <p:nvSpPr>
          <p:cNvPr id="18" name="Text 14"/>
          <p:cNvSpPr/>
          <p:nvPr/>
        </p:nvSpPr>
        <p:spPr>
          <a:xfrm>
            <a:off x="768096" y="5650992"/>
            <a:ext cx="10652760" cy="4023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Yatırım ufuklarına göre dağılım kuralları, kapasite tahsis oranları, büyük epikler için onay eşiği, sürekli iş ile yeni geliştirme dengesi. Bütçe özgürlüğü kuralsız değildir, sınırları önceden konuşulmuştur.</a:t>
            </a:r>
            <a:endParaRPr lang="en-US" sz="12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6</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Portföy Kanban: Epik Akışı</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73</a:t>
            </a:r>
            <a:endParaRPr lang="en-US" sz="900" dirty="0"/>
          </a:p>
        </p:txBody>
      </p:sp>
      <p:sp>
        <p:nvSpPr>
          <p:cNvPr id="8" name="Shape 4"/>
          <p:cNvSpPr/>
          <p:nvPr/>
        </p:nvSpPr>
        <p:spPr>
          <a:xfrm>
            <a:off x="548640" y="1783080"/>
            <a:ext cx="1528572" cy="1508760"/>
          </a:xfrm>
          <a:prstGeom prst="roundRect">
            <a:avLst>
              <a:gd name="adj" fmla="val 6061"/>
            </a:avLst>
          </a:prstGeom>
          <a:solidFill>
            <a:srgbClr val="33348E"/>
          </a:solidFill>
          <a:ln w="12700">
            <a:solidFill>
              <a:srgbClr val="33348E"/>
            </a:solidFill>
            <a:prstDash val="solid"/>
          </a:ln>
        </p:spPr>
      </p:sp>
      <p:sp>
        <p:nvSpPr>
          <p:cNvPr id="9" name="Text 5"/>
          <p:cNvSpPr/>
          <p:nvPr/>
        </p:nvSpPr>
        <p:spPr>
          <a:xfrm>
            <a:off x="676656" y="1892808"/>
            <a:ext cx="1272540" cy="457200"/>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Huni</a:t>
            </a:r>
            <a:endParaRPr lang="en-US" sz="1250" dirty="0"/>
          </a:p>
        </p:txBody>
      </p:sp>
      <p:sp>
        <p:nvSpPr>
          <p:cNvPr id="10" name="Text 6"/>
          <p:cNvSpPr/>
          <p:nvPr/>
        </p:nvSpPr>
        <p:spPr>
          <a:xfrm>
            <a:off x="694944" y="2350008"/>
            <a:ext cx="1235964" cy="82296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Tüm fikirler</a:t>
            </a:r>
            <a:endParaRPr lang="en-US" sz="1100" dirty="0"/>
          </a:p>
        </p:txBody>
      </p:sp>
      <p:sp>
        <p:nvSpPr>
          <p:cNvPr id="11" name="Shape 7"/>
          <p:cNvSpPr/>
          <p:nvPr/>
        </p:nvSpPr>
        <p:spPr>
          <a:xfrm>
            <a:off x="2150364" y="2436876"/>
            <a:ext cx="237744" cy="201168"/>
          </a:xfrm>
          <a:prstGeom prst="rightArrow">
            <a:avLst/>
          </a:prstGeom>
          <a:solidFill>
            <a:srgbClr val="6E6FB4"/>
          </a:solidFill>
          <a:ln w="12700">
            <a:solidFill>
              <a:srgbClr val="6E6FB4"/>
            </a:solidFill>
            <a:prstDash val="solid"/>
          </a:ln>
        </p:spPr>
      </p:sp>
      <p:sp>
        <p:nvSpPr>
          <p:cNvPr id="12" name="Shape 8"/>
          <p:cNvSpPr/>
          <p:nvPr/>
        </p:nvSpPr>
        <p:spPr>
          <a:xfrm>
            <a:off x="2461260" y="1783080"/>
            <a:ext cx="1528572" cy="1508760"/>
          </a:xfrm>
          <a:prstGeom prst="roundRect">
            <a:avLst>
              <a:gd name="adj" fmla="val 6061"/>
            </a:avLst>
          </a:prstGeom>
          <a:solidFill>
            <a:srgbClr val="6E6FB4"/>
          </a:solidFill>
          <a:ln w="12700">
            <a:solidFill>
              <a:srgbClr val="6E6FB4"/>
            </a:solidFill>
            <a:prstDash val="solid"/>
          </a:ln>
        </p:spPr>
      </p:sp>
      <p:sp>
        <p:nvSpPr>
          <p:cNvPr id="13" name="Text 9"/>
          <p:cNvSpPr/>
          <p:nvPr/>
        </p:nvSpPr>
        <p:spPr>
          <a:xfrm>
            <a:off x="2589276" y="1892808"/>
            <a:ext cx="1272540" cy="457200"/>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İnceleme</a:t>
            </a:r>
            <a:endParaRPr lang="en-US" sz="1250" dirty="0"/>
          </a:p>
        </p:txBody>
      </p:sp>
      <p:sp>
        <p:nvSpPr>
          <p:cNvPr id="14" name="Text 10"/>
          <p:cNvSpPr/>
          <p:nvPr/>
        </p:nvSpPr>
        <p:spPr>
          <a:xfrm>
            <a:off x="2607564" y="2350008"/>
            <a:ext cx="1235964" cy="82296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İlk eleme, tema uyumu</a:t>
            </a:r>
            <a:endParaRPr lang="en-US" sz="1100" dirty="0"/>
          </a:p>
        </p:txBody>
      </p:sp>
      <p:sp>
        <p:nvSpPr>
          <p:cNvPr id="15" name="Shape 11"/>
          <p:cNvSpPr/>
          <p:nvPr/>
        </p:nvSpPr>
        <p:spPr>
          <a:xfrm>
            <a:off x="4062984" y="2436876"/>
            <a:ext cx="237744" cy="201168"/>
          </a:xfrm>
          <a:prstGeom prst="rightArrow">
            <a:avLst/>
          </a:prstGeom>
          <a:solidFill>
            <a:srgbClr val="6E6FB4"/>
          </a:solidFill>
          <a:ln w="12700">
            <a:solidFill>
              <a:srgbClr val="6E6FB4"/>
            </a:solidFill>
            <a:prstDash val="solid"/>
          </a:ln>
        </p:spPr>
      </p:sp>
      <p:sp>
        <p:nvSpPr>
          <p:cNvPr id="16" name="Shape 12"/>
          <p:cNvSpPr/>
          <p:nvPr/>
        </p:nvSpPr>
        <p:spPr>
          <a:xfrm>
            <a:off x="4373880" y="1783080"/>
            <a:ext cx="1528572" cy="1508760"/>
          </a:xfrm>
          <a:prstGeom prst="roundRect">
            <a:avLst>
              <a:gd name="adj" fmla="val 6061"/>
            </a:avLst>
          </a:prstGeom>
          <a:solidFill>
            <a:srgbClr val="33348E"/>
          </a:solidFill>
          <a:ln w="12700">
            <a:solidFill>
              <a:srgbClr val="33348E"/>
            </a:solidFill>
            <a:prstDash val="solid"/>
          </a:ln>
        </p:spPr>
      </p:sp>
      <p:sp>
        <p:nvSpPr>
          <p:cNvPr id="17" name="Text 13"/>
          <p:cNvSpPr/>
          <p:nvPr/>
        </p:nvSpPr>
        <p:spPr>
          <a:xfrm>
            <a:off x="4501896" y="1892808"/>
            <a:ext cx="1272540" cy="457200"/>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Analiz</a:t>
            </a:r>
            <a:endParaRPr lang="en-US" sz="1250" dirty="0"/>
          </a:p>
        </p:txBody>
      </p:sp>
      <p:sp>
        <p:nvSpPr>
          <p:cNvPr id="18" name="Text 14"/>
          <p:cNvSpPr/>
          <p:nvPr/>
        </p:nvSpPr>
        <p:spPr>
          <a:xfrm>
            <a:off x="4520184" y="2350008"/>
            <a:ext cx="1235964" cy="82296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İş vakası, WSJF, MVP tanımı</a:t>
            </a:r>
            <a:endParaRPr lang="en-US" sz="1100" dirty="0"/>
          </a:p>
        </p:txBody>
      </p:sp>
      <p:sp>
        <p:nvSpPr>
          <p:cNvPr id="19" name="Shape 15"/>
          <p:cNvSpPr/>
          <p:nvPr/>
        </p:nvSpPr>
        <p:spPr>
          <a:xfrm>
            <a:off x="5975604" y="2436876"/>
            <a:ext cx="237744" cy="201168"/>
          </a:xfrm>
          <a:prstGeom prst="rightArrow">
            <a:avLst/>
          </a:prstGeom>
          <a:solidFill>
            <a:srgbClr val="6E6FB4"/>
          </a:solidFill>
          <a:ln w="12700">
            <a:solidFill>
              <a:srgbClr val="6E6FB4"/>
            </a:solidFill>
            <a:prstDash val="solid"/>
          </a:ln>
        </p:spPr>
      </p:sp>
      <p:sp>
        <p:nvSpPr>
          <p:cNvPr id="20" name="Shape 16"/>
          <p:cNvSpPr/>
          <p:nvPr/>
        </p:nvSpPr>
        <p:spPr>
          <a:xfrm>
            <a:off x="6286500" y="1783080"/>
            <a:ext cx="1528572" cy="1508760"/>
          </a:xfrm>
          <a:prstGeom prst="roundRect">
            <a:avLst>
              <a:gd name="adj" fmla="val 6061"/>
            </a:avLst>
          </a:prstGeom>
          <a:solidFill>
            <a:srgbClr val="6E6FB4"/>
          </a:solidFill>
          <a:ln w="12700">
            <a:solidFill>
              <a:srgbClr val="6E6FB4"/>
            </a:solidFill>
            <a:prstDash val="solid"/>
          </a:ln>
        </p:spPr>
      </p:sp>
      <p:sp>
        <p:nvSpPr>
          <p:cNvPr id="21" name="Text 17"/>
          <p:cNvSpPr/>
          <p:nvPr/>
        </p:nvSpPr>
        <p:spPr>
          <a:xfrm>
            <a:off x="6414516" y="1892808"/>
            <a:ext cx="1272540" cy="457200"/>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Portföy İş Listesi</a:t>
            </a:r>
            <a:endParaRPr lang="en-US" sz="1250" dirty="0"/>
          </a:p>
        </p:txBody>
      </p:sp>
      <p:sp>
        <p:nvSpPr>
          <p:cNvPr id="22" name="Text 18"/>
          <p:cNvSpPr/>
          <p:nvPr/>
        </p:nvSpPr>
        <p:spPr>
          <a:xfrm>
            <a:off x="6432804" y="2350008"/>
            <a:ext cx="1235964" cy="82296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Onaylı, sıralı bekleyenler</a:t>
            </a:r>
            <a:endParaRPr lang="en-US" sz="1100" dirty="0"/>
          </a:p>
        </p:txBody>
      </p:sp>
      <p:sp>
        <p:nvSpPr>
          <p:cNvPr id="23" name="Shape 19"/>
          <p:cNvSpPr/>
          <p:nvPr/>
        </p:nvSpPr>
        <p:spPr>
          <a:xfrm>
            <a:off x="7888224" y="2436876"/>
            <a:ext cx="237744" cy="201168"/>
          </a:xfrm>
          <a:prstGeom prst="rightArrow">
            <a:avLst/>
          </a:prstGeom>
          <a:solidFill>
            <a:srgbClr val="6E6FB4"/>
          </a:solidFill>
          <a:ln w="12700">
            <a:solidFill>
              <a:srgbClr val="6E6FB4"/>
            </a:solidFill>
            <a:prstDash val="solid"/>
          </a:ln>
        </p:spPr>
      </p:sp>
      <p:sp>
        <p:nvSpPr>
          <p:cNvPr id="24" name="Shape 20"/>
          <p:cNvSpPr/>
          <p:nvPr/>
        </p:nvSpPr>
        <p:spPr>
          <a:xfrm>
            <a:off x="8199120" y="1783080"/>
            <a:ext cx="1528572" cy="1508760"/>
          </a:xfrm>
          <a:prstGeom prst="roundRect">
            <a:avLst>
              <a:gd name="adj" fmla="val 6061"/>
            </a:avLst>
          </a:prstGeom>
          <a:solidFill>
            <a:srgbClr val="33348E"/>
          </a:solidFill>
          <a:ln w="12700">
            <a:solidFill>
              <a:srgbClr val="33348E"/>
            </a:solidFill>
            <a:prstDash val="solid"/>
          </a:ln>
        </p:spPr>
      </p:sp>
      <p:sp>
        <p:nvSpPr>
          <p:cNvPr id="25" name="Text 21"/>
          <p:cNvSpPr/>
          <p:nvPr/>
        </p:nvSpPr>
        <p:spPr>
          <a:xfrm>
            <a:off x="8327136" y="1892808"/>
            <a:ext cx="1272540" cy="457200"/>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Uygulama</a:t>
            </a:r>
            <a:endParaRPr lang="en-US" sz="1250" dirty="0"/>
          </a:p>
        </p:txBody>
      </p:sp>
      <p:sp>
        <p:nvSpPr>
          <p:cNvPr id="26" name="Text 22"/>
          <p:cNvSpPr/>
          <p:nvPr/>
        </p:nvSpPr>
        <p:spPr>
          <a:xfrm>
            <a:off x="8345424" y="2350008"/>
            <a:ext cx="1235964" cy="82296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WIP limitli, aktif</a:t>
            </a:r>
            <a:endParaRPr lang="en-US" sz="1100" dirty="0"/>
          </a:p>
        </p:txBody>
      </p:sp>
      <p:sp>
        <p:nvSpPr>
          <p:cNvPr id="27" name="Shape 23"/>
          <p:cNvSpPr/>
          <p:nvPr/>
        </p:nvSpPr>
        <p:spPr>
          <a:xfrm>
            <a:off x="9800844" y="2436876"/>
            <a:ext cx="237744" cy="201168"/>
          </a:xfrm>
          <a:prstGeom prst="rightArrow">
            <a:avLst/>
          </a:prstGeom>
          <a:solidFill>
            <a:srgbClr val="6E6FB4"/>
          </a:solidFill>
          <a:ln w="12700">
            <a:solidFill>
              <a:srgbClr val="6E6FB4"/>
            </a:solidFill>
            <a:prstDash val="solid"/>
          </a:ln>
        </p:spPr>
      </p:sp>
      <p:sp>
        <p:nvSpPr>
          <p:cNvPr id="28" name="Shape 24"/>
          <p:cNvSpPr/>
          <p:nvPr/>
        </p:nvSpPr>
        <p:spPr>
          <a:xfrm>
            <a:off x="10111740" y="1783080"/>
            <a:ext cx="1528572" cy="1508760"/>
          </a:xfrm>
          <a:prstGeom prst="roundRect">
            <a:avLst>
              <a:gd name="adj" fmla="val 6061"/>
            </a:avLst>
          </a:prstGeom>
          <a:solidFill>
            <a:srgbClr val="6E6FB4"/>
          </a:solidFill>
          <a:ln w="12700">
            <a:solidFill>
              <a:srgbClr val="6E6FB4"/>
            </a:solidFill>
            <a:prstDash val="solid"/>
          </a:ln>
        </p:spPr>
      </p:sp>
      <p:sp>
        <p:nvSpPr>
          <p:cNvPr id="29" name="Text 25"/>
          <p:cNvSpPr/>
          <p:nvPr/>
        </p:nvSpPr>
        <p:spPr>
          <a:xfrm>
            <a:off x="10239756" y="1892808"/>
            <a:ext cx="1272540" cy="457200"/>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Tamam</a:t>
            </a:r>
            <a:endParaRPr lang="en-US" sz="1250" dirty="0"/>
          </a:p>
        </p:txBody>
      </p:sp>
      <p:sp>
        <p:nvSpPr>
          <p:cNvPr id="30" name="Text 26"/>
          <p:cNvSpPr/>
          <p:nvPr/>
        </p:nvSpPr>
        <p:spPr>
          <a:xfrm>
            <a:off x="10258044" y="2350008"/>
            <a:ext cx="1235964" cy="82296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Devreye alındı, sonuç ölçülüyor</a:t>
            </a:r>
            <a:endParaRPr lang="en-US" sz="1100" dirty="0"/>
          </a:p>
        </p:txBody>
      </p:sp>
      <p:sp>
        <p:nvSpPr>
          <p:cNvPr id="31" name="Shape 27"/>
          <p:cNvSpPr/>
          <p:nvPr/>
        </p:nvSpPr>
        <p:spPr>
          <a:xfrm>
            <a:off x="548640" y="3566160"/>
            <a:ext cx="3514344" cy="1874520"/>
          </a:xfrm>
          <a:prstGeom prst="roundRect">
            <a:avLst>
              <a:gd name="adj" fmla="val 4878"/>
            </a:avLst>
          </a:prstGeom>
          <a:solidFill>
            <a:srgbClr val="EDEEF7"/>
          </a:solidFill>
          <a:ln w="12700">
            <a:solidFill>
              <a:srgbClr val="EDEEF7"/>
            </a:solidFill>
            <a:prstDash val="solid"/>
          </a:ln>
        </p:spPr>
      </p:sp>
      <p:sp>
        <p:nvSpPr>
          <p:cNvPr id="32" name="Text 28"/>
          <p:cNvSpPr/>
          <p:nvPr/>
        </p:nvSpPr>
        <p:spPr>
          <a:xfrm>
            <a:off x="768096" y="376732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WIP Limiti Nerede?</a:t>
            </a:r>
            <a:endParaRPr lang="en-US" sz="1500" dirty="0"/>
          </a:p>
        </p:txBody>
      </p:sp>
      <p:sp>
        <p:nvSpPr>
          <p:cNvPr id="33" name="Text 29"/>
          <p:cNvSpPr/>
          <p:nvPr/>
        </p:nvSpPr>
        <p:spPr>
          <a:xfrm>
            <a:off x="768096" y="4279392"/>
            <a:ext cx="3075432" cy="99669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Analiz ve Uygulama kolonlarında. Uygulama limiti dolduğunda yeni epik başlatılmaz. Bu tek kural, portföy hızını en çok etkileyen karardır.</a:t>
            </a:r>
            <a:endParaRPr lang="en-US" sz="1200" dirty="0"/>
          </a:p>
        </p:txBody>
      </p:sp>
      <p:sp>
        <p:nvSpPr>
          <p:cNvPr id="34" name="Shape 30"/>
          <p:cNvSpPr/>
          <p:nvPr/>
        </p:nvSpPr>
        <p:spPr>
          <a:xfrm>
            <a:off x="4337304" y="3566160"/>
            <a:ext cx="3514344" cy="1874520"/>
          </a:xfrm>
          <a:prstGeom prst="roundRect">
            <a:avLst>
              <a:gd name="adj" fmla="val 4878"/>
            </a:avLst>
          </a:prstGeom>
          <a:solidFill>
            <a:srgbClr val="EDEEF7"/>
          </a:solidFill>
          <a:ln w="12700">
            <a:solidFill>
              <a:srgbClr val="EDEEF7"/>
            </a:solidFill>
            <a:prstDash val="solid"/>
          </a:ln>
        </p:spPr>
      </p:sp>
      <p:sp>
        <p:nvSpPr>
          <p:cNvPr id="35" name="Text 31"/>
          <p:cNvSpPr/>
          <p:nvPr/>
        </p:nvSpPr>
        <p:spPr>
          <a:xfrm>
            <a:off x="4556760" y="376732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Giriş Kriterleri</a:t>
            </a:r>
            <a:endParaRPr lang="en-US" sz="1500" dirty="0"/>
          </a:p>
        </p:txBody>
      </p:sp>
      <p:sp>
        <p:nvSpPr>
          <p:cNvPr id="36" name="Text 32"/>
          <p:cNvSpPr/>
          <p:nvPr/>
        </p:nvSpPr>
        <p:spPr>
          <a:xfrm>
            <a:off x="4556760" y="4279392"/>
            <a:ext cx="3075432" cy="99669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Her kolon için giriş ve çıkış kriteri açık yazılır. Hangi bilgi olmadan bir epik ilerleyemez, herkes bilir.</a:t>
            </a:r>
            <a:endParaRPr lang="en-US" sz="1200" dirty="0"/>
          </a:p>
        </p:txBody>
      </p:sp>
      <p:sp>
        <p:nvSpPr>
          <p:cNvPr id="37" name="Shape 33"/>
          <p:cNvSpPr/>
          <p:nvPr/>
        </p:nvSpPr>
        <p:spPr>
          <a:xfrm>
            <a:off x="8125968" y="3566160"/>
            <a:ext cx="3514344" cy="1874520"/>
          </a:xfrm>
          <a:prstGeom prst="roundRect">
            <a:avLst>
              <a:gd name="adj" fmla="val 4878"/>
            </a:avLst>
          </a:prstGeom>
          <a:solidFill>
            <a:srgbClr val="EDEEF7"/>
          </a:solidFill>
          <a:ln w="12700">
            <a:solidFill>
              <a:srgbClr val="EDEEF7"/>
            </a:solidFill>
            <a:prstDash val="solid"/>
          </a:ln>
        </p:spPr>
      </p:sp>
      <p:sp>
        <p:nvSpPr>
          <p:cNvPr id="38" name="Text 34"/>
          <p:cNvSpPr/>
          <p:nvPr/>
        </p:nvSpPr>
        <p:spPr>
          <a:xfrm>
            <a:off x="8345424" y="376732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Gözden Geçirme Ritmi</a:t>
            </a:r>
            <a:endParaRPr lang="en-US" sz="1500" dirty="0"/>
          </a:p>
        </p:txBody>
      </p:sp>
      <p:sp>
        <p:nvSpPr>
          <p:cNvPr id="39" name="Text 35"/>
          <p:cNvSpPr/>
          <p:nvPr/>
        </p:nvSpPr>
        <p:spPr>
          <a:xfrm>
            <a:off x="8345424" y="4279392"/>
            <a:ext cx="3075432" cy="99669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Aylık portföy gözden geçirme, üç aylık strateji hizalama. Karar döngüsü yıllıktan aylığa iner.</a:t>
            </a:r>
            <a:endParaRPr lang="en-US" sz="1200" dirty="0"/>
          </a:p>
        </p:txBody>
      </p:sp>
      <p:sp>
        <p:nvSpPr>
          <p:cNvPr id="40" name="Shape 36"/>
          <p:cNvSpPr/>
          <p:nvPr/>
        </p:nvSpPr>
        <p:spPr>
          <a:xfrm>
            <a:off x="548640" y="5623560"/>
            <a:ext cx="11091672" cy="603504"/>
          </a:xfrm>
          <a:prstGeom prst="roundRect">
            <a:avLst>
              <a:gd name="adj" fmla="val 15152"/>
            </a:avLst>
          </a:prstGeom>
          <a:solidFill>
            <a:srgbClr val="33348E"/>
          </a:solidFill>
          <a:ln w="12700">
            <a:solidFill>
              <a:srgbClr val="33348E"/>
            </a:solidFill>
            <a:prstDash val="solid"/>
          </a:ln>
        </p:spPr>
      </p:sp>
      <p:sp>
        <p:nvSpPr>
          <p:cNvPr id="41" name="Text 37"/>
          <p:cNvSpPr/>
          <p:nvPr/>
        </p:nvSpPr>
        <p:spPr>
          <a:xfrm>
            <a:off x="868680" y="5715000"/>
            <a:ext cx="10424160" cy="420624"/>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Portföy Kanban'ın gerçek faydası: hayır demeyi kurumsal ve şeffaf hale getirmesi.</a:t>
            </a:r>
            <a:endParaRPr lang="en-US" sz="15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6</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WSJF ile Önceliklendirme</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75</a:t>
            </a:r>
            <a:endParaRPr lang="en-US" sz="900" dirty="0"/>
          </a:p>
        </p:txBody>
      </p:sp>
      <p:sp>
        <p:nvSpPr>
          <p:cNvPr id="8" name="Shape 4"/>
          <p:cNvSpPr/>
          <p:nvPr/>
        </p:nvSpPr>
        <p:spPr>
          <a:xfrm>
            <a:off x="548640" y="1691640"/>
            <a:ext cx="11091672" cy="1143000"/>
          </a:xfrm>
          <a:prstGeom prst="roundRect">
            <a:avLst>
              <a:gd name="adj" fmla="val 8000"/>
            </a:avLst>
          </a:prstGeom>
          <a:solidFill>
            <a:srgbClr val="33348E"/>
          </a:solidFill>
          <a:ln w="12700">
            <a:solidFill>
              <a:srgbClr val="33348E"/>
            </a:solidFill>
            <a:prstDash val="solid"/>
          </a:ln>
        </p:spPr>
      </p:sp>
      <p:sp>
        <p:nvSpPr>
          <p:cNvPr id="9" name="Text 5"/>
          <p:cNvSpPr/>
          <p:nvPr/>
        </p:nvSpPr>
        <p:spPr>
          <a:xfrm>
            <a:off x="822960" y="1691640"/>
            <a:ext cx="10515600" cy="1143000"/>
          </a:xfrm>
          <a:prstGeom prst="rect">
            <a:avLst/>
          </a:prstGeom>
          <a:noFill/>
          <a:ln/>
        </p:spPr>
        <p:txBody>
          <a:bodyPr wrap="square" lIns="0" tIns="0" rIns="0" bIns="0" rtlCol="0" anchor="ctr"/>
          <a:lstStyle/>
          <a:p>
            <a:pPr algn="ctr" indent="0" marL="0">
              <a:buNone/>
            </a:pPr>
            <a:r>
              <a:rPr lang="en-US" sz="1900" b="1" dirty="0">
                <a:solidFill>
                  <a:srgbClr val="FFFFFF"/>
                </a:solidFill>
                <a:latin typeface="Calibri" pitchFamily="34" charset="0"/>
                <a:ea typeface="Calibri" pitchFamily="34" charset="-122"/>
                <a:cs typeface="Calibri" pitchFamily="34" charset="-120"/>
              </a:rPr>
              <a:t>WSJF  =  ( İş Değeri  +  Zaman Kritikliği  +  Risk Azaltma ve Fırsat )  /  İş Boyutu</a:t>
            </a:r>
            <a:endParaRPr lang="en-US" sz="1900" dirty="0"/>
          </a:p>
        </p:txBody>
      </p:sp>
      <p:sp>
        <p:nvSpPr>
          <p:cNvPr id="10" name="Shape 6"/>
          <p:cNvSpPr/>
          <p:nvPr/>
        </p:nvSpPr>
        <p:spPr>
          <a:xfrm>
            <a:off x="548640" y="3063240"/>
            <a:ext cx="2567178" cy="1737360"/>
          </a:xfrm>
          <a:prstGeom prst="roundRect">
            <a:avLst>
              <a:gd name="adj" fmla="val 5263"/>
            </a:avLst>
          </a:prstGeom>
          <a:solidFill>
            <a:srgbClr val="EDEEF7"/>
          </a:solidFill>
          <a:ln w="12700">
            <a:solidFill>
              <a:srgbClr val="EDEEF7"/>
            </a:solidFill>
            <a:prstDash val="solid"/>
          </a:ln>
        </p:spPr>
      </p:sp>
      <p:sp>
        <p:nvSpPr>
          <p:cNvPr id="11" name="Text 7"/>
          <p:cNvSpPr/>
          <p:nvPr/>
        </p:nvSpPr>
        <p:spPr>
          <a:xfrm>
            <a:off x="768096" y="326440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İş Değeri</a:t>
            </a:r>
            <a:endParaRPr lang="en-US" sz="1500" dirty="0"/>
          </a:p>
        </p:txBody>
      </p:sp>
      <p:sp>
        <p:nvSpPr>
          <p:cNvPr id="12" name="Text 8"/>
          <p:cNvSpPr/>
          <p:nvPr/>
        </p:nvSpPr>
        <p:spPr>
          <a:xfrm>
            <a:off x="768096" y="3776472"/>
            <a:ext cx="2128266"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Bu iş yapılmazsa ne kaybederiz? Gelir, maliyet, müşteri etkisi.</a:t>
            </a:r>
            <a:endParaRPr lang="en-US" sz="1200" dirty="0"/>
          </a:p>
        </p:txBody>
      </p:sp>
      <p:sp>
        <p:nvSpPr>
          <p:cNvPr id="13" name="Shape 9"/>
          <p:cNvSpPr/>
          <p:nvPr/>
        </p:nvSpPr>
        <p:spPr>
          <a:xfrm>
            <a:off x="3390138" y="3063240"/>
            <a:ext cx="2567178" cy="1737360"/>
          </a:xfrm>
          <a:prstGeom prst="roundRect">
            <a:avLst>
              <a:gd name="adj" fmla="val 5263"/>
            </a:avLst>
          </a:prstGeom>
          <a:solidFill>
            <a:srgbClr val="EDEEF7"/>
          </a:solidFill>
          <a:ln w="12700">
            <a:solidFill>
              <a:srgbClr val="EDEEF7"/>
            </a:solidFill>
            <a:prstDash val="solid"/>
          </a:ln>
        </p:spPr>
      </p:sp>
      <p:sp>
        <p:nvSpPr>
          <p:cNvPr id="14" name="Text 10"/>
          <p:cNvSpPr/>
          <p:nvPr/>
        </p:nvSpPr>
        <p:spPr>
          <a:xfrm>
            <a:off x="3609594" y="326440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Zaman Kritikliği</a:t>
            </a:r>
            <a:endParaRPr lang="en-US" sz="1500" dirty="0"/>
          </a:p>
        </p:txBody>
      </p:sp>
      <p:sp>
        <p:nvSpPr>
          <p:cNvPr id="15" name="Text 11"/>
          <p:cNvSpPr/>
          <p:nvPr/>
        </p:nvSpPr>
        <p:spPr>
          <a:xfrm>
            <a:off x="3609594" y="3776472"/>
            <a:ext cx="2128266"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Gecikirsek değeri azalır mı? Pazar penceresi, regülasyon tarihi.</a:t>
            </a:r>
            <a:endParaRPr lang="en-US" sz="1200" dirty="0"/>
          </a:p>
        </p:txBody>
      </p:sp>
      <p:sp>
        <p:nvSpPr>
          <p:cNvPr id="16" name="Shape 12"/>
          <p:cNvSpPr/>
          <p:nvPr/>
        </p:nvSpPr>
        <p:spPr>
          <a:xfrm>
            <a:off x="6231636" y="3063240"/>
            <a:ext cx="2567178" cy="1737360"/>
          </a:xfrm>
          <a:prstGeom prst="roundRect">
            <a:avLst>
              <a:gd name="adj" fmla="val 5263"/>
            </a:avLst>
          </a:prstGeom>
          <a:solidFill>
            <a:srgbClr val="EDEEF7"/>
          </a:solidFill>
          <a:ln w="12700">
            <a:solidFill>
              <a:srgbClr val="EDEEF7"/>
            </a:solidFill>
            <a:prstDash val="solid"/>
          </a:ln>
        </p:spPr>
      </p:sp>
      <p:sp>
        <p:nvSpPr>
          <p:cNvPr id="17" name="Text 13"/>
          <p:cNvSpPr/>
          <p:nvPr/>
        </p:nvSpPr>
        <p:spPr>
          <a:xfrm>
            <a:off x="6451092" y="326440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Risk ve Fırsat</a:t>
            </a:r>
            <a:endParaRPr lang="en-US" sz="1500" dirty="0"/>
          </a:p>
        </p:txBody>
      </p:sp>
      <p:sp>
        <p:nvSpPr>
          <p:cNvPr id="18" name="Text 14"/>
          <p:cNvSpPr/>
          <p:nvPr/>
        </p:nvSpPr>
        <p:spPr>
          <a:xfrm>
            <a:off x="6451092" y="3776472"/>
            <a:ext cx="2128266"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Riski azaltıyor veya gelecekteki fırsatı açıyor mu?</a:t>
            </a:r>
            <a:endParaRPr lang="en-US" sz="1200" dirty="0"/>
          </a:p>
        </p:txBody>
      </p:sp>
      <p:sp>
        <p:nvSpPr>
          <p:cNvPr id="19" name="Shape 15"/>
          <p:cNvSpPr/>
          <p:nvPr/>
        </p:nvSpPr>
        <p:spPr>
          <a:xfrm>
            <a:off x="9073134" y="3063240"/>
            <a:ext cx="2567178" cy="1737360"/>
          </a:xfrm>
          <a:prstGeom prst="roundRect">
            <a:avLst>
              <a:gd name="adj" fmla="val 5263"/>
            </a:avLst>
          </a:prstGeom>
          <a:solidFill>
            <a:srgbClr val="EDEEF7"/>
          </a:solidFill>
          <a:ln w="12700">
            <a:solidFill>
              <a:srgbClr val="EDEEF7"/>
            </a:solidFill>
            <a:prstDash val="solid"/>
          </a:ln>
        </p:spPr>
      </p:sp>
      <p:sp>
        <p:nvSpPr>
          <p:cNvPr id="20" name="Text 16"/>
          <p:cNvSpPr/>
          <p:nvPr/>
        </p:nvSpPr>
        <p:spPr>
          <a:xfrm>
            <a:off x="9292590" y="3264408"/>
            <a:ext cx="2128266"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İş Boyutu</a:t>
            </a:r>
            <a:endParaRPr lang="en-US" sz="1500" dirty="0"/>
          </a:p>
        </p:txBody>
      </p:sp>
      <p:sp>
        <p:nvSpPr>
          <p:cNvPr id="21" name="Text 17"/>
          <p:cNvSpPr/>
          <p:nvPr/>
        </p:nvSpPr>
        <p:spPr>
          <a:xfrm>
            <a:off x="9292590" y="3776472"/>
            <a:ext cx="2128266"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Göreli büyüklük. Küçük ve değerli iş her zaman öne geçer.</a:t>
            </a:r>
            <a:endParaRPr lang="en-US" sz="1200" dirty="0"/>
          </a:p>
        </p:txBody>
      </p:sp>
      <p:sp>
        <p:nvSpPr>
          <p:cNvPr id="22" name="Text 18"/>
          <p:cNvSpPr/>
          <p:nvPr/>
        </p:nvSpPr>
        <p:spPr>
          <a:xfrm>
            <a:off x="594360" y="4983480"/>
            <a:ext cx="10972800" cy="1188720"/>
          </a:xfrm>
          <a:prstGeom prst="rect">
            <a:avLst/>
          </a:prstGeom>
          <a:noFill/>
          <a:ln/>
        </p:spPr>
        <p:txBody>
          <a:bodyPr wrap="square" lIns="0" tIns="0" rIns="0" bIns="0" rtlCol="0" anchor="t"/>
          <a:lstStyle/>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Her bileşen göreli olarak puanlanır (örneğin 1, 2, 3, 5, 8, 13), mutlak para değeri aranmaz.</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En küçük olan işe 1 verilir, diğerleri ona göre puanlanır. Amaç hassasiyet değil, tutarlı kıyaslama.</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Sonuç: en yüksek WSJF puanlı iş önce yapılır. Karar tartışması sezgiden ortak kritere taşınır.</a:t>
            </a:r>
            <a:endParaRPr lang="en-US" sz="135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6</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Minimum İş Artımı (MBI)</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76</a:t>
            </a:r>
            <a:endParaRPr lang="en-US" sz="900" dirty="0"/>
          </a:p>
        </p:txBody>
      </p:sp>
      <p:sp>
        <p:nvSpPr>
          <p:cNvPr id="8" name="Shape 4"/>
          <p:cNvSpPr/>
          <p:nvPr/>
        </p:nvSpPr>
        <p:spPr>
          <a:xfrm>
            <a:off x="548640" y="1645920"/>
            <a:ext cx="3514344" cy="1920240"/>
          </a:xfrm>
          <a:prstGeom prst="roundRect">
            <a:avLst>
              <a:gd name="adj" fmla="val 4762"/>
            </a:avLst>
          </a:prstGeom>
          <a:solidFill>
            <a:srgbClr val="EDEEF7"/>
          </a:solidFill>
          <a:ln w="12700">
            <a:solidFill>
              <a:srgbClr val="EDEEF7"/>
            </a:solidFill>
            <a:prstDash val="solid"/>
          </a:ln>
        </p:spPr>
      </p:sp>
      <p:sp>
        <p:nvSpPr>
          <p:cNvPr id="9" name="Text 5"/>
          <p:cNvSpPr/>
          <p:nvPr/>
        </p:nvSpPr>
        <p:spPr>
          <a:xfrm>
            <a:off x="768096"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Tanım</a:t>
            </a:r>
            <a:endParaRPr lang="en-US" sz="1500" dirty="0"/>
          </a:p>
        </p:txBody>
      </p:sp>
      <p:sp>
        <p:nvSpPr>
          <p:cNvPr id="10" name="Text 6"/>
          <p:cNvSpPr/>
          <p:nvPr/>
        </p:nvSpPr>
        <p:spPr>
          <a:xfrm>
            <a:off x="768096" y="2359152"/>
            <a:ext cx="3075432" cy="10424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Müşteriye veya kuruma gerçek değer üreten, devreye alınabilir en küçük iş parçası. Yarım özellik değil, kullanılabilir sonuç.</a:t>
            </a:r>
            <a:endParaRPr lang="en-US" sz="1200" dirty="0"/>
          </a:p>
        </p:txBody>
      </p:sp>
      <p:sp>
        <p:nvSpPr>
          <p:cNvPr id="11" name="Shape 7"/>
          <p:cNvSpPr/>
          <p:nvPr/>
        </p:nvSpPr>
        <p:spPr>
          <a:xfrm>
            <a:off x="4337304" y="1645920"/>
            <a:ext cx="3514344" cy="1920240"/>
          </a:xfrm>
          <a:prstGeom prst="roundRect">
            <a:avLst>
              <a:gd name="adj" fmla="val 4762"/>
            </a:avLst>
          </a:prstGeom>
          <a:solidFill>
            <a:srgbClr val="EDEEF7"/>
          </a:solidFill>
          <a:ln w="12700">
            <a:solidFill>
              <a:srgbClr val="EDEEF7"/>
            </a:solidFill>
            <a:prstDash val="solid"/>
          </a:ln>
        </p:spPr>
      </p:sp>
      <p:sp>
        <p:nvSpPr>
          <p:cNvPr id="12" name="Text 8"/>
          <p:cNvSpPr/>
          <p:nvPr/>
        </p:nvSpPr>
        <p:spPr>
          <a:xfrm>
            <a:off x="4556760"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Neden Önemli</a:t>
            </a:r>
            <a:endParaRPr lang="en-US" sz="1500" dirty="0"/>
          </a:p>
        </p:txBody>
      </p:sp>
      <p:sp>
        <p:nvSpPr>
          <p:cNvPr id="13" name="Text 9"/>
          <p:cNvSpPr/>
          <p:nvPr/>
        </p:nvSpPr>
        <p:spPr>
          <a:xfrm>
            <a:off x="4556760" y="2359152"/>
            <a:ext cx="3075432" cy="10424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Değer erken gelir, geri bildirim erkendir, yatırımın karşılığı beklenmeden görülür ve yanlış giden yön erken düzeltilir.</a:t>
            </a:r>
            <a:endParaRPr lang="en-US" sz="1200" dirty="0"/>
          </a:p>
        </p:txBody>
      </p:sp>
      <p:sp>
        <p:nvSpPr>
          <p:cNvPr id="14" name="Shape 10"/>
          <p:cNvSpPr/>
          <p:nvPr/>
        </p:nvSpPr>
        <p:spPr>
          <a:xfrm>
            <a:off x="8125968" y="1645920"/>
            <a:ext cx="3514344" cy="1920240"/>
          </a:xfrm>
          <a:prstGeom prst="roundRect">
            <a:avLst>
              <a:gd name="adj" fmla="val 4762"/>
            </a:avLst>
          </a:prstGeom>
          <a:solidFill>
            <a:srgbClr val="EDEEF7"/>
          </a:solidFill>
          <a:ln w="12700">
            <a:solidFill>
              <a:srgbClr val="EDEEF7"/>
            </a:solidFill>
            <a:prstDash val="solid"/>
          </a:ln>
        </p:spPr>
      </p:sp>
      <p:sp>
        <p:nvSpPr>
          <p:cNvPr id="15" name="Text 11"/>
          <p:cNvSpPr/>
          <p:nvPr/>
        </p:nvSpPr>
        <p:spPr>
          <a:xfrm>
            <a:off x="8345424"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Nasıl Bölünür</a:t>
            </a:r>
            <a:endParaRPr lang="en-US" sz="1500" dirty="0"/>
          </a:p>
        </p:txBody>
      </p:sp>
      <p:sp>
        <p:nvSpPr>
          <p:cNvPr id="16" name="Text 12"/>
          <p:cNvSpPr/>
          <p:nvPr/>
        </p:nvSpPr>
        <p:spPr>
          <a:xfrm>
            <a:off x="8345424" y="2359152"/>
            <a:ext cx="3075432" cy="104241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Kullanıcı grubuna, coğrafyaya, ürün hattına, iş kuralı sadeliğine veya kanal bazına göre dilimlenir.</a:t>
            </a:r>
            <a:endParaRPr lang="en-US" sz="1200" dirty="0"/>
          </a:p>
        </p:txBody>
      </p:sp>
      <p:sp>
        <p:nvSpPr>
          <p:cNvPr id="17" name="Shape 13"/>
          <p:cNvSpPr/>
          <p:nvPr/>
        </p:nvSpPr>
        <p:spPr>
          <a:xfrm>
            <a:off x="548640" y="3794760"/>
            <a:ext cx="11091672" cy="1691640"/>
          </a:xfrm>
          <a:prstGeom prst="roundRect">
            <a:avLst>
              <a:gd name="adj" fmla="val 4324"/>
            </a:avLst>
          </a:prstGeom>
          <a:solidFill>
            <a:srgbClr val="F6F7FB"/>
          </a:solidFill>
          <a:ln w="12700">
            <a:solidFill>
              <a:srgbClr val="E3E4F2"/>
            </a:solidFill>
            <a:prstDash val="solid"/>
          </a:ln>
        </p:spPr>
      </p:sp>
      <p:sp>
        <p:nvSpPr>
          <p:cNvPr id="18" name="Text 14"/>
          <p:cNvSpPr/>
          <p:nvPr/>
        </p:nvSpPr>
        <p:spPr>
          <a:xfrm>
            <a:off x="822960" y="3913632"/>
            <a:ext cx="10515600" cy="320040"/>
          </a:xfrm>
          <a:prstGeom prst="rect">
            <a:avLst/>
          </a:prstGeom>
          <a:noFill/>
          <a:ln/>
        </p:spPr>
        <p:txBody>
          <a:bodyPr wrap="square" lIns="0" tIns="0" rIns="0" bIns="0" rtlCol="0" anchor="ctr"/>
          <a:lstStyle/>
          <a:p>
            <a:pPr indent="0" marL="0">
              <a:buNone/>
            </a:pPr>
            <a:r>
              <a:rPr lang="en-US" sz="1400" b="1" dirty="0">
                <a:solidFill>
                  <a:srgbClr val="CC2229"/>
                </a:solidFill>
                <a:latin typeface="Calibri" pitchFamily="34" charset="0"/>
                <a:ea typeface="Calibri" pitchFamily="34" charset="-122"/>
                <a:cs typeface="Calibri" pitchFamily="34" charset="-120"/>
              </a:rPr>
              <a:t>Örnek</a:t>
            </a:r>
            <a:endParaRPr lang="en-US" sz="1400" dirty="0"/>
          </a:p>
        </p:txBody>
      </p:sp>
      <p:sp>
        <p:nvSpPr>
          <p:cNvPr id="19" name="Text 15"/>
          <p:cNvSpPr/>
          <p:nvPr/>
        </p:nvSpPr>
        <p:spPr>
          <a:xfrm>
            <a:off x="822960" y="4279392"/>
            <a:ext cx="10515600" cy="1051560"/>
          </a:xfrm>
          <a:prstGeom prst="rect">
            <a:avLst/>
          </a:prstGeom>
          <a:noFill/>
          <a:ln/>
        </p:spPr>
        <p:txBody>
          <a:bodyPr wrap="square" lIns="0" tIns="0" rIns="0" bIns="0" rtlCol="0" anchor="ctr"/>
          <a:lstStyle/>
          <a:p>
            <a:pPr indent="0" marL="0">
              <a:buNone/>
            </a:pPr>
            <a:r>
              <a:rPr lang="en-US" sz="1350" dirty="0">
                <a:solidFill>
                  <a:srgbClr val="55566B"/>
                </a:solidFill>
                <a:latin typeface="Calibri" pitchFamily="34" charset="0"/>
                <a:ea typeface="Calibri" pitchFamily="34" charset="-122"/>
                <a:cs typeface="Calibri" pitchFamily="34" charset="-120"/>
              </a:rPr>
              <a:t>Tüm fabrikalar için tek seferde devreye alınacak bir bakım yönetimi sistemi yerine, önce tek bir hatta ve tek bakım tipinde çalışan sürüm devreye alınır. Böylece 14 ayın sonunda değil, 10 hafta sonra ilk gerçek fayda ve gerçek kullanıcı geri bildirimi elde edilir.</a:t>
            </a:r>
            <a:endParaRPr lang="en-US" sz="1350" dirty="0"/>
          </a:p>
        </p:txBody>
      </p:sp>
      <p:sp>
        <p:nvSpPr>
          <p:cNvPr id="20" name="Shape 16"/>
          <p:cNvSpPr/>
          <p:nvPr/>
        </p:nvSpPr>
        <p:spPr>
          <a:xfrm>
            <a:off x="548640" y="5623560"/>
            <a:ext cx="11091672" cy="603504"/>
          </a:xfrm>
          <a:prstGeom prst="roundRect">
            <a:avLst>
              <a:gd name="adj" fmla="val 15152"/>
            </a:avLst>
          </a:prstGeom>
          <a:solidFill>
            <a:srgbClr val="33348E"/>
          </a:solidFill>
          <a:ln w="12700">
            <a:solidFill>
              <a:srgbClr val="33348E"/>
            </a:solidFill>
            <a:prstDash val="solid"/>
          </a:ln>
        </p:spPr>
      </p:sp>
      <p:sp>
        <p:nvSpPr>
          <p:cNvPr id="21" name="Text 17"/>
          <p:cNvSpPr/>
          <p:nvPr/>
        </p:nvSpPr>
        <p:spPr>
          <a:xfrm>
            <a:off x="868680" y="5715000"/>
            <a:ext cx="10424160" cy="420624"/>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Kural: bir epik altı aydan uzun sürüyorsa, muhtemelen henüz doğru bölünmemiştir.</a:t>
            </a:r>
            <a:endParaRPr lang="en-US" sz="15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6</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PMO'nun LPM İçindeki Konumu</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79</a:t>
            </a:r>
            <a:endParaRPr lang="en-US" sz="900" dirty="0"/>
          </a:p>
        </p:txBody>
      </p:sp>
      <p:sp>
        <p:nvSpPr>
          <p:cNvPr id="8" name="Shape 4"/>
          <p:cNvSpPr/>
          <p:nvPr/>
        </p:nvSpPr>
        <p:spPr>
          <a:xfrm>
            <a:off x="548640" y="1783080"/>
            <a:ext cx="1911096" cy="1417320"/>
          </a:xfrm>
          <a:prstGeom prst="roundRect">
            <a:avLst>
              <a:gd name="adj" fmla="val 6452"/>
            </a:avLst>
          </a:prstGeom>
          <a:solidFill>
            <a:srgbClr val="33348E"/>
          </a:solidFill>
          <a:ln w="12700">
            <a:solidFill>
              <a:srgbClr val="33348E"/>
            </a:solidFill>
            <a:prstDash val="solid"/>
          </a:ln>
        </p:spPr>
      </p:sp>
      <p:sp>
        <p:nvSpPr>
          <p:cNvPr id="9" name="Text 5"/>
          <p:cNvSpPr/>
          <p:nvPr/>
        </p:nvSpPr>
        <p:spPr>
          <a:xfrm>
            <a:off x="676656" y="1892808"/>
            <a:ext cx="1655064" cy="457200"/>
          </a:xfrm>
          <a:prstGeom prst="rect">
            <a:avLst/>
          </a:prstGeom>
          <a:noFill/>
          <a:ln/>
        </p:spPr>
        <p:txBody>
          <a:bodyPr wrap="square" lIns="0" tIns="0" rIns="0" bIns="0" rtlCol="0" anchor="ctr"/>
          <a:lstStyle/>
          <a:p>
            <a:pPr algn="ctr" indent="0" marL="0">
              <a:buNone/>
            </a:pPr>
            <a:r>
              <a:rPr lang="en-US" sz="1350" b="1" dirty="0">
                <a:solidFill>
                  <a:srgbClr val="FFFFFF"/>
                </a:solidFill>
                <a:latin typeface="Calibri" pitchFamily="34" charset="0"/>
                <a:ea typeface="Calibri" pitchFamily="34" charset="-122"/>
                <a:cs typeface="Calibri" pitchFamily="34" charset="-120"/>
              </a:rPr>
              <a:t>Strateji</a:t>
            </a:r>
            <a:endParaRPr lang="en-US" sz="1350" dirty="0"/>
          </a:p>
        </p:txBody>
      </p:sp>
      <p:sp>
        <p:nvSpPr>
          <p:cNvPr id="10" name="Text 6"/>
          <p:cNvSpPr/>
          <p:nvPr/>
        </p:nvSpPr>
        <p:spPr>
          <a:xfrm>
            <a:off x="694944" y="2350008"/>
            <a:ext cx="1618488" cy="73152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Yönetim ve iş birimleri</a:t>
            </a:r>
            <a:endParaRPr lang="en-US" sz="1100" dirty="0"/>
          </a:p>
        </p:txBody>
      </p:sp>
      <p:sp>
        <p:nvSpPr>
          <p:cNvPr id="11" name="Shape 7"/>
          <p:cNvSpPr/>
          <p:nvPr/>
        </p:nvSpPr>
        <p:spPr>
          <a:xfrm>
            <a:off x="2532888" y="2391156"/>
            <a:ext cx="237744" cy="201168"/>
          </a:xfrm>
          <a:prstGeom prst="rightArrow">
            <a:avLst/>
          </a:prstGeom>
          <a:solidFill>
            <a:srgbClr val="6E6FB4"/>
          </a:solidFill>
          <a:ln w="12700">
            <a:solidFill>
              <a:srgbClr val="6E6FB4"/>
            </a:solidFill>
            <a:prstDash val="solid"/>
          </a:ln>
        </p:spPr>
      </p:sp>
      <p:sp>
        <p:nvSpPr>
          <p:cNvPr id="12" name="Shape 8"/>
          <p:cNvSpPr/>
          <p:nvPr/>
        </p:nvSpPr>
        <p:spPr>
          <a:xfrm>
            <a:off x="2843784" y="1783080"/>
            <a:ext cx="1911096" cy="1417320"/>
          </a:xfrm>
          <a:prstGeom prst="roundRect">
            <a:avLst>
              <a:gd name="adj" fmla="val 6452"/>
            </a:avLst>
          </a:prstGeom>
          <a:solidFill>
            <a:srgbClr val="6E6FB4"/>
          </a:solidFill>
          <a:ln w="12700">
            <a:solidFill>
              <a:srgbClr val="6E6FB4"/>
            </a:solidFill>
            <a:prstDash val="solid"/>
          </a:ln>
        </p:spPr>
      </p:sp>
      <p:sp>
        <p:nvSpPr>
          <p:cNvPr id="13" name="Text 9"/>
          <p:cNvSpPr/>
          <p:nvPr/>
        </p:nvSpPr>
        <p:spPr>
          <a:xfrm>
            <a:off x="2971800" y="1892808"/>
            <a:ext cx="1655064" cy="457200"/>
          </a:xfrm>
          <a:prstGeom prst="rect">
            <a:avLst/>
          </a:prstGeom>
          <a:noFill/>
          <a:ln/>
        </p:spPr>
        <p:txBody>
          <a:bodyPr wrap="square" lIns="0" tIns="0" rIns="0" bIns="0" rtlCol="0" anchor="ctr"/>
          <a:lstStyle/>
          <a:p>
            <a:pPr algn="ctr" indent="0" marL="0">
              <a:buNone/>
            </a:pPr>
            <a:r>
              <a:rPr lang="en-US" sz="1350" b="1" dirty="0">
                <a:solidFill>
                  <a:srgbClr val="FFFFFF"/>
                </a:solidFill>
                <a:latin typeface="Calibri" pitchFamily="34" charset="0"/>
                <a:ea typeface="Calibri" pitchFamily="34" charset="-122"/>
                <a:cs typeface="Calibri" pitchFamily="34" charset="-120"/>
              </a:rPr>
              <a:t>Portföy</a:t>
            </a:r>
            <a:endParaRPr lang="en-US" sz="1350" dirty="0"/>
          </a:p>
        </p:txBody>
      </p:sp>
      <p:sp>
        <p:nvSpPr>
          <p:cNvPr id="14" name="Text 10"/>
          <p:cNvSpPr/>
          <p:nvPr/>
        </p:nvSpPr>
        <p:spPr>
          <a:xfrm>
            <a:off x="2990088" y="2350008"/>
            <a:ext cx="1618488" cy="73152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PMO / VMO</a:t>
            </a:r>
            <a:endParaRPr lang="en-US" sz="1100" dirty="0"/>
          </a:p>
        </p:txBody>
      </p:sp>
      <p:sp>
        <p:nvSpPr>
          <p:cNvPr id="15" name="Shape 11"/>
          <p:cNvSpPr/>
          <p:nvPr/>
        </p:nvSpPr>
        <p:spPr>
          <a:xfrm>
            <a:off x="4828032" y="2391156"/>
            <a:ext cx="237744" cy="201168"/>
          </a:xfrm>
          <a:prstGeom prst="rightArrow">
            <a:avLst/>
          </a:prstGeom>
          <a:solidFill>
            <a:srgbClr val="6E6FB4"/>
          </a:solidFill>
          <a:ln w="12700">
            <a:solidFill>
              <a:srgbClr val="6E6FB4"/>
            </a:solidFill>
            <a:prstDash val="solid"/>
          </a:ln>
        </p:spPr>
      </p:sp>
      <p:sp>
        <p:nvSpPr>
          <p:cNvPr id="16" name="Shape 12"/>
          <p:cNvSpPr/>
          <p:nvPr/>
        </p:nvSpPr>
        <p:spPr>
          <a:xfrm>
            <a:off x="5138928" y="1783080"/>
            <a:ext cx="1911096" cy="1417320"/>
          </a:xfrm>
          <a:prstGeom prst="roundRect">
            <a:avLst>
              <a:gd name="adj" fmla="val 6452"/>
            </a:avLst>
          </a:prstGeom>
          <a:solidFill>
            <a:srgbClr val="33348E"/>
          </a:solidFill>
          <a:ln w="12700">
            <a:solidFill>
              <a:srgbClr val="33348E"/>
            </a:solidFill>
            <a:prstDash val="solid"/>
          </a:ln>
        </p:spPr>
      </p:sp>
      <p:sp>
        <p:nvSpPr>
          <p:cNvPr id="17" name="Text 13"/>
          <p:cNvSpPr/>
          <p:nvPr/>
        </p:nvSpPr>
        <p:spPr>
          <a:xfrm>
            <a:off x="5266944" y="1892808"/>
            <a:ext cx="1655064" cy="457200"/>
          </a:xfrm>
          <a:prstGeom prst="rect">
            <a:avLst/>
          </a:prstGeom>
          <a:noFill/>
          <a:ln/>
        </p:spPr>
        <p:txBody>
          <a:bodyPr wrap="square" lIns="0" tIns="0" rIns="0" bIns="0" rtlCol="0" anchor="ctr"/>
          <a:lstStyle/>
          <a:p>
            <a:pPr algn="ctr" indent="0" marL="0">
              <a:buNone/>
            </a:pPr>
            <a:r>
              <a:rPr lang="en-US" sz="1350" b="1" dirty="0">
                <a:solidFill>
                  <a:srgbClr val="FFFFFF"/>
                </a:solidFill>
                <a:latin typeface="Calibri" pitchFamily="34" charset="0"/>
                <a:ea typeface="Calibri" pitchFamily="34" charset="-122"/>
                <a:cs typeface="Calibri" pitchFamily="34" charset="-120"/>
              </a:rPr>
              <a:t>Değer Akışları</a:t>
            </a:r>
            <a:endParaRPr lang="en-US" sz="1350" dirty="0"/>
          </a:p>
        </p:txBody>
      </p:sp>
      <p:sp>
        <p:nvSpPr>
          <p:cNvPr id="18" name="Text 14"/>
          <p:cNvSpPr/>
          <p:nvPr/>
        </p:nvSpPr>
        <p:spPr>
          <a:xfrm>
            <a:off x="5285232" y="2350008"/>
            <a:ext cx="1618488" cy="73152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İş birimi ve teknoloji</a:t>
            </a:r>
            <a:endParaRPr lang="en-US" sz="1100" dirty="0"/>
          </a:p>
        </p:txBody>
      </p:sp>
      <p:sp>
        <p:nvSpPr>
          <p:cNvPr id="19" name="Shape 15"/>
          <p:cNvSpPr/>
          <p:nvPr/>
        </p:nvSpPr>
        <p:spPr>
          <a:xfrm>
            <a:off x="7123176" y="2391156"/>
            <a:ext cx="237744" cy="201168"/>
          </a:xfrm>
          <a:prstGeom prst="rightArrow">
            <a:avLst/>
          </a:prstGeom>
          <a:solidFill>
            <a:srgbClr val="6E6FB4"/>
          </a:solidFill>
          <a:ln w="12700">
            <a:solidFill>
              <a:srgbClr val="6E6FB4"/>
            </a:solidFill>
            <a:prstDash val="solid"/>
          </a:ln>
        </p:spPr>
      </p:sp>
      <p:sp>
        <p:nvSpPr>
          <p:cNvPr id="20" name="Shape 16"/>
          <p:cNvSpPr/>
          <p:nvPr/>
        </p:nvSpPr>
        <p:spPr>
          <a:xfrm>
            <a:off x="7434072" y="1783080"/>
            <a:ext cx="1911096" cy="1417320"/>
          </a:xfrm>
          <a:prstGeom prst="roundRect">
            <a:avLst>
              <a:gd name="adj" fmla="val 6452"/>
            </a:avLst>
          </a:prstGeom>
          <a:solidFill>
            <a:srgbClr val="6E6FB4"/>
          </a:solidFill>
          <a:ln w="12700">
            <a:solidFill>
              <a:srgbClr val="6E6FB4"/>
            </a:solidFill>
            <a:prstDash val="solid"/>
          </a:ln>
        </p:spPr>
      </p:sp>
      <p:sp>
        <p:nvSpPr>
          <p:cNvPr id="21" name="Text 17"/>
          <p:cNvSpPr/>
          <p:nvPr/>
        </p:nvSpPr>
        <p:spPr>
          <a:xfrm>
            <a:off x="7562088" y="1892808"/>
            <a:ext cx="1655064" cy="457200"/>
          </a:xfrm>
          <a:prstGeom prst="rect">
            <a:avLst/>
          </a:prstGeom>
          <a:noFill/>
          <a:ln/>
        </p:spPr>
        <p:txBody>
          <a:bodyPr wrap="square" lIns="0" tIns="0" rIns="0" bIns="0" rtlCol="0" anchor="ctr"/>
          <a:lstStyle/>
          <a:p>
            <a:pPr algn="ctr" indent="0" marL="0">
              <a:buNone/>
            </a:pPr>
            <a:r>
              <a:rPr lang="en-US" sz="1350" b="1" dirty="0">
                <a:solidFill>
                  <a:srgbClr val="FFFFFF"/>
                </a:solidFill>
                <a:latin typeface="Calibri" pitchFamily="34" charset="0"/>
                <a:ea typeface="Calibri" pitchFamily="34" charset="-122"/>
                <a:cs typeface="Calibri" pitchFamily="34" charset="-120"/>
              </a:rPr>
              <a:t>Takımlar</a:t>
            </a:r>
            <a:endParaRPr lang="en-US" sz="1350" dirty="0"/>
          </a:p>
        </p:txBody>
      </p:sp>
      <p:sp>
        <p:nvSpPr>
          <p:cNvPr id="22" name="Text 18"/>
          <p:cNvSpPr/>
          <p:nvPr/>
        </p:nvSpPr>
        <p:spPr>
          <a:xfrm>
            <a:off x="7580376" y="2350008"/>
            <a:ext cx="1618488" cy="73152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Proje ve ürün takımları</a:t>
            </a:r>
            <a:endParaRPr lang="en-US" sz="1100" dirty="0"/>
          </a:p>
        </p:txBody>
      </p:sp>
      <p:sp>
        <p:nvSpPr>
          <p:cNvPr id="23" name="Shape 19"/>
          <p:cNvSpPr/>
          <p:nvPr/>
        </p:nvSpPr>
        <p:spPr>
          <a:xfrm>
            <a:off x="9418320" y="2391156"/>
            <a:ext cx="237744" cy="201168"/>
          </a:xfrm>
          <a:prstGeom prst="rightArrow">
            <a:avLst/>
          </a:prstGeom>
          <a:solidFill>
            <a:srgbClr val="6E6FB4"/>
          </a:solidFill>
          <a:ln w="12700">
            <a:solidFill>
              <a:srgbClr val="6E6FB4"/>
            </a:solidFill>
            <a:prstDash val="solid"/>
          </a:ln>
        </p:spPr>
      </p:sp>
      <p:sp>
        <p:nvSpPr>
          <p:cNvPr id="24" name="Shape 20"/>
          <p:cNvSpPr/>
          <p:nvPr/>
        </p:nvSpPr>
        <p:spPr>
          <a:xfrm>
            <a:off x="9729216" y="1783080"/>
            <a:ext cx="1911096" cy="1417320"/>
          </a:xfrm>
          <a:prstGeom prst="roundRect">
            <a:avLst>
              <a:gd name="adj" fmla="val 6452"/>
            </a:avLst>
          </a:prstGeom>
          <a:solidFill>
            <a:srgbClr val="33348E"/>
          </a:solidFill>
          <a:ln w="12700">
            <a:solidFill>
              <a:srgbClr val="33348E"/>
            </a:solidFill>
            <a:prstDash val="solid"/>
          </a:ln>
        </p:spPr>
      </p:sp>
      <p:sp>
        <p:nvSpPr>
          <p:cNvPr id="25" name="Text 21"/>
          <p:cNvSpPr/>
          <p:nvPr/>
        </p:nvSpPr>
        <p:spPr>
          <a:xfrm>
            <a:off x="9857232" y="1892808"/>
            <a:ext cx="1655064" cy="457200"/>
          </a:xfrm>
          <a:prstGeom prst="rect">
            <a:avLst/>
          </a:prstGeom>
          <a:noFill/>
          <a:ln/>
        </p:spPr>
        <p:txBody>
          <a:bodyPr wrap="square" lIns="0" tIns="0" rIns="0" bIns="0" rtlCol="0" anchor="ctr"/>
          <a:lstStyle/>
          <a:p>
            <a:pPr algn="ctr" indent="0" marL="0">
              <a:buNone/>
            </a:pPr>
            <a:r>
              <a:rPr lang="en-US" sz="1350" b="1" dirty="0">
                <a:solidFill>
                  <a:srgbClr val="FFFFFF"/>
                </a:solidFill>
                <a:latin typeface="Calibri" pitchFamily="34" charset="0"/>
                <a:ea typeface="Calibri" pitchFamily="34" charset="-122"/>
                <a:cs typeface="Calibri" pitchFamily="34" charset="-120"/>
              </a:rPr>
              <a:t>Sonuç</a:t>
            </a:r>
            <a:endParaRPr lang="en-US" sz="1350" dirty="0"/>
          </a:p>
        </p:txBody>
      </p:sp>
      <p:sp>
        <p:nvSpPr>
          <p:cNvPr id="26" name="Text 22"/>
          <p:cNvSpPr/>
          <p:nvPr/>
        </p:nvSpPr>
        <p:spPr>
          <a:xfrm>
            <a:off x="9875520" y="2350008"/>
            <a:ext cx="1618488" cy="731520"/>
          </a:xfrm>
          <a:prstGeom prst="rect">
            <a:avLst/>
          </a:prstGeom>
          <a:noFill/>
          <a:ln/>
        </p:spPr>
        <p:txBody>
          <a:bodyPr wrap="square" lIns="0" tIns="0" rIns="0" bIns="0" rtlCol="0" anchor="t"/>
          <a:lstStyle/>
          <a:p>
            <a:pPr algn="ctr" indent="0" marL="0">
              <a:buNone/>
            </a:pPr>
            <a:r>
              <a:rPr lang="en-US" sz="1100" dirty="0">
                <a:solidFill>
                  <a:srgbClr val="DADBF0"/>
                </a:solidFill>
                <a:latin typeface="Calibri" pitchFamily="34" charset="0"/>
                <a:ea typeface="Calibri" pitchFamily="34" charset="-122"/>
                <a:cs typeface="Calibri" pitchFamily="34" charset="-120"/>
              </a:rPr>
              <a:t>Ölçülen değer</a:t>
            </a:r>
            <a:endParaRPr lang="en-US" sz="1100" dirty="0"/>
          </a:p>
        </p:txBody>
      </p:sp>
      <p:sp>
        <p:nvSpPr>
          <p:cNvPr id="27" name="Shape 23"/>
          <p:cNvSpPr/>
          <p:nvPr/>
        </p:nvSpPr>
        <p:spPr>
          <a:xfrm>
            <a:off x="548640" y="3520440"/>
            <a:ext cx="3514344" cy="2057400"/>
          </a:xfrm>
          <a:prstGeom prst="roundRect">
            <a:avLst>
              <a:gd name="adj" fmla="val 4444"/>
            </a:avLst>
          </a:prstGeom>
          <a:solidFill>
            <a:srgbClr val="EDEEF7"/>
          </a:solidFill>
          <a:ln w="12700">
            <a:solidFill>
              <a:srgbClr val="EDEEF7"/>
            </a:solidFill>
            <a:prstDash val="solid"/>
          </a:ln>
        </p:spPr>
      </p:sp>
      <p:sp>
        <p:nvSpPr>
          <p:cNvPr id="28" name="Text 24"/>
          <p:cNvSpPr/>
          <p:nvPr/>
        </p:nvSpPr>
        <p:spPr>
          <a:xfrm>
            <a:off x="768096" y="372160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PMO Yukarı Doğru Ne Yapar?</a:t>
            </a:r>
            <a:endParaRPr lang="en-US" sz="1500" dirty="0"/>
          </a:p>
        </p:txBody>
      </p:sp>
      <p:sp>
        <p:nvSpPr>
          <p:cNvPr id="29" name="Text 25"/>
          <p:cNvSpPr/>
          <p:nvPr/>
        </p:nvSpPr>
        <p:spPr>
          <a:xfrm>
            <a:off x="822960" y="4233672"/>
            <a:ext cx="3020568" cy="1179576"/>
          </a:xfrm>
          <a:prstGeom prst="rect">
            <a:avLst/>
          </a:prstGeom>
          <a:noFill/>
          <a:ln/>
        </p:spPr>
        <p:txBody>
          <a:bodyPr wrap="square" lIns="0" tIns="0" rIns="0" bIns="0" rtlCol="0" anchor="ctr"/>
          <a:lstStyle/>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Portföy şeffaflığını sağlar</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Kapasite gerçeğini gösterir</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Öncelik kararı için veri üretir</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Değer gerçekleşmesini raporlar</a:t>
            </a:r>
            <a:endParaRPr lang="en-US" sz="1250" dirty="0"/>
          </a:p>
        </p:txBody>
      </p:sp>
      <p:sp>
        <p:nvSpPr>
          <p:cNvPr id="30" name="Shape 26"/>
          <p:cNvSpPr/>
          <p:nvPr/>
        </p:nvSpPr>
        <p:spPr>
          <a:xfrm>
            <a:off x="4337304" y="3520440"/>
            <a:ext cx="3514344" cy="2057400"/>
          </a:xfrm>
          <a:prstGeom prst="roundRect">
            <a:avLst>
              <a:gd name="adj" fmla="val 4444"/>
            </a:avLst>
          </a:prstGeom>
          <a:solidFill>
            <a:srgbClr val="EDEEF7"/>
          </a:solidFill>
          <a:ln w="12700">
            <a:solidFill>
              <a:srgbClr val="EDEEF7"/>
            </a:solidFill>
            <a:prstDash val="solid"/>
          </a:ln>
        </p:spPr>
      </p:sp>
      <p:sp>
        <p:nvSpPr>
          <p:cNvPr id="31" name="Text 27"/>
          <p:cNvSpPr/>
          <p:nvPr/>
        </p:nvSpPr>
        <p:spPr>
          <a:xfrm>
            <a:off x="4556760" y="372160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PMO Aşağı Doğru Ne Yapar?</a:t>
            </a:r>
            <a:endParaRPr lang="en-US" sz="1500" dirty="0"/>
          </a:p>
        </p:txBody>
      </p:sp>
      <p:sp>
        <p:nvSpPr>
          <p:cNvPr id="32" name="Text 28"/>
          <p:cNvSpPr/>
          <p:nvPr/>
        </p:nvSpPr>
        <p:spPr>
          <a:xfrm>
            <a:off x="4611624" y="4233672"/>
            <a:ext cx="3020568" cy="1179576"/>
          </a:xfrm>
          <a:prstGeom prst="rect">
            <a:avLst/>
          </a:prstGeom>
          <a:noFill/>
          <a:ln/>
        </p:spPr>
        <p:txBody>
          <a:bodyPr wrap="square" lIns="0" tIns="0" rIns="0" bIns="0" rtlCol="0" anchor="ctr"/>
          <a:lstStyle/>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Öncelik ve stratejiyi netleştirir</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Tıkanma ve bağımlılığı çözer</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Yaklaşım seçiminde rehberlik eder</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Yetkinlik ve koçluk sağlar</a:t>
            </a:r>
            <a:endParaRPr lang="en-US" sz="1250" dirty="0"/>
          </a:p>
        </p:txBody>
      </p:sp>
      <p:sp>
        <p:nvSpPr>
          <p:cNvPr id="33" name="Shape 29"/>
          <p:cNvSpPr/>
          <p:nvPr/>
        </p:nvSpPr>
        <p:spPr>
          <a:xfrm>
            <a:off x="8125968" y="3520440"/>
            <a:ext cx="3514344" cy="2057400"/>
          </a:xfrm>
          <a:prstGeom prst="roundRect">
            <a:avLst>
              <a:gd name="adj" fmla="val 4444"/>
            </a:avLst>
          </a:prstGeom>
          <a:solidFill>
            <a:srgbClr val="EDEEF7"/>
          </a:solidFill>
          <a:ln w="12700">
            <a:solidFill>
              <a:srgbClr val="EDEEF7"/>
            </a:solidFill>
            <a:prstDash val="solid"/>
          </a:ln>
        </p:spPr>
      </p:sp>
      <p:sp>
        <p:nvSpPr>
          <p:cNvPr id="34" name="Text 30"/>
          <p:cNvSpPr/>
          <p:nvPr/>
        </p:nvSpPr>
        <p:spPr>
          <a:xfrm>
            <a:off x="8345424" y="372160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PMO Yanlara Doğru Ne Yapar?</a:t>
            </a:r>
            <a:endParaRPr lang="en-US" sz="1500" dirty="0"/>
          </a:p>
        </p:txBody>
      </p:sp>
      <p:sp>
        <p:nvSpPr>
          <p:cNvPr id="35" name="Text 31"/>
          <p:cNvSpPr/>
          <p:nvPr/>
        </p:nvSpPr>
        <p:spPr>
          <a:xfrm>
            <a:off x="8400288" y="4233672"/>
            <a:ext cx="3020568" cy="1179576"/>
          </a:xfrm>
          <a:prstGeom prst="rect">
            <a:avLst/>
          </a:prstGeom>
          <a:noFill/>
          <a:ln/>
        </p:spPr>
        <p:txBody>
          <a:bodyPr wrap="square" lIns="0" tIns="0" rIns="0" bIns="0" rtlCol="0" anchor="ctr"/>
          <a:lstStyle/>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Birimler arası bağımlılığı yönetir</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Ortak standart ve dili korur</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Öğrenmeyi yayar</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Çift işi ve tekrarı önler</a:t>
            </a:r>
            <a:endParaRPr lang="en-US" sz="1250" dirty="0"/>
          </a:p>
        </p:txBody>
      </p:sp>
      <p:sp>
        <p:nvSpPr>
          <p:cNvPr id="36" name="Shape 32"/>
          <p:cNvSpPr/>
          <p:nvPr/>
        </p:nvSpPr>
        <p:spPr>
          <a:xfrm>
            <a:off x="548640" y="5715000"/>
            <a:ext cx="11091672" cy="548640"/>
          </a:xfrm>
          <a:prstGeom prst="roundRect">
            <a:avLst>
              <a:gd name="adj" fmla="val 16667"/>
            </a:avLst>
          </a:prstGeom>
          <a:solidFill>
            <a:srgbClr val="33348E"/>
          </a:solidFill>
          <a:ln w="12700">
            <a:solidFill>
              <a:srgbClr val="33348E"/>
            </a:solidFill>
            <a:prstDash val="solid"/>
          </a:ln>
        </p:spPr>
      </p:sp>
      <p:sp>
        <p:nvSpPr>
          <p:cNvPr id="37" name="Text 33"/>
          <p:cNvSpPr/>
          <p:nvPr/>
        </p:nvSpPr>
        <p:spPr>
          <a:xfrm>
            <a:off x="868680" y="5806440"/>
            <a:ext cx="10424160" cy="36576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Kısaca PMO: portföy akışının işletmecisi ve kurumsal öğrenmenin taşıyıcısı.</a:t>
            </a:r>
            <a:endParaRPr lang="en-US" sz="15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6</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Portföy Gösterge Paneli</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80</a:t>
            </a:r>
            <a:endParaRPr lang="en-US" sz="900" dirty="0"/>
          </a:p>
        </p:txBody>
      </p:sp>
      <p:graphicFrame>
        <p:nvGraphicFramePr>
          <p:cNvPr id="66" name="Table 0"/>
          <p:cNvGraphicFramePr>
            <a:graphicFrameLocks noGrp="1"/>
          </p:cNvGraphicFramePr>
          <p:nvPr>
            <p:extLst>
              <p:ext uri="{D42A27DB-BD31-4B8C-83A1-F6EECF244321}">
                <p14:modId xmlns:p14="http://schemas.microsoft.com/office/powerpoint/2010/main" val="1579011935"/>
              </p:ext>
            </p:extLst>
          </p:nvPr>
        </p:nvGraphicFramePr>
        <p:xfrm>
          <a:off x="548640" y="1645920"/>
          <a:ext cx="11091672" cy="914400"/>
        </p:xfrm>
        <a:graphic>
          <a:graphicData uri="http://schemas.openxmlformats.org/drawingml/2006/table">
            <a:tbl>
              <a:tblPr/>
              <a:tblGrid>
                <a:gridCol w="3566160"/>
                <a:gridCol w="5056632"/>
                <a:gridCol w="2468880"/>
              </a:tblGrid>
              <a:tr h="566928">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Gösterge</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Ne Anlatır</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Hedef Yön</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r>
              <a:tr h="566928">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Aktif epik sayısı ve WIP limiti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Kapasitenin üstünde iş başlatıyor muyuz</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Limit içinde kalmak</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r h="566928">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Epik çevrim süresi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Fikirden devreye alınmaya kadar geçen süre</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Kısalmak</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r>
              <a:tr h="566928">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Akış dağılımı</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Yeni geliştirme, iyileştirme, teknik borç ve zorunlu iş dengesi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Bilinçli ve dengeli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r h="566928">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Stratejik tema uyumu</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Kapasitenin ne kadarı stratejik hedeflere gidiyor</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Hedeflenen orana yaklaşmak</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r>
              <a:tr h="566928">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Karar bekleme süresi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Portföy kararlarının ortalama bekleme süresi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Kısalmak</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r h="566928">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Değer gerçekleşmesi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Devreye alınan işlerin vaat edilen sonucu üretme oranı</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Artmak</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r>
            </a:tbl>
          </a:graphicData>
        </a:graphic>
      </p:graphicFrame>
      <p:sp>
        <p:nvSpPr>
          <p:cNvPr id="9" name="Shape 4"/>
          <p:cNvSpPr/>
          <p:nvPr/>
        </p:nvSpPr>
        <p:spPr>
          <a:xfrm>
            <a:off x="548640" y="5742432"/>
            <a:ext cx="11091672" cy="512064"/>
          </a:xfrm>
          <a:prstGeom prst="roundRect">
            <a:avLst>
              <a:gd name="adj" fmla="val 17857"/>
            </a:avLst>
          </a:prstGeom>
          <a:solidFill>
            <a:srgbClr val="33348E"/>
          </a:solidFill>
          <a:ln w="12700">
            <a:solidFill>
              <a:srgbClr val="33348E"/>
            </a:solidFill>
            <a:prstDash val="solid"/>
          </a:ln>
        </p:spPr>
      </p:sp>
      <p:sp>
        <p:nvSpPr>
          <p:cNvPr id="10" name="Text 5"/>
          <p:cNvSpPr/>
          <p:nvPr/>
        </p:nvSpPr>
        <p:spPr>
          <a:xfrm>
            <a:off x="868680" y="5833872"/>
            <a:ext cx="10424160" cy="329184"/>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Altı gösterge yeterlidir. Otuz göstergeli panel kimsenin bakmadığı paneldir.</a:t>
            </a:r>
            <a:endParaRPr lang="en-US" sz="15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1E1F4E"/>
        </a:solidFill>
      </p:bgPr>
    </p:bg>
    <p:spTree>
      <p:nvGrpSpPr>
        <p:cNvPr id="1" name=""/>
        <p:cNvGrpSpPr/>
        <p:nvPr/>
      </p:nvGrpSpPr>
      <p:grpSpPr>
        <a:xfrm>
          <a:off x="0" y="0"/>
          <a:ext cx="0" cy="0"/>
          <a:chOff x="0" y="0"/>
          <a:chExt cx="0" cy="0"/>
        </a:xfrm>
      </p:grpSpPr>
      <p:sp>
        <p:nvSpPr>
          <p:cNvPr id="2" name="Shape 0"/>
          <p:cNvSpPr/>
          <p:nvPr/>
        </p:nvSpPr>
        <p:spPr>
          <a:xfrm>
            <a:off x="10287000" y="411480"/>
            <a:ext cx="1417320" cy="777240"/>
          </a:xfrm>
          <a:prstGeom prst="roundRect">
            <a:avLst>
              <a:gd name="adj" fmla="val 11765"/>
            </a:avLst>
          </a:prstGeom>
          <a:solidFill>
            <a:srgbClr val="FFFFFF"/>
          </a:solidFill>
          <a:ln w="12700">
            <a:solidFill>
              <a:srgbClr val="FFFFFF"/>
            </a:solidFill>
            <a:prstDash val="solid"/>
          </a:ln>
        </p:spPr>
      </p:sp>
      <p:pic>
        <p:nvPicPr>
          <p:cNvPr id="3" name="Image 0" descr="logo.png">    </p:cNvPr>
          <p:cNvPicPr>
            <a:picLocks noChangeAspect="1"/>
          </p:cNvPicPr>
          <p:nvPr/>
        </p:nvPicPr>
        <p:blipFill>
          <a:blip r:embed="rId1"/>
          <a:stretch>
            <a:fillRect/>
          </a:stretch>
        </p:blipFill>
        <p:spPr>
          <a:xfrm>
            <a:off x="10405872" y="530352"/>
            <a:ext cx="1170432" cy="548640"/>
          </a:xfrm>
          <a:prstGeom prst="rect">
            <a:avLst/>
          </a:prstGeom>
        </p:spPr>
      </p:pic>
      <p:sp>
        <p:nvSpPr>
          <p:cNvPr id="4" name="Text 1"/>
          <p:cNvSpPr/>
          <p:nvPr/>
        </p:nvSpPr>
        <p:spPr>
          <a:xfrm>
            <a:off x="822960" y="1691640"/>
            <a:ext cx="2926080" cy="2011680"/>
          </a:xfrm>
          <a:prstGeom prst="rect">
            <a:avLst/>
          </a:prstGeom>
          <a:noFill/>
          <a:ln/>
        </p:spPr>
        <p:txBody>
          <a:bodyPr wrap="square" lIns="0" tIns="0" rIns="0" bIns="0" rtlCol="0" anchor="ctr"/>
          <a:lstStyle/>
          <a:p>
            <a:pPr indent="0" marL="0">
              <a:buNone/>
            </a:pPr>
            <a:r>
              <a:rPr lang="en-US" sz="13000" b="1" dirty="0">
                <a:solidFill>
                  <a:srgbClr val="6E6FB4"/>
                </a:solidFill>
                <a:latin typeface="Calibri" pitchFamily="34" charset="0"/>
                <a:ea typeface="Calibri" pitchFamily="34" charset="-122"/>
                <a:cs typeface="Calibri" pitchFamily="34" charset="-120"/>
              </a:rPr>
              <a:t>3</a:t>
            </a:r>
            <a:endParaRPr lang="en-US" sz="13000" dirty="0"/>
          </a:p>
        </p:txBody>
      </p:sp>
      <p:sp>
        <p:nvSpPr>
          <p:cNvPr id="5" name="Text 2"/>
          <p:cNvSpPr/>
          <p:nvPr/>
        </p:nvSpPr>
        <p:spPr>
          <a:xfrm>
            <a:off x="3200400" y="1874520"/>
            <a:ext cx="7863840" cy="914400"/>
          </a:xfrm>
          <a:prstGeom prst="rect">
            <a:avLst/>
          </a:prstGeom>
          <a:noFill/>
          <a:ln/>
        </p:spPr>
        <p:txBody>
          <a:bodyPr wrap="square" lIns="0" tIns="0" rIns="0" bIns="0" rtlCol="0" anchor="ctr"/>
          <a:lstStyle/>
          <a:p>
            <a:pPr indent="0" marL="0">
              <a:buNone/>
            </a:pPr>
            <a:r>
              <a:rPr lang="en-US" sz="3400" b="1" dirty="0">
                <a:solidFill>
                  <a:srgbClr val="FFFFFF"/>
                </a:solidFill>
                <a:latin typeface="Calibri" pitchFamily="34" charset="0"/>
                <a:ea typeface="Calibri" pitchFamily="34" charset="-122"/>
                <a:cs typeface="Calibri" pitchFamily="34" charset="-120"/>
              </a:rPr>
              <a:t>3. Gün: Uygulama Workshop'u</a:t>
            </a:r>
            <a:endParaRPr lang="en-US" sz="3400" dirty="0"/>
          </a:p>
        </p:txBody>
      </p:sp>
      <p:sp>
        <p:nvSpPr>
          <p:cNvPr id="6" name="Text 3"/>
          <p:cNvSpPr/>
          <p:nvPr/>
        </p:nvSpPr>
        <p:spPr>
          <a:xfrm>
            <a:off x="3291840" y="2880360"/>
            <a:ext cx="7680960" cy="1463040"/>
          </a:xfrm>
          <a:prstGeom prst="rect">
            <a:avLst/>
          </a:prstGeom>
          <a:noFill/>
          <a:ln/>
        </p:spPr>
        <p:txBody>
          <a:bodyPr wrap="square" lIns="0" tIns="0" rIns="0" bIns="0" rtlCol="0" anchor="ctr"/>
          <a:lstStyle/>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Kendi projeleriniz üzerinde çalışacağız</a:t>
            </a:r>
            <a:endParaRPr lang="en-US" sz="1500" dirty="0"/>
          </a:p>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Beş egzersiz, somut çıktılar</a:t>
            </a:r>
            <a:endParaRPr lang="en-US" sz="1500" dirty="0"/>
          </a:p>
          <a:p>
            <a:pPr marL="342900" indent="-342900">
              <a:spcAft>
                <a:spcPts val="600"/>
              </a:spcAft>
              <a:buSzPct val="100000"/>
              <a:buChar char="▪"/>
            </a:pPr>
            <a:r>
              <a:rPr lang="en-US" sz="1500" dirty="0">
                <a:solidFill>
                  <a:srgbClr val="C9CAE6"/>
                </a:solidFill>
                <a:latin typeface="Calibri" pitchFamily="34" charset="0"/>
                <a:ea typeface="Calibri" pitchFamily="34" charset="-122"/>
                <a:cs typeface="Calibri" pitchFamily="34" charset="-120"/>
              </a:rPr>
              <a:t>Çıktı: PMO çalışma şekli ve 30-60-90 yol haritası</a:t>
            </a:r>
            <a:endParaRPr lang="en-US" sz="1500" dirty="0"/>
          </a:p>
        </p:txBody>
      </p:sp>
      <p:sp>
        <p:nvSpPr>
          <p:cNvPr id="7" name="Text 4"/>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6E6FA0"/>
                </a:solidFill>
                <a:latin typeface="Calibri" pitchFamily="34" charset="0"/>
                <a:ea typeface="Calibri" pitchFamily="34" charset="-122"/>
                <a:cs typeface="Calibri" pitchFamily="34" charset="-120"/>
              </a:rPr>
              <a:t>66</a:t>
            </a:r>
            <a:endParaRPr lang="en-US" sz="9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3. GÜN</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Workshop Akışı</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82</a:t>
            </a:r>
            <a:endParaRPr lang="en-US" sz="900" dirty="0"/>
          </a:p>
        </p:txBody>
      </p:sp>
      <p:graphicFrame>
        <p:nvGraphicFramePr>
          <p:cNvPr id="68" name="Table 0"/>
          <p:cNvGraphicFramePr>
            <a:graphicFrameLocks noGrp="1"/>
          </p:cNvGraphicFramePr>
          <p:nvPr>
            <p:extLst>
              <p:ext uri="{D42A27DB-BD31-4B8C-83A1-F6EECF244321}">
                <p14:modId xmlns:p14="http://schemas.microsoft.com/office/powerpoint/2010/main" val="1579011935"/>
              </p:ext>
            </p:extLst>
          </p:nvPr>
        </p:nvGraphicFramePr>
        <p:xfrm>
          <a:off x="548640" y="1645920"/>
          <a:ext cx="11091672" cy="914400"/>
        </p:xfrm>
        <a:graphic>
          <a:graphicData uri="http://schemas.openxmlformats.org/drawingml/2006/table">
            <a:tbl>
              <a:tblPr/>
              <a:tblGrid>
                <a:gridCol w="2011680"/>
                <a:gridCol w="5879592"/>
                <a:gridCol w="3200400"/>
              </a:tblGrid>
              <a:tr h="566928">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Saat</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Oturum</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Çıktı</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r>
              <a:tr h="566928">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09:00 - 09:30</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Açılış, 2 günün özeti ve workshop kuralları</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Ortak beklenti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r h="566928">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09:30 - 11:00</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Egzersiz 1: Değer akışı haritalama</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Mevcut akış ve tıkanma noktaları</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r>
              <a:tr h="566928">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11:15 - 12:30</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Egzersiz 2: Yaşam döngüsü seçimi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Üç proje için gerekçeli yaklaşım kararı</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r h="566928">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13:30 - 15:00</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Egzersiz 3: Hibrit çalışma şekli tasarımı</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Tek sayfalık WoW kanvası</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r>
              <a:tr h="566928">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15:15 - 16:15</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Egzersiz 4: Portföy Kanban ve WSJF</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Sıralanmış portföy ve WIP limiti önerisi</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r h="566928">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16:15 - 17:00</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Egzersiz 5: PMO hizmet kataloğu ve yol haritası</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r>
                        <a:rPr lang="en-US" sz="1250" dirty="0">
                          <a:solidFill>
                            <a:srgbClr val="55566B"/>
                          </a:solidFill>
                          <a:latin typeface="Calibri" pitchFamily="34" charset="0"/>
                          <a:ea typeface="Calibri" pitchFamily="34" charset="-122"/>
                          <a:cs typeface="Calibri" pitchFamily="34" charset="-120"/>
                        </a:rPr>
                        <a:t>30-60-90 gün planı</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r>
            </a:tbl>
          </a:graphicData>
        </a:graphic>
      </p:graphicFrame>
      <p:sp>
        <p:nvSpPr>
          <p:cNvPr id="9" name="Shape 4"/>
          <p:cNvSpPr/>
          <p:nvPr/>
        </p:nvSpPr>
        <p:spPr>
          <a:xfrm>
            <a:off x="548640" y="5742432"/>
            <a:ext cx="11091672" cy="512064"/>
          </a:xfrm>
          <a:prstGeom prst="roundRect">
            <a:avLst>
              <a:gd name="adj" fmla="val 17857"/>
            </a:avLst>
          </a:prstGeom>
          <a:solidFill>
            <a:srgbClr val="33348E"/>
          </a:solidFill>
          <a:ln w="12700">
            <a:solidFill>
              <a:srgbClr val="33348E"/>
            </a:solidFill>
            <a:prstDash val="solid"/>
          </a:ln>
        </p:spPr>
      </p:sp>
      <p:sp>
        <p:nvSpPr>
          <p:cNvPr id="10" name="Text 5"/>
          <p:cNvSpPr/>
          <p:nvPr/>
        </p:nvSpPr>
        <p:spPr>
          <a:xfrm>
            <a:off x="868680" y="5833872"/>
            <a:ext cx="10424160" cy="329184"/>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Kural: her egzersizin sonunda somut ve sahibi belli bir çıktı olacak.</a:t>
            </a:r>
            <a:endParaRPr lang="en-US" sz="15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3. GÜN</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Egzersiz 1: Değer Akışı Haritalama</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84</a:t>
            </a:r>
            <a:endParaRPr lang="en-US" sz="900" dirty="0"/>
          </a:p>
        </p:txBody>
      </p:sp>
      <p:sp>
        <p:nvSpPr>
          <p:cNvPr id="8" name="Shape 4"/>
          <p:cNvSpPr/>
          <p:nvPr/>
        </p:nvSpPr>
        <p:spPr>
          <a:xfrm>
            <a:off x="548640" y="1645920"/>
            <a:ext cx="1998878" cy="2286000"/>
          </a:xfrm>
          <a:prstGeom prst="roundRect">
            <a:avLst>
              <a:gd name="adj" fmla="val 4575"/>
            </a:avLst>
          </a:prstGeom>
          <a:solidFill>
            <a:srgbClr val="EDEEF7"/>
          </a:solidFill>
          <a:ln w="12700">
            <a:solidFill>
              <a:srgbClr val="EDEEF7"/>
            </a:solidFill>
            <a:prstDash val="solid"/>
          </a:ln>
        </p:spPr>
      </p:sp>
      <p:sp>
        <p:nvSpPr>
          <p:cNvPr id="9" name="Shape 5"/>
          <p:cNvSpPr/>
          <p:nvPr/>
        </p:nvSpPr>
        <p:spPr>
          <a:xfrm>
            <a:off x="768096" y="1847088"/>
            <a:ext cx="384048" cy="384048"/>
          </a:xfrm>
          <a:prstGeom prst="ellipse">
            <a:avLst/>
          </a:prstGeom>
          <a:solidFill>
            <a:srgbClr val="33348E"/>
          </a:solidFill>
          <a:ln w="12700">
            <a:solidFill>
              <a:srgbClr val="33348E"/>
            </a:solidFill>
            <a:prstDash val="solid"/>
          </a:ln>
        </p:spPr>
      </p:sp>
      <p:sp>
        <p:nvSpPr>
          <p:cNvPr id="10" name="Text 6"/>
          <p:cNvSpPr/>
          <p:nvPr/>
        </p:nvSpPr>
        <p:spPr>
          <a:xfrm>
            <a:off x="768096"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11" name="Text 7"/>
          <p:cNvSpPr/>
          <p:nvPr/>
        </p:nvSpPr>
        <p:spPr>
          <a:xfrm>
            <a:off x="1243584" y="1847088"/>
            <a:ext cx="1084478" cy="384048"/>
          </a:xfrm>
          <a:prstGeom prst="rect">
            <a:avLst/>
          </a:prstGeom>
          <a:noFill/>
          <a:ln/>
        </p:spPr>
        <p:txBody>
          <a:bodyPr wrap="square" lIns="0" tIns="0" rIns="0" bIns="0" rtlCol="0" anchor="ctr"/>
          <a:lstStyle/>
          <a:p>
            <a:pPr indent="0" marL="0">
              <a:buNone/>
            </a:pPr>
            <a:r>
              <a:rPr lang="en-US" sz="1300" b="1" dirty="0">
                <a:solidFill>
                  <a:srgbClr val="33348E"/>
                </a:solidFill>
                <a:latin typeface="Calibri" pitchFamily="34" charset="0"/>
                <a:ea typeface="Calibri" pitchFamily="34" charset="-122"/>
                <a:cs typeface="Calibri" pitchFamily="34" charset="-120"/>
              </a:rPr>
              <a:t>Adım 1</a:t>
            </a:r>
            <a:endParaRPr lang="en-US" sz="1300" dirty="0"/>
          </a:p>
        </p:txBody>
      </p:sp>
      <p:sp>
        <p:nvSpPr>
          <p:cNvPr id="12" name="Text 8"/>
          <p:cNvSpPr/>
          <p:nvPr/>
        </p:nvSpPr>
        <p:spPr>
          <a:xfrm>
            <a:off x="768096" y="2359152"/>
            <a:ext cx="1559966" cy="1408176"/>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Tipik bir proje veya talebi seçin. Fikir doğduğu andan devreye alındığı ana kadar tüm adımları yazın.</a:t>
            </a:r>
            <a:endParaRPr lang="en-US" sz="1150" dirty="0"/>
          </a:p>
        </p:txBody>
      </p:sp>
      <p:sp>
        <p:nvSpPr>
          <p:cNvPr id="13" name="Shape 9"/>
          <p:cNvSpPr/>
          <p:nvPr/>
        </p:nvSpPr>
        <p:spPr>
          <a:xfrm>
            <a:off x="2821838" y="1645920"/>
            <a:ext cx="1998878" cy="2286000"/>
          </a:xfrm>
          <a:prstGeom prst="roundRect">
            <a:avLst>
              <a:gd name="adj" fmla="val 4575"/>
            </a:avLst>
          </a:prstGeom>
          <a:solidFill>
            <a:srgbClr val="EDEEF7"/>
          </a:solidFill>
          <a:ln w="12700">
            <a:solidFill>
              <a:srgbClr val="EDEEF7"/>
            </a:solidFill>
            <a:prstDash val="solid"/>
          </a:ln>
        </p:spPr>
      </p:sp>
      <p:sp>
        <p:nvSpPr>
          <p:cNvPr id="14" name="Shape 10"/>
          <p:cNvSpPr/>
          <p:nvPr/>
        </p:nvSpPr>
        <p:spPr>
          <a:xfrm>
            <a:off x="3041294" y="1847088"/>
            <a:ext cx="384048" cy="384048"/>
          </a:xfrm>
          <a:prstGeom prst="ellipse">
            <a:avLst/>
          </a:prstGeom>
          <a:solidFill>
            <a:srgbClr val="33348E"/>
          </a:solidFill>
          <a:ln w="12700">
            <a:solidFill>
              <a:srgbClr val="33348E"/>
            </a:solidFill>
            <a:prstDash val="solid"/>
          </a:ln>
        </p:spPr>
      </p:sp>
      <p:sp>
        <p:nvSpPr>
          <p:cNvPr id="15" name="Text 11"/>
          <p:cNvSpPr/>
          <p:nvPr/>
        </p:nvSpPr>
        <p:spPr>
          <a:xfrm>
            <a:off x="3041294"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6" name="Text 12"/>
          <p:cNvSpPr/>
          <p:nvPr/>
        </p:nvSpPr>
        <p:spPr>
          <a:xfrm>
            <a:off x="3516782" y="1847088"/>
            <a:ext cx="1084478" cy="384048"/>
          </a:xfrm>
          <a:prstGeom prst="rect">
            <a:avLst/>
          </a:prstGeom>
          <a:noFill/>
          <a:ln/>
        </p:spPr>
        <p:txBody>
          <a:bodyPr wrap="square" lIns="0" tIns="0" rIns="0" bIns="0" rtlCol="0" anchor="ctr"/>
          <a:lstStyle/>
          <a:p>
            <a:pPr indent="0" marL="0">
              <a:buNone/>
            </a:pPr>
            <a:r>
              <a:rPr lang="en-US" sz="1300" b="1" dirty="0">
                <a:solidFill>
                  <a:srgbClr val="33348E"/>
                </a:solidFill>
                <a:latin typeface="Calibri" pitchFamily="34" charset="0"/>
                <a:ea typeface="Calibri" pitchFamily="34" charset="-122"/>
                <a:cs typeface="Calibri" pitchFamily="34" charset="-120"/>
              </a:rPr>
              <a:t>Adım 2</a:t>
            </a:r>
            <a:endParaRPr lang="en-US" sz="1300" dirty="0"/>
          </a:p>
        </p:txBody>
      </p:sp>
      <p:sp>
        <p:nvSpPr>
          <p:cNvPr id="17" name="Text 13"/>
          <p:cNvSpPr/>
          <p:nvPr/>
        </p:nvSpPr>
        <p:spPr>
          <a:xfrm>
            <a:off x="3041294" y="2359152"/>
            <a:ext cx="1559966" cy="1408176"/>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Her adım için gerçek çalışma süresini ve bekleme süresini ayrı ayrı yazın. Tahmini olsun, mükemmel olması gerekmez.</a:t>
            </a:r>
            <a:endParaRPr lang="en-US" sz="1150" dirty="0"/>
          </a:p>
        </p:txBody>
      </p:sp>
      <p:sp>
        <p:nvSpPr>
          <p:cNvPr id="18" name="Shape 14"/>
          <p:cNvSpPr/>
          <p:nvPr/>
        </p:nvSpPr>
        <p:spPr>
          <a:xfrm>
            <a:off x="5095037" y="1645920"/>
            <a:ext cx="1998878" cy="2286000"/>
          </a:xfrm>
          <a:prstGeom prst="roundRect">
            <a:avLst>
              <a:gd name="adj" fmla="val 4575"/>
            </a:avLst>
          </a:prstGeom>
          <a:solidFill>
            <a:srgbClr val="EDEEF7"/>
          </a:solidFill>
          <a:ln w="12700">
            <a:solidFill>
              <a:srgbClr val="EDEEF7"/>
            </a:solidFill>
            <a:prstDash val="solid"/>
          </a:ln>
        </p:spPr>
      </p:sp>
      <p:sp>
        <p:nvSpPr>
          <p:cNvPr id="19" name="Shape 15"/>
          <p:cNvSpPr/>
          <p:nvPr/>
        </p:nvSpPr>
        <p:spPr>
          <a:xfrm>
            <a:off x="5314493" y="1847088"/>
            <a:ext cx="384048" cy="384048"/>
          </a:xfrm>
          <a:prstGeom prst="ellipse">
            <a:avLst/>
          </a:prstGeom>
          <a:solidFill>
            <a:srgbClr val="33348E"/>
          </a:solidFill>
          <a:ln w="12700">
            <a:solidFill>
              <a:srgbClr val="33348E"/>
            </a:solidFill>
            <a:prstDash val="solid"/>
          </a:ln>
        </p:spPr>
      </p:sp>
      <p:sp>
        <p:nvSpPr>
          <p:cNvPr id="20" name="Text 16"/>
          <p:cNvSpPr/>
          <p:nvPr/>
        </p:nvSpPr>
        <p:spPr>
          <a:xfrm>
            <a:off x="5314493"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21" name="Text 17"/>
          <p:cNvSpPr/>
          <p:nvPr/>
        </p:nvSpPr>
        <p:spPr>
          <a:xfrm>
            <a:off x="5789981" y="1847088"/>
            <a:ext cx="1084478" cy="384048"/>
          </a:xfrm>
          <a:prstGeom prst="rect">
            <a:avLst/>
          </a:prstGeom>
          <a:noFill/>
          <a:ln/>
        </p:spPr>
        <p:txBody>
          <a:bodyPr wrap="square" lIns="0" tIns="0" rIns="0" bIns="0" rtlCol="0" anchor="ctr"/>
          <a:lstStyle/>
          <a:p>
            <a:pPr indent="0" marL="0">
              <a:buNone/>
            </a:pPr>
            <a:r>
              <a:rPr lang="en-US" sz="1300" b="1" dirty="0">
                <a:solidFill>
                  <a:srgbClr val="33348E"/>
                </a:solidFill>
                <a:latin typeface="Calibri" pitchFamily="34" charset="0"/>
                <a:ea typeface="Calibri" pitchFamily="34" charset="-122"/>
                <a:cs typeface="Calibri" pitchFamily="34" charset="-120"/>
              </a:rPr>
              <a:t>Adım 3</a:t>
            </a:r>
            <a:endParaRPr lang="en-US" sz="1300" dirty="0"/>
          </a:p>
        </p:txBody>
      </p:sp>
      <p:sp>
        <p:nvSpPr>
          <p:cNvPr id="22" name="Text 18"/>
          <p:cNvSpPr/>
          <p:nvPr/>
        </p:nvSpPr>
        <p:spPr>
          <a:xfrm>
            <a:off x="5314493" y="2359152"/>
            <a:ext cx="1559966" cy="1408176"/>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Akış verimliliğini hesaplayın: toplam çalışma süresi bölü toplam geçen süre.</a:t>
            </a:r>
            <a:endParaRPr lang="en-US" sz="1150" dirty="0"/>
          </a:p>
        </p:txBody>
      </p:sp>
      <p:sp>
        <p:nvSpPr>
          <p:cNvPr id="23" name="Shape 19"/>
          <p:cNvSpPr/>
          <p:nvPr/>
        </p:nvSpPr>
        <p:spPr>
          <a:xfrm>
            <a:off x="7368235" y="1645920"/>
            <a:ext cx="1998878" cy="2286000"/>
          </a:xfrm>
          <a:prstGeom prst="roundRect">
            <a:avLst>
              <a:gd name="adj" fmla="val 4575"/>
            </a:avLst>
          </a:prstGeom>
          <a:solidFill>
            <a:srgbClr val="EDEEF7"/>
          </a:solidFill>
          <a:ln w="12700">
            <a:solidFill>
              <a:srgbClr val="EDEEF7"/>
            </a:solidFill>
            <a:prstDash val="solid"/>
          </a:ln>
        </p:spPr>
      </p:sp>
      <p:sp>
        <p:nvSpPr>
          <p:cNvPr id="24" name="Shape 20"/>
          <p:cNvSpPr/>
          <p:nvPr/>
        </p:nvSpPr>
        <p:spPr>
          <a:xfrm>
            <a:off x="7587691" y="1847088"/>
            <a:ext cx="384048" cy="384048"/>
          </a:xfrm>
          <a:prstGeom prst="ellipse">
            <a:avLst/>
          </a:prstGeom>
          <a:solidFill>
            <a:srgbClr val="33348E"/>
          </a:solidFill>
          <a:ln w="12700">
            <a:solidFill>
              <a:srgbClr val="33348E"/>
            </a:solidFill>
            <a:prstDash val="solid"/>
          </a:ln>
        </p:spPr>
      </p:sp>
      <p:sp>
        <p:nvSpPr>
          <p:cNvPr id="25" name="Text 21"/>
          <p:cNvSpPr/>
          <p:nvPr/>
        </p:nvSpPr>
        <p:spPr>
          <a:xfrm>
            <a:off x="7587691"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26" name="Text 22"/>
          <p:cNvSpPr/>
          <p:nvPr/>
        </p:nvSpPr>
        <p:spPr>
          <a:xfrm>
            <a:off x="8063179" y="1847088"/>
            <a:ext cx="1084478" cy="384048"/>
          </a:xfrm>
          <a:prstGeom prst="rect">
            <a:avLst/>
          </a:prstGeom>
          <a:noFill/>
          <a:ln/>
        </p:spPr>
        <p:txBody>
          <a:bodyPr wrap="square" lIns="0" tIns="0" rIns="0" bIns="0" rtlCol="0" anchor="ctr"/>
          <a:lstStyle/>
          <a:p>
            <a:pPr indent="0" marL="0">
              <a:buNone/>
            </a:pPr>
            <a:r>
              <a:rPr lang="en-US" sz="1300" b="1" dirty="0">
                <a:solidFill>
                  <a:srgbClr val="33348E"/>
                </a:solidFill>
                <a:latin typeface="Calibri" pitchFamily="34" charset="0"/>
                <a:ea typeface="Calibri" pitchFamily="34" charset="-122"/>
                <a:cs typeface="Calibri" pitchFamily="34" charset="-120"/>
              </a:rPr>
              <a:t>Adım 4</a:t>
            </a:r>
            <a:endParaRPr lang="en-US" sz="1300" dirty="0"/>
          </a:p>
        </p:txBody>
      </p:sp>
      <p:sp>
        <p:nvSpPr>
          <p:cNvPr id="27" name="Text 23"/>
          <p:cNvSpPr/>
          <p:nvPr/>
        </p:nvSpPr>
        <p:spPr>
          <a:xfrm>
            <a:off x="7587691" y="2359152"/>
            <a:ext cx="1559966" cy="1408176"/>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En büyük üç bekleme noktasını işaretleyin ve nedenini yazın: onay, kaynak, karar, bağımlılık.</a:t>
            </a:r>
            <a:endParaRPr lang="en-US" sz="1150" dirty="0"/>
          </a:p>
        </p:txBody>
      </p:sp>
      <p:sp>
        <p:nvSpPr>
          <p:cNvPr id="28" name="Shape 24"/>
          <p:cNvSpPr/>
          <p:nvPr/>
        </p:nvSpPr>
        <p:spPr>
          <a:xfrm>
            <a:off x="9641434" y="1645920"/>
            <a:ext cx="1998878" cy="2286000"/>
          </a:xfrm>
          <a:prstGeom prst="roundRect">
            <a:avLst>
              <a:gd name="adj" fmla="val 4575"/>
            </a:avLst>
          </a:prstGeom>
          <a:solidFill>
            <a:srgbClr val="EDEEF7"/>
          </a:solidFill>
          <a:ln w="12700">
            <a:solidFill>
              <a:srgbClr val="EDEEF7"/>
            </a:solidFill>
            <a:prstDash val="solid"/>
          </a:ln>
        </p:spPr>
      </p:sp>
      <p:sp>
        <p:nvSpPr>
          <p:cNvPr id="29" name="Shape 25"/>
          <p:cNvSpPr/>
          <p:nvPr/>
        </p:nvSpPr>
        <p:spPr>
          <a:xfrm>
            <a:off x="9860890" y="1847088"/>
            <a:ext cx="384048" cy="384048"/>
          </a:xfrm>
          <a:prstGeom prst="ellipse">
            <a:avLst/>
          </a:prstGeom>
          <a:solidFill>
            <a:srgbClr val="33348E"/>
          </a:solidFill>
          <a:ln w="12700">
            <a:solidFill>
              <a:srgbClr val="33348E"/>
            </a:solidFill>
            <a:prstDash val="solid"/>
          </a:ln>
        </p:spPr>
      </p:sp>
      <p:sp>
        <p:nvSpPr>
          <p:cNvPr id="30" name="Text 26"/>
          <p:cNvSpPr/>
          <p:nvPr/>
        </p:nvSpPr>
        <p:spPr>
          <a:xfrm>
            <a:off x="9860890"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5</a:t>
            </a:r>
            <a:endParaRPr lang="en-US" sz="1300" dirty="0"/>
          </a:p>
        </p:txBody>
      </p:sp>
      <p:sp>
        <p:nvSpPr>
          <p:cNvPr id="31" name="Text 27"/>
          <p:cNvSpPr/>
          <p:nvPr/>
        </p:nvSpPr>
        <p:spPr>
          <a:xfrm>
            <a:off x="10336378" y="1847088"/>
            <a:ext cx="1084478" cy="384048"/>
          </a:xfrm>
          <a:prstGeom prst="rect">
            <a:avLst/>
          </a:prstGeom>
          <a:noFill/>
          <a:ln/>
        </p:spPr>
        <p:txBody>
          <a:bodyPr wrap="square" lIns="0" tIns="0" rIns="0" bIns="0" rtlCol="0" anchor="ctr"/>
          <a:lstStyle/>
          <a:p>
            <a:pPr indent="0" marL="0">
              <a:buNone/>
            </a:pPr>
            <a:r>
              <a:rPr lang="en-US" sz="1300" b="1" dirty="0">
                <a:solidFill>
                  <a:srgbClr val="33348E"/>
                </a:solidFill>
                <a:latin typeface="Calibri" pitchFamily="34" charset="0"/>
                <a:ea typeface="Calibri" pitchFamily="34" charset="-122"/>
                <a:cs typeface="Calibri" pitchFamily="34" charset="-120"/>
              </a:rPr>
              <a:t>Adım 5</a:t>
            </a:r>
            <a:endParaRPr lang="en-US" sz="1300" dirty="0"/>
          </a:p>
        </p:txBody>
      </p:sp>
      <p:sp>
        <p:nvSpPr>
          <p:cNvPr id="32" name="Text 28"/>
          <p:cNvSpPr/>
          <p:nvPr/>
        </p:nvSpPr>
        <p:spPr>
          <a:xfrm>
            <a:off x="9860890" y="2359152"/>
            <a:ext cx="1559966" cy="1408176"/>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Bu üç noktadan birini yarıya indirmek için ne yapılabilir? Somut bir aksiyon ve sahip belirleyin.</a:t>
            </a:r>
            <a:endParaRPr lang="en-US" sz="1150" dirty="0"/>
          </a:p>
        </p:txBody>
      </p:sp>
      <p:sp>
        <p:nvSpPr>
          <p:cNvPr id="33" name="Shape 29"/>
          <p:cNvSpPr/>
          <p:nvPr/>
        </p:nvSpPr>
        <p:spPr>
          <a:xfrm>
            <a:off x="548640" y="4206240"/>
            <a:ext cx="11091672" cy="1005840"/>
          </a:xfrm>
          <a:prstGeom prst="roundRect">
            <a:avLst>
              <a:gd name="adj" fmla="val 9091"/>
            </a:avLst>
          </a:prstGeom>
          <a:solidFill>
            <a:srgbClr val="33348E"/>
          </a:solidFill>
          <a:ln w="12700">
            <a:solidFill>
              <a:srgbClr val="33348E"/>
            </a:solidFill>
            <a:prstDash val="solid"/>
          </a:ln>
        </p:spPr>
      </p:sp>
      <p:sp>
        <p:nvSpPr>
          <p:cNvPr id="34" name="Text 30"/>
          <p:cNvSpPr/>
          <p:nvPr/>
        </p:nvSpPr>
        <p:spPr>
          <a:xfrm>
            <a:off x="868680" y="429768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Beklenen çıktı: her grup için akış verimliliği yüzdesi ve üç somut iyileştirme aksiyonu.</a:t>
            </a:r>
            <a:endParaRPr lang="en-US" sz="1500" dirty="0"/>
          </a:p>
        </p:txBody>
      </p:sp>
      <p:sp>
        <p:nvSpPr>
          <p:cNvPr id="35" name="Text 31"/>
          <p:cNvSpPr/>
          <p:nvPr/>
        </p:nvSpPr>
        <p:spPr>
          <a:xfrm>
            <a:off x="868680" y="4736592"/>
            <a:ext cx="10424160" cy="411480"/>
          </a:xfrm>
          <a:prstGeom prst="rect">
            <a:avLst/>
          </a:prstGeom>
          <a:noFill/>
          <a:ln/>
        </p:spPr>
        <p:txBody>
          <a:bodyPr wrap="square" lIns="0" tIns="0" rIns="0" bIns="0" rtlCol="0" anchor="t"/>
          <a:lstStyle/>
          <a:p>
            <a:pPr indent="0" marL="0">
              <a:buNone/>
            </a:pPr>
            <a:r>
              <a:rPr lang="en-US" sz="1250" dirty="0">
                <a:solidFill>
                  <a:srgbClr val="C9CAE6"/>
                </a:solidFill>
                <a:latin typeface="Calibri" pitchFamily="34" charset="0"/>
                <a:ea typeface="Calibri" pitchFamily="34" charset="-122"/>
                <a:cs typeface="Calibri" pitchFamily="34" charset="-120"/>
              </a:rPr>
              <a:t>Sunum: grup başına 5 dakika, ardından ortak tıkanma noktaları belirlenir.</a:t>
            </a:r>
            <a:endParaRPr lang="en-US" sz="1250" dirty="0"/>
          </a:p>
        </p:txBody>
      </p:sp>
      <p:sp>
        <p:nvSpPr>
          <p:cNvPr id="36" name="Text 32"/>
          <p:cNvSpPr/>
          <p:nvPr/>
        </p:nvSpPr>
        <p:spPr>
          <a:xfrm>
            <a:off x="594360" y="5440680"/>
            <a:ext cx="10972800" cy="640080"/>
          </a:xfrm>
          <a:prstGeom prst="rect">
            <a:avLst/>
          </a:prstGeom>
          <a:noFill/>
          <a:ln/>
        </p:spPr>
        <p:txBody>
          <a:bodyPr wrap="square" lIns="0" tIns="0" rIns="0" bIns="0" rtlCol="0" anchor="t"/>
          <a:lstStyle/>
          <a:p>
            <a:pPr marL="342900" indent="-342900">
              <a:spcAft>
                <a:spcPts val="900"/>
              </a:spcAft>
              <a:buSzPct val="100000"/>
              <a:buChar char="▪"/>
            </a:pPr>
            <a:r>
              <a:rPr lang="en-US" sz="1350" dirty="0">
                <a:solidFill>
                  <a:srgbClr val="55566B"/>
                </a:solidFill>
                <a:latin typeface="Calibri" pitchFamily="34" charset="0"/>
                <a:ea typeface="Calibri" pitchFamily="34" charset="-122"/>
                <a:cs typeface="Calibri" pitchFamily="34" charset="-120"/>
              </a:rPr>
              <a:t>İpucu: bekleme sürelerini kabul etmek zordur. Sayıyı savunmak yerine tartışmayı sürece çevirin.</a:t>
            </a:r>
            <a:endParaRPr lang="en-US" sz="135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3. GÜN</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Egzersiz 2: Yaşam Döngüsü Seçimi</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85</a:t>
            </a:r>
            <a:endParaRPr lang="en-US" sz="900" dirty="0"/>
          </a:p>
        </p:txBody>
      </p:sp>
      <p:sp>
        <p:nvSpPr>
          <p:cNvPr id="8" name="Shape 4"/>
          <p:cNvSpPr/>
          <p:nvPr/>
        </p:nvSpPr>
        <p:spPr>
          <a:xfrm>
            <a:off x="548640" y="1645920"/>
            <a:ext cx="3514344" cy="1737360"/>
          </a:xfrm>
          <a:prstGeom prst="roundRect">
            <a:avLst>
              <a:gd name="adj" fmla="val 5263"/>
            </a:avLst>
          </a:prstGeom>
          <a:solidFill>
            <a:srgbClr val="EDEEF7"/>
          </a:solidFill>
          <a:ln w="12700">
            <a:solidFill>
              <a:srgbClr val="EDEEF7"/>
            </a:solidFill>
            <a:prstDash val="solid"/>
          </a:ln>
        </p:spPr>
      </p:sp>
      <p:sp>
        <p:nvSpPr>
          <p:cNvPr id="9" name="Text 5"/>
          <p:cNvSpPr/>
          <p:nvPr/>
        </p:nvSpPr>
        <p:spPr>
          <a:xfrm>
            <a:off x="768096"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Girdi</a:t>
            </a:r>
            <a:endParaRPr lang="en-US" sz="1500" dirty="0"/>
          </a:p>
        </p:txBody>
      </p:sp>
      <p:sp>
        <p:nvSpPr>
          <p:cNvPr id="10" name="Text 6"/>
          <p:cNvSpPr/>
          <p:nvPr/>
        </p:nvSpPr>
        <p:spPr>
          <a:xfrm>
            <a:off x="768096" y="2359152"/>
            <a:ext cx="3075432"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Devam eden veya yakında başlayacak üç gerçek proje. Biri yatırım, biri dijital, biri süreç iyileştirme olsun.</a:t>
            </a:r>
            <a:endParaRPr lang="en-US" sz="1200" dirty="0"/>
          </a:p>
        </p:txBody>
      </p:sp>
      <p:sp>
        <p:nvSpPr>
          <p:cNvPr id="11" name="Shape 7"/>
          <p:cNvSpPr/>
          <p:nvPr/>
        </p:nvSpPr>
        <p:spPr>
          <a:xfrm>
            <a:off x="4337304" y="1645920"/>
            <a:ext cx="3514344" cy="1737360"/>
          </a:xfrm>
          <a:prstGeom prst="roundRect">
            <a:avLst>
              <a:gd name="adj" fmla="val 5263"/>
            </a:avLst>
          </a:prstGeom>
          <a:solidFill>
            <a:srgbClr val="EDEEF7"/>
          </a:solidFill>
          <a:ln w="12700">
            <a:solidFill>
              <a:srgbClr val="EDEEF7"/>
            </a:solidFill>
            <a:prstDash val="solid"/>
          </a:ln>
        </p:spPr>
      </p:sp>
      <p:sp>
        <p:nvSpPr>
          <p:cNvPr id="12" name="Text 8"/>
          <p:cNvSpPr/>
          <p:nvPr/>
        </p:nvSpPr>
        <p:spPr>
          <a:xfrm>
            <a:off x="4556760"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Yöntem</a:t>
            </a:r>
            <a:endParaRPr lang="en-US" sz="1500" dirty="0"/>
          </a:p>
        </p:txBody>
      </p:sp>
      <p:sp>
        <p:nvSpPr>
          <p:cNvPr id="13" name="Text 9"/>
          <p:cNvSpPr/>
          <p:nvPr/>
        </p:nvSpPr>
        <p:spPr>
          <a:xfrm>
            <a:off x="4556760" y="2359152"/>
            <a:ext cx="3075432"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Her proje için ölçeklendirme faktörlerini puanlayın, sonra Disciplined Agile karar ağacını uygulayın.</a:t>
            </a:r>
            <a:endParaRPr lang="en-US" sz="1200" dirty="0"/>
          </a:p>
        </p:txBody>
      </p:sp>
      <p:sp>
        <p:nvSpPr>
          <p:cNvPr id="14" name="Shape 10"/>
          <p:cNvSpPr/>
          <p:nvPr/>
        </p:nvSpPr>
        <p:spPr>
          <a:xfrm>
            <a:off x="8125968" y="1645920"/>
            <a:ext cx="3514344" cy="1737360"/>
          </a:xfrm>
          <a:prstGeom prst="roundRect">
            <a:avLst>
              <a:gd name="adj" fmla="val 5263"/>
            </a:avLst>
          </a:prstGeom>
          <a:solidFill>
            <a:srgbClr val="EDEEF7"/>
          </a:solidFill>
          <a:ln w="12700">
            <a:solidFill>
              <a:srgbClr val="EDEEF7"/>
            </a:solidFill>
            <a:prstDash val="solid"/>
          </a:ln>
        </p:spPr>
      </p:sp>
      <p:sp>
        <p:nvSpPr>
          <p:cNvPr id="15" name="Text 11"/>
          <p:cNvSpPr/>
          <p:nvPr/>
        </p:nvSpPr>
        <p:spPr>
          <a:xfrm>
            <a:off x="8345424"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Çıktı</a:t>
            </a:r>
            <a:endParaRPr lang="en-US" sz="1500" dirty="0"/>
          </a:p>
        </p:txBody>
      </p:sp>
      <p:sp>
        <p:nvSpPr>
          <p:cNvPr id="16" name="Text 12"/>
          <p:cNvSpPr/>
          <p:nvPr/>
        </p:nvSpPr>
        <p:spPr>
          <a:xfrm>
            <a:off x="8345424" y="2359152"/>
            <a:ext cx="3075432" cy="8595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Her proje için seçilen yaklaşım, üç maddelik gerekçe ve seçimi yeniden gözden geçirme zamanı.</a:t>
            </a:r>
            <a:endParaRPr lang="en-US" sz="1200" dirty="0"/>
          </a:p>
        </p:txBody>
      </p:sp>
      <p:graphicFrame>
        <p:nvGraphicFramePr>
          <p:cNvPr id="70" name="Table 0"/>
          <p:cNvGraphicFramePr>
            <a:graphicFrameLocks noGrp="1"/>
          </p:cNvGraphicFramePr>
          <p:nvPr>
            <p:extLst>
              <p:ext uri="{D42A27DB-BD31-4B8C-83A1-F6EECF244321}">
                <p14:modId xmlns:p14="http://schemas.microsoft.com/office/powerpoint/2010/main" val="1579011935"/>
              </p:ext>
            </p:extLst>
          </p:nvPr>
        </p:nvGraphicFramePr>
        <p:xfrm>
          <a:off x="548640" y="3611880"/>
          <a:ext cx="11091672" cy="914400"/>
        </p:xfrm>
        <a:graphic>
          <a:graphicData uri="http://schemas.openxmlformats.org/drawingml/2006/table">
            <a:tbl>
              <a:tblPr/>
              <a:tblGrid>
                <a:gridCol w="1737360"/>
                <a:gridCol w="1645920"/>
                <a:gridCol w="1920240"/>
                <a:gridCol w="1645920"/>
                <a:gridCol w="2221992"/>
                <a:gridCol w="1920240"/>
              </a:tblGrid>
              <a:tr h="502920">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Proje</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Belirsizlik</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Uyumluluk Yükü</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Dağıtıklık</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Seçilen Yaklaşım</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Gerekçe</a:t>
                      </a:r>
                      <a:endParaRPr lang="en-US" sz="130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3348E"/>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Proje A</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Proje B</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indent="0" marL="0">
                        <a:buNone/>
                      </a:pP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r>
              <a:tr h="502920">
                <a:tc>
                  <a:txBody>
                    <a:bodyPr/>
                    <a:lstStyle/>
                    <a:p>
                      <a:pPr indent="0" marL="0">
                        <a:buNone/>
                      </a:pPr>
                      <a:r>
                        <a:rPr lang="en-US" sz="1250" b="1" dirty="0">
                          <a:solidFill>
                            <a:srgbClr val="33348E"/>
                          </a:solidFill>
                          <a:latin typeface="Calibri" pitchFamily="34" charset="0"/>
                          <a:ea typeface="Calibri" pitchFamily="34" charset="-122"/>
                          <a:cs typeface="Calibri" pitchFamily="34" charset="-120"/>
                        </a:rPr>
                        <a:t>Proje C</a:t>
                      </a: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c>
                  <a:txBody>
                    <a:bodyPr/>
                    <a:lstStyle/>
                    <a:p>
                      <a:pPr indent="0" marL="0">
                        <a:buNone/>
                      </a:pPr>
                      <a:endParaRPr lang="en-US" sz="1250" dirty="0">
                        <a:latin typeface="Calibri" charset="0"/>
                        <a:ea typeface="Calibri" charset="0"/>
                        <a:cs typeface="Calibri" charset="0"/>
                      </a:endParaRPr>
                    </a:p>
                  </a:txBody>
                  <a:tcPr marL="101600" marR="101600" marT="50800" marB="5080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6F7FB"/>
                    </a:solidFill>
                  </a:tcPr>
                </a:tc>
              </a:tr>
            </a:tbl>
          </a:graphicData>
        </a:graphic>
      </p:graphicFrame>
      <p:sp>
        <p:nvSpPr>
          <p:cNvPr id="18" name="Shape 13"/>
          <p:cNvSpPr/>
          <p:nvPr/>
        </p:nvSpPr>
        <p:spPr>
          <a:xfrm>
            <a:off x="548640" y="5742432"/>
            <a:ext cx="11091672" cy="512064"/>
          </a:xfrm>
          <a:prstGeom prst="roundRect">
            <a:avLst>
              <a:gd name="adj" fmla="val 17857"/>
            </a:avLst>
          </a:prstGeom>
          <a:solidFill>
            <a:srgbClr val="33348E"/>
          </a:solidFill>
          <a:ln w="12700">
            <a:solidFill>
              <a:srgbClr val="33348E"/>
            </a:solidFill>
            <a:prstDash val="solid"/>
          </a:ln>
        </p:spPr>
      </p:sp>
      <p:sp>
        <p:nvSpPr>
          <p:cNvPr id="19" name="Text 14"/>
          <p:cNvSpPr/>
          <p:nvPr/>
        </p:nvSpPr>
        <p:spPr>
          <a:xfrm>
            <a:off x="868680" y="5833872"/>
            <a:ext cx="10424160" cy="329184"/>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Tartışma sorusu: hangi projede seçim kolaydı, hangisinde grup içinde ayrıştık ve neden?</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1</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İki Tür Çeviklik</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10</a:t>
            </a:r>
            <a:endParaRPr lang="en-US" sz="900" dirty="0"/>
          </a:p>
        </p:txBody>
      </p:sp>
      <p:sp>
        <p:nvSpPr>
          <p:cNvPr id="8" name="Shape 4"/>
          <p:cNvSpPr/>
          <p:nvPr/>
        </p:nvSpPr>
        <p:spPr>
          <a:xfrm>
            <a:off x="548640" y="1645920"/>
            <a:ext cx="5394960" cy="3749040"/>
          </a:xfrm>
          <a:prstGeom prst="roundRect">
            <a:avLst>
              <a:gd name="adj" fmla="val 1951"/>
            </a:avLst>
          </a:prstGeom>
          <a:solidFill>
            <a:srgbClr val="EDEEF7"/>
          </a:solidFill>
          <a:ln w="12700">
            <a:solidFill>
              <a:srgbClr val="EDEEF7"/>
            </a:solidFill>
            <a:prstDash val="solid"/>
          </a:ln>
        </p:spPr>
      </p:sp>
      <p:sp>
        <p:nvSpPr>
          <p:cNvPr id="9" name="Shape 5"/>
          <p:cNvSpPr/>
          <p:nvPr/>
        </p:nvSpPr>
        <p:spPr>
          <a:xfrm>
            <a:off x="548640" y="1645920"/>
            <a:ext cx="5394960" cy="566928"/>
          </a:xfrm>
          <a:prstGeom prst="roundRect">
            <a:avLst>
              <a:gd name="adj" fmla="val 12903"/>
            </a:avLst>
          </a:prstGeom>
          <a:solidFill>
            <a:srgbClr val="33348E"/>
          </a:solidFill>
          <a:ln w="12700">
            <a:solidFill>
              <a:srgbClr val="33348E"/>
            </a:solidFill>
            <a:prstDash val="solid"/>
          </a:ln>
        </p:spPr>
      </p:sp>
      <p:sp>
        <p:nvSpPr>
          <p:cNvPr id="10" name="Text 6"/>
          <p:cNvSpPr/>
          <p:nvPr/>
        </p:nvSpPr>
        <p:spPr>
          <a:xfrm>
            <a:off x="804672" y="1645920"/>
            <a:ext cx="4937760" cy="56692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Operasyonel Çeviklik</a:t>
            </a:r>
            <a:endParaRPr lang="en-US" sz="1500" dirty="0"/>
          </a:p>
        </p:txBody>
      </p:sp>
      <p:sp>
        <p:nvSpPr>
          <p:cNvPr id="11" name="Text 7"/>
          <p:cNvSpPr/>
          <p:nvPr/>
        </p:nvSpPr>
        <p:spPr>
          <a:xfrm>
            <a:off x="868680" y="2423160"/>
            <a:ext cx="4754880" cy="2743200"/>
          </a:xfrm>
          <a:prstGeom prst="rect">
            <a:avLst/>
          </a:prstGeom>
          <a:noFill/>
          <a:ln/>
        </p:spPr>
        <p:txBody>
          <a:bodyPr wrap="square" lIns="0" tIns="0" rIns="0" bIns="0" rtlCol="0" anchor="t"/>
          <a:lstStyle/>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İşi doğru yapmak</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Süreçleri, teslimatı ve akışı hızlandırmak</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Daha kısa döngüler, daha az israf</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Takım ve proje seviyesinde görünür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Ölçüsü: akış süresi, kalite, öngörülebilirlik</a:t>
            </a:r>
            <a:endParaRPr lang="en-US" sz="1350" dirty="0"/>
          </a:p>
        </p:txBody>
      </p:sp>
      <p:sp>
        <p:nvSpPr>
          <p:cNvPr id="12" name="Shape 8"/>
          <p:cNvSpPr/>
          <p:nvPr/>
        </p:nvSpPr>
        <p:spPr>
          <a:xfrm>
            <a:off x="6254496" y="1645920"/>
            <a:ext cx="5394960" cy="3749040"/>
          </a:xfrm>
          <a:prstGeom prst="roundRect">
            <a:avLst>
              <a:gd name="adj" fmla="val 1951"/>
            </a:avLst>
          </a:prstGeom>
          <a:solidFill>
            <a:srgbClr val="FBEFEF"/>
          </a:solidFill>
          <a:ln w="12700">
            <a:solidFill>
              <a:srgbClr val="FBEFEF"/>
            </a:solidFill>
            <a:prstDash val="solid"/>
          </a:ln>
        </p:spPr>
      </p:sp>
      <p:sp>
        <p:nvSpPr>
          <p:cNvPr id="13" name="Shape 9"/>
          <p:cNvSpPr/>
          <p:nvPr/>
        </p:nvSpPr>
        <p:spPr>
          <a:xfrm>
            <a:off x="6254496" y="1645920"/>
            <a:ext cx="5394960" cy="566928"/>
          </a:xfrm>
          <a:prstGeom prst="roundRect">
            <a:avLst>
              <a:gd name="adj" fmla="val 12903"/>
            </a:avLst>
          </a:prstGeom>
          <a:solidFill>
            <a:srgbClr val="CC2229"/>
          </a:solidFill>
          <a:ln w="12700">
            <a:solidFill>
              <a:srgbClr val="CC2229"/>
            </a:solidFill>
            <a:prstDash val="solid"/>
          </a:ln>
        </p:spPr>
      </p:sp>
      <p:sp>
        <p:nvSpPr>
          <p:cNvPr id="14" name="Text 10"/>
          <p:cNvSpPr/>
          <p:nvPr/>
        </p:nvSpPr>
        <p:spPr>
          <a:xfrm>
            <a:off x="6510528" y="1645920"/>
            <a:ext cx="4937760" cy="56692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Stratejik Çeviklik</a:t>
            </a:r>
            <a:endParaRPr lang="en-US" sz="1500" dirty="0"/>
          </a:p>
        </p:txBody>
      </p:sp>
      <p:sp>
        <p:nvSpPr>
          <p:cNvPr id="15" name="Text 11"/>
          <p:cNvSpPr/>
          <p:nvPr/>
        </p:nvSpPr>
        <p:spPr>
          <a:xfrm>
            <a:off x="6574536" y="2423160"/>
            <a:ext cx="4754880" cy="2743200"/>
          </a:xfrm>
          <a:prstGeom prst="rect">
            <a:avLst/>
          </a:prstGeom>
          <a:noFill/>
          <a:ln/>
        </p:spPr>
        <p:txBody>
          <a:bodyPr wrap="square" lIns="0" tIns="0" rIns="0" bIns="0" rtlCol="0" anchor="t"/>
          <a:lstStyle/>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Doğru işi yapmak</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Portföyü ve yatırımı hızla yeniden yönlendirmek</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Yeni pazar ve iş modellerine erken girmek</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Portföy ve yönetim seviyesinde görünür</a:t>
            </a:r>
            <a:endParaRPr lang="en-US" sz="1350" dirty="0"/>
          </a:p>
          <a:p>
            <a:pPr marL="342900" indent="-342900">
              <a:spcAft>
                <a:spcPts val="800"/>
              </a:spcAft>
              <a:buSzPct val="100000"/>
              <a:buChar char="▪"/>
            </a:pPr>
            <a:r>
              <a:rPr lang="en-US" sz="1350" dirty="0">
                <a:solidFill>
                  <a:srgbClr val="55566B"/>
                </a:solidFill>
                <a:latin typeface="Calibri" pitchFamily="34" charset="0"/>
                <a:ea typeface="Calibri" pitchFamily="34" charset="-122"/>
                <a:cs typeface="Calibri" pitchFamily="34" charset="-120"/>
              </a:rPr>
              <a:t>Ölçüsü: yeni gelir, pazar payı, stratejik hedeflere ilerleme</a:t>
            </a:r>
            <a:endParaRPr lang="en-US" sz="1350" dirty="0"/>
          </a:p>
        </p:txBody>
      </p:sp>
      <p:sp>
        <p:nvSpPr>
          <p:cNvPr id="16" name="Shape 12"/>
          <p:cNvSpPr/>
          <p:nvPr/>
        </p:nvSpPr>
        <p:spPr>
          <a:xfrm>
            <a:off x="548640" y="5577840"/>
            <a:ext cx="11091672" cy="640080"/>
          </a:xfrm>
          <a:prstGeom prst="roundRect">
            <a:avLst>
              <a:gd name="adj" fmla="val 14286"/>
            </a:avLst>
          </a:prstGeom>
          <a:solidFill>
            <a:srgbClr val="33348E"/>
          </a:solidFill>
          <a:ln w="12700">
            <a:solidFill>
              <a:srgbClr val="33348E"/>
            </a:solidFill>
            <a:prstDash val="solid"/>
          </a:ln>
        </p:spPr>
      </p:sp>
      <p:sp>
        <p:nvSpPr>
          <p:cNvPr id="17" name="Text 13"/>
          <p:cNvSpPr/>
          <p:nvPr/>
        </p:nvSpPr>
        <p:spPr>
          <a:xfrm>
            <a:off x="868680" y="566928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PMO her ikisinin de kesişiminde durur: teslimat akışını hızlandırır, portföyü stratejiye bağlar.</a:t>
            </a:r>
            <a:endParaRPr lang="en-US" sz="15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3. GÜN</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Egzersiz 3: Hibrit Çalışma Şekli Tasarımı</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86</a:t>
            </a:r>
            <a:endParaRPr lang="en-US" sz="900" dirty="0"/>
          </a:p>
        </p:txBody>
      </p:sp>
      <p:sp>
        <p:nvSpPr>
          <p:cNvPr id="8" name="Shape 4"/>
          <p:cNvSpPr/>
          <p:nvPr/>
        </p:nvSpPr>
        <p:spPr>
          <a:xfrm>
            <a:off x="548640" y="1645920"/>
            <a:ext cx="3514344" cy="1783080"/>
          </a:xfrm>
          <a:prstGeom prst="roundRect">
            <a:avLst>
              <a:gd name="adj" fmla="val 5128"/>
            </a:avLst>
          </a:prstGeom>
          <a:solidFill>
            <a:srgbClr val="EDEEF7"/>
          </a:solidFill>
          <a:ln w="12700">
            <a:solidFill>
              <a:srgbClr val="EDEEF7"/>
            </a:solidFill>
            <a:prstDash val="solid"/>
          </a:ln>
        </p:spPr>
      </p:sp>
      <p:sp>
        <p:nvSpPr>
          <p:cNvPr id="9" name="Text 5"/>
          <p:cNvSpPr/>
          <p:nvPr/>
        </p:nvSpPr>
        <p:spPr>
          <a:xfrm>
            <a:off x="768096"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Seçilen Yaşam Döngüsü</a:t>
            </a:r>
            <a:endParaRPr lang="en-US" sz="1500" dirty="0"/>
          </a:p>
        </p:txBody>
      </p:sp>
      <p:sp>
        <p:nvSpPr>
          <p:cNvPr id="10" name="Text 6"/>
          <p:cNvSpPr/>
          <p:nvPr/>
        </p:nvSpPr>
        <p:spPr>
          <a:xfrm>
            <a:off x="768096" y="2359152"/>
            <a:ext cx="3075432" cy="90525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Ve üç maddelik gerekçesi</a:t>
            </a:r>
            <a:endParaRPr lang="en-US" sz="1250" dirty="0"/>
          </a:p>
        </p:txBody>
      </p:sp>
      <p:sp>
        <p:nvSpPr>
          <p:cNvPr id="11" name="Shape 7"/>
          <p:cNvSpPr/>
          <p:nvPr/>
        </p:nvSpPr>
        <p:spPr>
          <a:xfrm>
            <a:off x="4337304" y="1645920"/>
            <a:ext cx="3514344" cy="1783080"/>
          </a:xfrm>
          <a:prstGeom prst="roundRect">
            <a:avLst>
              <a:gd name="adj" fmla="val 5128"/>
            </a:avLst>
          </a:prstGeom>
          <a:solidFill>
            <a:srgbClr val="EDEEF7"/>
          </a:solidFill>
          <a:ln w="12700">
            <a:solidFill>
              <a:srgbClr val="EDEEF7"/>
            </a:solidFill>
            <a:prstDash val="solid"/>
          </a:ln>
        </p:spPr>
      </p:sp>
      <p:sp>
        <p:nvSpPr>
          <p:cNvPr id="12" name="Text 8"/>
          <p:cNvSpPr/>
          <p:nvPr/>
        </p:nvSpPr>
        <p:spPr>
          <a:xfrm>
            <a:off x="4556760"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Roller ve Sahiplikler</a:t>
            </a:r>
            <a:endParaRPr lang="en-US" sz="1500" dirty="0"/>
          </a:p>
        </p:txBody>
      </p:sp>
      <p:sp>
        <p:nvSpPr>
          <p:cNvPr id="13" name="Text 9"/>
          <p:cNvSpPr/>
          <p:nvPr/>
        </p:nvSpPr>
        <p:spPr>
          <a:xfrm>
            <a:off x="4556760" y="2359152"/>
            <a:ext cx="3075432" cy="90525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Kim neyin sahibi, kim karar veriyor</a:t>
            </a:r>
            <a:endParaRPr lang="en-US" sz="1250" dirty="0"/>
          </a:p>
        </p:txBody>
      </p:sp>
      <p:sp>
        <p:nvSpPr>
          <p:cNvPr id="14" name="Shape 10"/>
          <p:cNvSpPr/>
          <p:nvPr/>
        </p:nvSpPr>
        <p:spPr>
          <a:xfrm>
            <a:off x="8125968" y="1645920"/>
            <a:ext cx="3514344" cy="1783080"/>
          </a:xfrm>
          <a:prstGeom prst="roundRect">
            <a:avLst>
              <a:gd name="adj" fmla="val 5128"/>
            </a:avLst>
          </a:prstGeom>
          <a:solidFill>
            <a:srgbClr val="EDEEF7"/>
          </a:solidFill>
          <a:ln w="12700">
            <a:solidFill>
              <a:srgbClr val="EDEEF7"/>
            </a:solidFill>
            <a:prstDash val="solid"/>
          </a:ln>
        </p:spPr>
      </p:sp>
      <p:sp>
        <p:nvSpPr>
          <p:cNvPr id="15" name="Text 11"/>
          <p:cNvSpPr/>
          <p:nvPr/>
        </p:nvSpPr>
        <p:spPr>
          <a:xfrm>
            <a:off x="8345424"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Kadans</a:t>
            </a:r>
            <a:endParaRPr lang="en-US" sz="1500" dirty="0"/>
          </a:p>
        </p:txBody>
      </p:sp>
      <p:sp>
        <p:nvSpPr>
          <p:cNvPr id="16" name="Text 12"/>
          <p:cNvSpPr/>
          <p:nvPr/>
        </p:nvSpPr>
        <p:spPr>
          <a:xfrm>
            <a:off x="8345424" y="2359152"/>
            <a:ext cx="3075432" cy="90525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İterasyon, gözden geçirme, raporlama ritmi</a:t>
            </a:r>
            <a:endParaRPr lang="en-US" sz="1250" dirty="0"/>
          </a:p>
        </p:txBody>
      </p:sp>
      <p:sp>
        <p:nvSpPr>
          <p:cNvPr id="17" name="Shape 13"/>
          <p:cNvSpPr/>
          <p:nvPr/>
        </p:nvSpPr>
        <p:spPr>
          <a:xfrm>
            <a:off x="548640" y="3703320"/>
            <a:ext cx="3514344" cy="1783080"/>
          </a:xfrm>
          <a:prstGeom prst="roundRect">
            <a:avLst>
              <a:gd name="adj" fmla="val 5128"/>
            </a:avLst>
          </a:prstGeom>
          <a:solidFill>
            <a:srgbClr val="EDEEF7"/>
          </a:solidFill>
          <a:ln w="12700">
            <a:solidFill>
              <a:srgbClr val="EDEEF7"/>
            </a:solidFill>
            <a:prstDash val="solid"/>
          </a:ln>
        </p:spPr>
      </p:sp>
      <p:sp>
        <p:nvSpPr>
          <p:cNvPr id="18" name="Text 14"/>
          <p:cNvSpPr/>
          <p:nvPr/>
        </p:nvSpPr>
        <p:spPr>
          <a:xfrm>
            <a:off x="768096" y="39044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Tamamlanma Tanımı</a:t>
            </a:r>
            <a:endParaRPr lang="en-US" sz="1500" dirty="0"/>
          </a:p>
        </p:txBody>
      </p:sp>
      <p:sp>
        <p:nvSpPr>
          <p:cNvPr id="19" name="Text 15"/>
          <p:cNvSpPr/>
          <p:nvPr/>
        </p:nvSpPr>
        <p:spPr>
          <a:xfrm>
            <a:off x="768096" y="4416552"/>
            <a:ext cx="3075432" cy="90525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Bir iş ne zaman bitmiş sayılır</a:t>
            </a:r>
            <a:endParaRPr lang="en-US" sz="1250" dirty="0"/>
          </a:p>
        </p:txBody>
      </p:sp>
      <p:sp>
        <p:nvSpPr>
          <p:cNvPr id="20" name="Shape 16"/>
          <p:cNvSpPr/>
          <p:nvPr/>
        </p:nvSpPr>
        <p:spPr>
          <a:xfrm>
            <a:off x="4337304" y="3703320"/>
            <a:ext cx="3514344" cy="1783080"/>
          </a:xfrm>
          <a:prstGeom prst="roundRect">
            <a:avLst>
              <a:gd name="adj" fmla="val 5128"/>
            </a:avLst>
          </a:prstGeom>
          <a:solidFill>
            <a:srgbClr val="EDEEF7"/>
          </a:solidFill>
          <a:ln w="12700">
            <a:solidFill>
              <a:srgbClr val="EDEEF7"/>
            </a:solidFill>
            <a:prstDash val="solid"/>
          </a:ln>
        </p:spPr>
      </p:sp>
      <p:sp>
        <p:nvSpPr>
          <p:cNvPr id="21" name="Text 17"/>
          <p:cNvSpPr/>
          <p:nvPr/>
        </p:nvSpPr>
        <p:spPr>
          <a:xfrm>
            <a:off x="4556760" y="39044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Metrikler</a:t>
            </a:r>
            <a:endParaRPr lang="en-US" sz="1500" dirty="0"/>
          </a:p>
        </p:txBody>
      </p:sp>
      <p:sp>
        <p:nvSpPr>
          <p:cNvPr id="22" name="Text 18"/>
          <p:cNvSpPr/>
          <p:nvPr/>
        </p:nvSpPr>
        <p:spPr>
          <a:xfrm>
            <a:off x="4556760" y="4416552"/>
            <a:ext cx="3075432" cy="90525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Takım, proje ve yönetim seviyesinde ne ölçülecek</a:t>
            </a:r>
            <a:endParaRPr lang="en-US" sz="1250" dirty="0"/>
          </a:p>
        </p:txBody>
      </p:sp>
      <p:sp>
        <p:nvSpPr>
          <p:cNvPr id="23" name="Shape 19"/>
          <p:cNvSpPr/>
          <p:nvPr/>
        </p:nvSpPr>
        <p:spPr>
          <a:xfrm>
            <a:off x="8125968" y="3703320"/>
            <a:ext cx="3514344" cy="1783080"/>
          </a:xfrm>
          <a:prstGeom prst="roundRect">
            <a:avLst>
              <a:gd name="adj" fmla="val 5128"/>
            </a:avLst>
          </a:prstGeom>
          <a:solidFill>
            <a:srgbClr val="EDEEF7"/>
          </a:solidFill>
          <a:ln w="12700">
            <a:solidFill>
              <a:srgbClr val="EDEEF7"/>
            </a:solidFill>
            <a:prstDash val="solid"/>
          </a:ln>
        </p:spPr>
      </p:sp>
      <p:sp>
        <p:nvSpPr>
          <p:cNvPr id="24" name="Text 20"/>
          <p:cNvSpPr/>
          <p:nvPr/>
        </p:nvSpPr>
        <p:spPr>
          <a:xfrm>
            <a:off x="8345424" y="39044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Yapmayacaklarımız</a:t>
            </a:r>
            <a:endParaRPr lang="en-US" sz="1500" dirty="0"/>
          </a:p>
        </p:txBody>
      </p:sp>
      <p:sp>
        <p:nvSpPr>
          <p:cNvPr id="25" name="Text 21"/>
          <p:cNvSpPr/>
          <p:nvPr/>
        </p:nvSpPr>
        <p:spPr>
          <a:xfrm>
            <a:off x="8345424" y="4416552"/>
            <a:ext cx="3075432" cy="905256"/>
          </a:xfrm>
          <a:prstGeom prst="rect">
            <a:avLst/>
          </a:prstGeom>
          <a:noFill/>
          <a:ln/>
        </p:spPr>
        <p:txBody>
          <a:bodyPr wrap="square" lIns="0" tIns="0" rIns="0" bIns="0" rtlCol="0" anchor="t"/>
          <a:lstStyle/>
          <a:p>
            <a:pPr indent="0" marL="0">
              <a:lnSpc>
                <a:spcPct val="105000"/>
              </a:lnSpc>
              <a:buNone/>
            </a:pPr>
            <a:r>
              <a:rPr lang="en-US" sz="1250" dirty="0">
                <a:solidFill>
                  <a:srgbClr val="55566B"/>
                </a:solidFill>
                <a:latin typeface="Calibri" pitchFamily="34" charset="0"/>
                <a:ea typeface="Calibri" pitchFamily="34" charset="-122"/>
                <a:cs typeface="Calibri" pitchFamily="34" charset="-120"/>
              </a:rPr>
              <a:t>Bilinçli olarak uygulamayacağımız pratikler ve nedeni</a:t>
            </a:r>
            <a:endParaRPr lang="en-US" sz="1250" dirty="0"/>
          </a:p>
        </p:txBody>
      </p:sp>
      <p:sp>
        <p:nvSpPr>
          <p:cNvPr id="26" name="Shape 22"/>
          <p:cNvSpPr/>
          <p:nvPr/>
        </p:nvSpPr>
        <p:spPr>
          <a:xfrm>
            <a:off x="548640" y="5440680"/>
            <a:ext cx="11091672" cy="868680"/>
          </a:xfrm>
          <a:prstGeom prst="roundRect">
            <a:avLst>
              <a:gd name="adj" fmla="val 10526"/>
            </a:avLst>
          </a:prstGeom>
          <a:solidFill>
            <a:srgbClr val="33348E"/>
          </a:solidFill>
          <a:ln w="12700">
            <a:solidFill>
              <a:srgbClr val="33348E"/>
            </a:solidFill>
            <a:prstDash val="solid"/>
          </a:ln>
        </p:spPr>
      </p:sp>
      <p:sp>
        <p:nvSpPr>
          <p:cNvPr id="27" name="Text 23"/>
          <p:cNvSpPr/>
          <p:nvPr/>
        </p:nvSpPr>
        <p:spPr>
          <a:xfrm>
            <a:off x="868680" y="5532120"/>
            <a:ext cx="10424160" cy="45720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Kanvas tek sayfa olacak ve proje ekibiyle paylaşılabilir olacak.</a:t>
            </a:r>
            <a:endParaRPr lang="en-US" sz="1500" dirty="0"/>
          </a:p>
        </p:txBody>
      </p:sp>
      <p:sp>
        <p:nvSpPr>
          <p:cNvPr id="28" name="Text 24"/>
          <p:cNvSpPr/>
          <p:nvPr/>
        </p:nvSpPr>
        <p:spPr>
          <a:xfrm>
            <a:off x="868680" y="5971032"/>
            <a:ext cx="10424160" cy="411480"/>
          </a:xfrm>
          <a:prstGeom prst="rect">
            <a:avLst/>
          </a:prstGeom>
          <a:noFill/>
          <a:ln/>
        </p:spPr>
        <p:txBody>
          <a:bodyPr wrap="square" lIns="0" tIns="0" rIns="0" bIns="0" rtlCol="0" anchor="t"/>
          <a:lstStyle/>
          <a:p>
            <a:pPr indent="0" marL="0">
              <a:buNone/>
            </a:pPr>
            <a:r>
              <a:rPr lang="en-US" sz="1250" dirty="0">
                <a:solidFill>
                  <a:srgbClr val="C9CAE6"/>
                </a:solidFill>
                <a:latin typeface="Calibri" pitchFamily="34" charset="0"/>
                <a:ea typeface="Calibri" pitchFamily="34" charset="-122"/>
                <a:cs typeface="Calibri" pitchFamily="34" charset="-120"/>
              </a:rPr>
              <a:t>Sunum sonrası kanvaslar birleştirilerek PMO için ortak bir şablon taslağı çıkarılır.</a:t>
            </a:r>
            <a:endParaRPr lang="en-US" sz="125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3. GÜN</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Egzersiz 4: Portföy Kanban ve WSJF</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87</a:t>
            </a:r>
            <a:endParaRPr lang="en-US" sz="900" dirty="0"/>
          </a:p>
        </p:txBody>
      </p:sp>
      <p:sp>
        <p:nvSpPr>
          <p:cNvPr id="8" name="Shape 4"/>
          <p:cNvSpPr/>
          <p:nvPr/>
        </p:nvSpPr>
        <p:spPr>
          <a:xfrm>
            <a:off x="548640" y="1645920"/>
            <a:ext cx="2567178" cy="1965960"/>
          </a:xfrm>
          <a:prstGeom prst="roundRect">
            <a:avLst>
              <a:gd name="adj" fmla="val 4651"/>
            </a:avLst>
          </a:prstGeom>
          <a:solidFill>
            <a:srgbClr val="EDEEF7"/>
          </a:solidFill>
          <a:ln w="12700">
            <a:solidFill>
              <a:srgbClr val="EDEEF7"/>
            </a:solidFill>
            <a:prstDash val="solid"/>
          </a:ln>
        </p:spPr>
      </p:sp>
      <p:sp>
        <p:nvSpPr>
          <p:cNvPr id="9" name="Shape 5"/>
          <p:cNvSpPr/>
          <p:nvPr/>
        </p:nvSpPr>
        <p:spPr>
          <a:xfrm>
            <a:off x="768096" y="1847088"/>
            <a:ext cx="384048" cy="384048"/>
          </a:xfrm>
          <a:prstGeom prst="ellipse">
            <a:avLst/>
          </a:prstGeom>
          <a:solidFill>
            <a:srgbClr val="33348E"/>
          </a:solidFill>
          <a:ln w="12700">
            <a:solidFill>
              <a:srgbClr val="33348E"/>
            </a:solidFill>
            <a:prstDash val="solid"/>
          </a:ln>
        </p:spPr>
      </p:sp>
      <p:sp>
        <p:nvSpPr>
          <p:cNvPr id="10" name="Text 6"/>
          <p:cNvSpPr/>
          <p:nvPr/>
        </p:nvSpPr>
        <p:spPr>
          <a:xfrm>
            <a:off x="768096"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11" name="Text 7"/>
          <p:cNvSpPr/>
          <p:nvPr/>
        </p:nvSpPr>
        <p:spPr>
          <a:xfrm>
            <a:off x="1243584" y="1847088"/>
            <a:ext cx="1652778"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Adım 1</a:t>
            </a:r>
            <a:endParaRPr lang="en-US" sz="1400" dirty="0"/>
          </a:p>
        </p:txBody>
      </p:sp>
      <p:sp>
        <p:nvSpPr>
          <p:cNvPr id="12" name="Text 8"/>
          <p:cNvSpPr/>
          <p:nvPr/>
        </p:nvSpPr>
        <p:spPr>
          <a:xfrm>
            <a:off x="768096" y="2359152"/>
            <a:ext cx="2128266" cy="10881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Devam eden ve bekleyen işleri portföy kanban kolonlarına yerleştirin.</a:t>
            </a:r>
            <a:endParaRPr lang="en-US" sz="1200" dirty="0"/>
          </a:p>
        </p:txBody>
      </p:sp>
      <p:sp>
        <p:nvSpPr>
          <p:cNvPr id="13" name="Shape 9"/>
          <p:cNvSpPr/>
          <p:nvPr/>
        </p:nvSpPr>
        <p:spPr>
          <a:xfrm>
            <a:off x="3390138" y="1645920"/>
            <a:ext cx="2567178" cy="1965960"/>
          </a:xfrm>
          <a:prstGeom prst="roundRect">
            <a:avLst>
              <a:gd name="adj" fmla="val 4651"/>
            </a:avLst>
          </a:prstGeom>
          <a:solidFill>
            <a:srgbClr val="EDEEF7"/>
          </a:solidFill>
          <a:ln w="12700">
            <a:solidFill>
              <a:srgbClr val="EDEEF7"/>
            </a:solidFill>
            <a:prstDash val="solid"/>
          </a:ln>
        </p:spPr>
      </p:sp>
      <p:sp>
        <p:nvSpPr>
          <p:cNvPr id="14" name="Shape 10"/>
          <p:cNvSpPr/>
          <p:nvPr/>
        </p:nvSpPr>
        <p:spPr>
          <a:xfrm>
            <a:off x="3609594" y="1847088"/>
            <a:ext cx="384048" cy="384048"/>
          </a:xfrm>
          <a:prstGeom prst="ellipse">
            <a:avLst/>
          </a:prstGeom>
          <a:solidFill>
            <a:srgbClr val="33348E"/>
          </a:solidFill>
          <a:ln w="12700">
            <a:solidFill>
              <a:srgbClr val="33348E"/>
            </a:solidFill>
            <a:prstDash val="solid"/>
          </a:ln>
        </p:spPr>
      </p:sp>
      <p:sp>
        <p:nvSpPr>
          <p:cNvPr id="15" name="Text 11"/>
          <p:cNvSpPr/>
          <p:nvPr/>
        </p:nvSpPr>
        <p:spPr>
          <a:xfrm>
            <a:off x="3609594"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6" name="Text 12"/>
          <p:cNvSpPr/>
          <p:nvPr/>
        </p:nvSpPr>
        <p:spPr>
          <a:xfrm>
            <a:off x="4085082" y="1847088"/>
            <a:ext cx="1652778"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Adım 2</a:t>
            </a:r>
            <a:endParaRPr lang="en-US" sz="1400" dirty="0"/>
          </a:p>
        </p:txBody>
      </p:sp>
      <p:sp>
        <p:nvSpPr>
          <p:cNvPr id="17" name="Text 13"/>
          <p:cNvSpPr/>
          <p:nvPr/>
        </p:nvSpPr>
        <p:spPr>
          <a:xfrm>
            <a:off x="3609594" y="2359152"/>
            <a:ext cx="2128266" cy="10881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Uygulama kolonundaki iş sayısını sayın. Gerçek kapasiteyle karşılaştırın.</a:t>
            </a:r>
            <a:endParaRPr lang="en-US" sz="1200" dirty="0"/>
          </a:p>
        </p:txBody>
      </p:sp>
      <p:sp>
        <p:nvSpPr>
          <p:cNvPr id="18" name="Shape 14"/>
          <p:cNvSpPr/>
          <p:nvPr/>
        </p:nvSpPr>
        <p:spPr>
          <a:xfrm>
            <a:off x="6231636" y="1645920"/>
            <a:ext cx="2567178" cy="1965960"/>
          </a:xfrm>
          <a:prstGeom prst="roundRect">
            <a:avLst>
              <a:gd name="adj" fmla="val 4651"/>
            </a:avLst>
          </a:prstGeom>
          <a:solidFill>
            <a:srgbClr val="EDEEF7"/>
          </a:solidFill>
          <a:ln w="12700">
            <a:solidFill>
              <a:srgbClr val="EDEEF7"/>
            </a:solidFill>
            <a:prstDash val="solid"/>
          </a:ln>
        </p:spPr>
      </p:sp>
      <p:sp>
        <p:nvSpPr>
          <p:cNvPr id="19" name="Shape 15"/>
          <p:cNvSpPr/>
          <p:nvPr/>
        </p:nvSpPr>
        <p:spPr>
          <a:xfrm>
            <a:off x="6451092" y="1847088"/>
            <a:ext cx="384048" cy="384048"/>
          </a:xfrm>
          <a:prstGeom prst="ellipse">
            <a:avLst/>
          </a:prstGeom>
          <a:solidFill>
            <a:srgbClr val="33348E"/>
          </a:solidFill>
          <a:ln w="12700">
            <a:solidFill>
              <a:srgbClr val="33348E"/>
            </a:solidFill>
            <a:prstDash val="solid"/>
          </a:ln>
        </p:spPr>
      </p:sp>
      <p:sp>
        <p:nvSpPr>
          <p:cNvPr id="20" name="Text 16"/>
          <p:cNvSpPr/>
          <p:nvPr/>
        </p:nvSpPr>
        <p:spPr>
          <a:xfrm>
            <a:off x="6451092"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21" name="Text 17"/>
          <p:cNvSpPr/>
          <p:nvPr/>
        </p:nvSpPr>
        <p:spPr>
          <a:xfrm>
            <a:off x="6926580" y="1847088"/>
            <a:ext cx="1652778"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Adım 3</a:t>
            </a:r>
            <a:endParaRPr lang="en-US" sz="1400" dirty="0"/>
          </a:p>
        </p:txBody>
      </p:sp>
      <p:sp>
        <p:nvSpPr>
          <p:cNvPr id="22" name="Text 18"/>
          <p:cNvSpPr/>
          <p:nvPr/>
        </p:nvSpPr>
        <p:spPr>
          <a:xfrm>
            <a:off x="6451092" y="2359152"/>
            <a:ext cx="2128266" cy="10881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Bekleyen işler için WSJF puanı hesaplayın ve sıralayın.</a:t>
            </a:r>
            <a:endParaRPr lang="en-US" sz="1200" dirty="0"/>
          </a:p>
        </p:txBody>
      </p:sp>
      <p:sp>
        <p:nvSpPr>
          <p:cNvPr id="23" name="Shape 19"/>
          <p:cNvSpPr/>
          <p:nvPr/>
        </p:nvSpPr>
        <p:spPr>
          <a:xfrm>
            <a:off x="9073134" y="1645920"/>
            <a:ext cx="2567178" cy="1965960"/>
          </a:xfrm>
          <a:prstGeom prst="roundRect">
            <a:avLst>
              <a:gd name="adj" fmla="val 4651"/>
            </a:avLst>
          </a:prstGeom>
          <a:solidFill>
            <a:srgbClr val="EDEEF7"/>
          </a:solidFill>
          <a:ln w="12700">
            <a:solidFill>
              <a:srgbClr val="EDEEF7"/>
            </a:solidFill>
            <a:prstDash val="solid"/>
          </a:ln>
        </p:spPr>
      </p:sp>
      <p:sp>
        <p:nvSpPr>
          <p:cNvPr id="24" name="Shape 20"/>
          <p:cNvSpPr/>
          <p:nvPr/>
        </p:nvSpPr>
        <p:spPr>
          <a:xfrm>
            <a:off x="9292590" y="1847088"/>
            <a:ext cx="384048" cy="384048"/>
          </a:xfrm>
          <a:prstGeom prst="ellipse">
            <a:avLst/>
          </a:prstGeom>
          <a:solidFill>
            <a:srgbClr val="33348E"/>
          </a:solidFill>
          <a:ln w="12700">
            <a:solidFill>
              <a:srgbClr val="33348E"/>
            </a:solidFill>
            <a:prstDash val="solid"/>
          </a:ln>
        </p:spPr>
      </p:sp>
      <p:sp>
        <p:nvSpPr>
          <p:cNvPr id="25" name="Text 21"/>
          <p:cNvSpPr/>
          <p:nvPr/>
        </p:nvSpPr>
        <p:spPr>
          <a:xfrm>
            <a:off x="9292590"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26" name="Text 22"/>
          <p:cNvSpPr/>
          <p:nvPr/>
        </p:nvSpPr>
        <p:spPr>
          <a:xfrm>
            <a:off x="9768078" y="1847088"/>
            <a:ext cx="1652778"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Adım 4</a:t>
            </a:r>
            <a:endParaRPr lang="en-US" sz="1400" dirty="0"/>
          </a:p>
        </p:txBody>
      </p:sp>
      <p:sp>
        <p:nvSpPr>
          <p:cNvPr id="27" name="Text 23"/>
          <p:cNvSpPr/>
          <p:nvPr/>
        </p:nvSpPr>
        <p:spPr>
          <a:xfrm>
            <a:off x="9292590" y="2359152"/>
            <a:ext cx="2128266" cy="108813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Bir WIP limiti önerin ve limitin üstünde kalan işler için karar verin: durdur, beklet veya devret.</a:t>
            </a:r>
            <a:endParaRPr lang="en-US" sz="1200" dirty="0"/>
          </a:p>
        </p:txBody>
      </p:sp>
      <p:sp>
        <p:nvSpPr>
          <p:cNvPr id="28" name="Shape 24"/>
          <p:cNvSpPr/>
          <p:nvPr/>
        </p:nvSpPr>
        <p:spPr>
          <a:xfrm>
            <a:off x="548640" y="3886200"/>
            <a:ext cx="11091672" cy="1508760"/>
          </a:xfrm>
          <a:prstGeom prst="roundRect">
            <a:avLst>
              <a:gd name="adj" fmla="val 4848"/>
            </a:avLst>
          </a:prstGeom>
          <a:solidFill>
            <a:srgbClr val="F6F7FB"/>
          </a:solidFill>
          <a:ln w="12700">
            <a:solidFill>
              <a:srgbClr val="E3E4F2"/>
            </a:solidFill>
            <a:prstDash val="solid"/>
          </a:ln>
        </p:spPr>
      </p:sp>
      <p:sp>
        <p:nvSpPr>
          <p:cNvPr id="29" name="Text 25"/>
          <p:cNvSpPr/>
          <p:nvPr/>
        </p:nvSpPr>
        <p:spPr>
          <a:xfrm>
            <a:off x="822960" y="4005072"/>
            <a:ext cx="10515600" cy="320040"/>
          </a:xfrm>
          <a:prstGeom prst="rect">
            <a:avLst/>
          </a:prstGeom>
          <a:noFill/>
          <a:ln/>
        </p:spPr>
        <p:txBody>
          <a:bodyPr wrap="square" lIns="0" tIns="0" rIns="0" bIns="0" rtlCol="0" anchor="ctr"/>
          <a:lstStyle/>
          <a:p>
            <a:pPr indent="0" marL="0">
              <a:buNone/>
            </a:pPr>
            <a:r>
              <a:rPr lang="en-US" sz="1400" b="1" dirty="0">
                <a:solidFill>
                  <a:srgbClr val="CC2229"/>
                </a:solidFill>
                <a:latin typeface="Calibri" pitchFamily="34" charset="0"/>
                <a:ea typeface="Calibri" pitchFamily="34" charset="-122"/>
                <a:cs typeface="Calibri" pitchFamily="34" charset="-120"/>
              </a:rPr>
              <a:t>Zor Soru</a:t>
            </a:r>
            <a:endParaRPr lang="en-US" sz="1400" dirty="0"/>
          </a:p>
        </p:txBody>
      </p:sp>
      <p:sp>
        <p:nvSpPr>
          <p:cNvPr id="30" name="Text 26"/>
          <p:cNvSpPr/>
          <p:nvPr/>
        </p:nvSpPr>
        <p:spPr>
          <a:xfrm>
            <a:off x="822960" y="4370832"/>
            <a:ext cx="10515600" cy="914400"/>
          </a:xfrm>
          <a:prstGeom prst="rect">
            <a:avLst/>
          </a:prstGeom>
          <a:noFill/>
          <a:ln/>
        </p:spPr>
        <p:txBody>
          <a:bodyPr wrap="square" lIns="0" tIns="0" rIns="0" bIns="0" rtlCol="0" anchor="ctr"/>
          <a:lstStyle/>
          <a:p>
            <a:pPr indent="0" marL="0">
              <a:buNone/>
            </a:pPr>
            <a:r>
              <a:rPr lang="en-US" sz="1350" dirty="0">
                <a:solidFill>
                  <a:srgbClr val="55566B"/>
                </a:solidFill>
                <a:latin typeface="Calibri" pitchFamily="34" charset="0"/>
                <a:ea typeface="Calibri" pitchFamily="34" charset="-122"/>
                <a:cs typeface="Calibri" pitchFamily="34" charset="-120"/>
              </a:rPr>
              <a:t>Bugün açık olan işlerin hangisini durdurmaya hazırız? Durdurma kararı verilemiyorsa, gerçek öncelikler henüz belirlenmemiş demektir. Bu soruyu grup içinde cevaplamak, portföy yönetiminin en değerli egzersizidir.</a:t>
            </a:r>
            <a:endParaRPr lang="en-US" sz="1350" dirty="0"/>
          </a:p>
        </p:txBody>
      </p:sp>
      <p:sp>
        <p:nvSpPr>
          <p:cNvPr id="31" name="Shape 27"/>
          <p:cNvSpPr/>
          <p:nvPr/>
        </p:nvSpPr>
        <p:spPr>
          <a:xfrm>
            <a:off x="548640" y="5532120"/>
            <a:ext cx="11091672" cy="658368"/>
          </a:xfrm>
          <a:prstGeom prst="roundRect">
            <a:avLst>
              <a:gd name="adj" fmla="val 13889"/>
            </a:avLst>
          </a:prstGeom>
          <a:solidFill>
            <a:srgbClr val="33348E"/>
          </a:solidFill>
          <a:ln w="12700">
            <a:solidFill>
              <a:srgbClr val="33348E"/>
            </a:solidFill>
            <a:prstDash val="solid"/>
          </a:ln>
        </p:spPr>
      </p:sp>
      <p:sp>
        <p:nvSpPr>
          <p:cNvPr id="32" name="Text 28"/>
          <p:cNvSpPr/>
          <p:nvPr/>
        </p:nvSpPr>
        <p:spPr>
          <a:xfrm>
            <a:off x="868680" y="5623560"/>
            <a:ext cx="10424160" cy="47548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Çıktı: sıralanmış portföy listesi ve önerilen WIP limiti.</a:t>
            </a:r>
            <a:endParaRPr lang="en-US" sz="15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3. GÜN</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Egzersiz 5: PMO Hizmet Kataloğu ve Yol Haritası</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88</a:t>
            </a:r>
            <a:endParaRPr lang="en-US" sz="900" dirty="0"/>
          </a:p>
        </p:txBody>
      </p:sp>
      <p:sp>
        <p:nvSpPr>
          <p:cNvPr id="8" name="Shape 4"/>
          <p:cNvSpPr/>
          <p:nvPr/>
        </p:nvSpPr>
        <p:spPr>
          <a:xfrm>
            <a:off x="548640" y="1645920"/>
            <a:ext cx="3514344" cy="2148840"/>
          </a:xfrm>
          <a:prstGeom prst="roundRect">
            <a:avLst>
              <a:gd name="adj" fmla="val 4255"/>
            </a:avLst>
          </a:prstGeom>
          <a:solidFill>
            <a:srgbClr val="EDEEF7"/>
          </a:solidFill>
          <a:ln w="12700">
            <a:solidFill>
              <a:srgbClr val="EDEEF7"/>
            </a:solidFill>
            <a:prstDash val="solid"/>
          </a:ln>
        </p:spPr>
      </p:sp>
      <p:sp>
        <p:nvSpPr>
          <p:cNvPr id="9" name="Text 5"/>
          <p:cNvSpPr/>
          <p:nvPr/>
        </p:nvSpPr>
        <p:spPr>
          <a:xfrm>
            <a:off x="768096"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İlk 30 Gün</a:t>
            </a:r>
            <a:endParaRPr lang="en-US" sz="1500" dirty="0"/>
          </a:p>
        </p:txBody>
      </p:sp>
      <p:sp>
        <p:nvSpPr>
          <p:cNvPr id="10" name="Text 6"/>
          <p:cNvSpPr/>
          <p:nvPr/>
        </p:nvSpPr>
        <p:spPr>
          <a:xfrm>
            <a:off x="822960" y="2359152"/>
            <a:ext cx="3020568" cy="1271016"/>
          </a:xfrm>
          <a:prstGeom prst="rect">
            <a:avLst/>
          </a:prstGeom>
          <a:noFill/>
          <a:ln/>
        </p:spPr>
        <p:txBody>
          <a:bodyPr wrap="square" lIns="0" tIns="0" rIns="0" bIns="0" rtlCol="0" anchor="ctr"/>
          <a:lstStyle/>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Portföy panosunu kur ve tüm işi görünür kıl</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Akış metriklerinin ilk ölçümünü al</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Pilot takım ve pilot proje seç</a:t>
            </a:r>
            <a:endParaRPr lang="en-US" sz="1250" dirty="0"/>
          </a:p>
        </p:txBody>
      </p:sp>
      <p:sp>
        <p:nvSpPr>
          <p:cNvPr id="11" name="Shape 7"/>
          <p:cNvSpPr/>
          <p:nvPr/>
        </p:nvSpPr>
        <p:spPr>
          <a:xfrm>
            <a:off x="4337304" y="1645920"/>
            <a:ext cx="3514344" cy="2148840"/>
          </a:xfrm>
          <a:prstGeom prst="roundRect">
            <a:avLst>
              <a:gd name="adj" fmla="val 4255"/>
            </a:avLst>
          </a:prstGeom>
          <a:solidFill>
            <a:srgbClr val="EDEEF7"/>
          </a:solidFill>
          <a:ln w="12700">
            <a:solidFill>
              <a:srgbClr val="EDEEF7"/>
            </a:solidFill>
            <a:prstDash val="solid"/>
          </a:ln>
        </p:spPr>
      </p:sp>
      <p:sp>
        <p:nvSpPr>
          <p:cNvPr id="12" name="Text 8"/>
          <p:cNvSpPr/>
          <p:nvPr/>
        </p:nvSpPr>
        <p:spPr>
          <a:xfrm>
            <a:off x="4556760"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60 Gün</a:t>
            </a:r>
            <a:endParaRPr lang="en-US" sz="1500" dirty="0"/>
          </a:p>
        </p:txBody>
      </p:sp>
      <p:sp>
        <p:nvSpPr>
          <p:cNvPr id="13" name="Text 9"/>
          <p:cNvSpPr/>
          <p:nvPr/>
        </p:nvSpPr>
        <p:spPr>
          <a:xfrm>
            <a:off x="4611624" y="2359152"/>
            <a:ext cx="3020568" cy="1271016"/>
          </a:xfrm>
          <a:prstGeom prst="rect">
            <a:avLst/>
          </a:prstGeom>
          <a:noFill/>
          <a:ln/>
        </p:spPr>
        <p:txBody>
          <a:bodyPr wrap="square" lIns="0" tIns="0" rIns="0" bIns="0" rtlCol="0" anchor="ctr"/>
          <a:lstStyle/>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Pilotta hibrit WoW kanvasını uygula</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Portföy kanban ve WIP limitini devreye al</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Aylık portföy gözden geçirmeyi başlat</a:t>
            </a:r>
            <a:endParaRPr lang="en-US" sz="1250" dirty="0"/>
          </a:p>
        </p:txBody>
      </p:sp>
      <p:sp>
        <p:nvSpPr>
          <p:cNvPr id="14" name="Shape 10"/>
          <p:cNvSpPr/>
          <p:nvPr/>
        </p:nvSpPr>
        <p:spPr>
          <a:xfrm>
            <a:off x="8125968" y="1645920"/>
            <a:ext cx="3514344" cy="2148840"/>
          </a:xfrm>
          <a:prstGeom prst="roundRect">
            <a:avLst>
              <a:gd name="adj" fmla="val 4255"/>
            </a:avLst>
          </a:prstGeom>
          <a:solidFill>
            <a:srgbClr val="EDEEF7"/>
          </a:solidFill>
          <a:ln w="12700">
            <a:solidFill>
              <a:srgbClr val="EDEEF7"/>
            </a:solidFill>
            <a:prstDash val="solid"/>
          </a:ln>
        </p:spPr>
      </p:sp>
      <p:sp>
        <p:nvSpPr>
          <p:cNvPr id="15" name="Text 11"/>
          <p:cNvSpPr/>
          <p:nvPr/>
        </p:nvSpPr>
        <p:spPr>
          <a:xfrm>
            <a:off x="8345424" y="1847088"/>
            <a:ext cx="3075432" cy="41148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90 Gün</a:t>
            </a:r>
            <a:endParaRPr lang="en-US" sz="1500" dirty="0"/>
          </a:p>
        </p:txBody>
      </p:sp>
      <p:sp>
        <p:nvSpPr>
          <p:cNvPr id="16" name="Text 12"/>
          <p:cNvSpPr/>
          <p:nvPr/>
        </p:nvSpPr>
        <p:spPr>
          <a:xfrm>
            <a:off x="8400288" y="2359152"/>
            <a:ext cx="3020568" cy="1271016"/>
          </a:xfrm>
          <a:prstGeom prst="rect">
            <a:avLst/>
          </a:prstGeom>
          <a:noFill/>
          <a:ln/>
        </p:spPr>
        <p:txBody>
          <a:bodyPr wrap="square" lIns="0" tIns="0" rIns="0" bIns="0" rtlCol="0" anchor="ctr"/>
          <a:lstStyle/>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Sonuçları ölç ve yönetime sun</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Uyarlama kurallarını yayınla</a:t>
            </a:r>
            <a:endParaRPr lang="en-US" sz="1250" dirty="0"/>
          </a:p>
          <a:p>
            <a:pPr marL="342900" indent="-342900">
              <a:spcAft>
                <a:spcPts val="400"/>
              </a:spcAft>
              <a:buSzPct val="100000"/>
              <a:buChar char="▪"/>
            </a:pPr>
            <a:r>
              <a:rPr lang="en-US" sz="1250" dirty="0">
                <a:solidFill>
                  <a:srgbClr val="55566B"/>
                </a:solidFill>
                <a:latin typeface="Calibri" pitchFamily="34" charset="0"/>
                <a:ea typeface="Calibri" pitchFamily="34" charset="-122"/>
                <a:cs typeface="Calibri" pitchFamily="34" charset="-120"/>
              </a:rPr>
              <a:t>İkinci dalga takımlara yay</a:t>
            </a:r>
            <a:endParaRPr lang="en-US" sz="1250" dirty="0"/>
          </a:p>
        </p:txBody>
      </p:sp>
      <p:sp>
        <p:nvSpPr>
          <p:cNvPr id="17" name="Shape 13"/>
          <p:cNvSpPr/>
          <p:nvPr/>
        </p:nvSpPr>
        <p:spPr>
          <a:xfrm>
            <a:off x="548640" y="4023360"/>
            <a:ext cx="11091672" cy="1463040"/>
          </a:xfrm>
          <a:prstGeom prst="roundRect">
            <a:avLst>
              <a:gd name="adj" fmla="val 5000"/>
            </a:avLst>
          </a:prstGeom>
          <a:solidFill>
            <a:srgbClr val="33348E"/>
          </a:solidFill>
          <a:ln w="12700">
            <a:solidFill>
              <a:srgbClr val="33348E"/>
            </a:solidFill>
            <a:prstDash val="solid"/>
          </a:ln>
        </p:spPr>
      </p:sp>
      <p:sp>
        <p:nvSpPr>
          <p:cNvPr id="18" name="Text 14"/>
          <p:cNvSpPr/>
          <p:nvPr/>
        </p:nvSpPr>
        <p:spPr>
          <a:xfrm>
            <a:off x="822960" y="4133088"/>
            <a:ext cx="10515600" cy="365760"/>
          </a:xfrm>
          <a:prstGeom prst="rect">
            <a:avLst/>
          </a:prstGeom>
          <a:noFill/>
          <a:ln/>
        </p:spPr>
        <p:txBody>
          <a:bodyPr wrap="square" lIns="0" tIns="0" rIns="0" bIns="0" rtlCol="0" anchor="ctr"/>
          <a:lstStyle/>
          <a:p>
            <a:pPr indent="0" marL="0">
              <a:buNone/>
            </a:pPr>
            <a:r>
              <a:rPr lang="en-US" sz="1400" b="1" dirty="0">
                <a:solidFill>
                  <a:srgbClr val="FFFFFF"/>
                </a:solidFill>
                <a:latin typeface="Calibri" pitchFamily="34" charset="0"/>
                <a:ea typeface="Calibri" pitchFamily="34" charset="-122"/>
                <a:cs typeface="Calibri" pitchFamily="34" charset="-120"/>
              </a:rPr>
              <a:t>Her aksiyon için üç şey netleşecek</a:t>
            </a:r>
            <a:endParaRPr lang="en-US" sz="1400" dirty="0"/>
          </a:p>
        </p:txBody>
      </p:sp>
      <p:sp>
        <p:nvSpPr>
          <p:cNvPr id="19" name="Text 15"/>
          <p:cNvSpPr/>
          <p:nvPr/>
        </p:nvSpPr>
        <p:spPr>
          <a:xfrm>
            <a:off x="822960" y="4526280"/>
            <a:ext cx="10515600" cy="822960"/>
          </a:xfrm>
          <a:prstGeom prst="rect">
            <a:avLst/>
          </a:prstGeom>
          <a:noFill/>
          <a:ln/>
        </p:spPr>
        <p:txBody>
          <a:bodyPr wrap="square" lIns="0" tIns="0" rIns="0" bIns="0" rtlCol="0" anchor="ctr"/>
          <a:lstStyle/>
          <a:p>
            <a:pPr indent="0" marL="0">
              <a:buNone/>
            </a:pPr>
            <a:r>
              <a:rPr lang="en-US" sz="1350" dirty="0">
                <a:solidFill>
                  <a:srgbClr val="C9CAE6"/>
                </a:solidFill>
                <a:latin typeface="Calibri" pitchFamily="34" charset="0"/>
                <a:ea typeface="Calibri" pitchFamily="34" charset="-122"/>
                <a:cs typeface="Calibri" pitchFamily="34" charset="-120"/>
              </a:rPr>
              <a:t>Sahibi kim, ilk somut adım ne, başarıyı nasıl ölçeceğiz. Sahibi olmayan aksiyon, aksiyon değil temennidir.</a:t>
            </a:r>
            <a:endParaRPr lang="en-US" sz="1350" dirty="0"/>
          </a:p>
        </p:txBody>
      </p:sp>
      <p:sp>
        <p:nvSpPr>
          <p:cNvPr id="20" name="Shape 16"/>
          <p:cNvSpPr/>
          <p:nvPr/>
        </p:nvSpPr>
        <p:spPr>
          <a:xfrm>
            <a:off x="548640" y="5623560"/>
            <a:ext cx="11091672" cy="603504"/>
          </a:xfrm>
          <a:prstGeom prst="roundRect">
            <a:avLst>
              <a:gd name="adj" fmla="val 15152"/>
            </a:avLst>
          </a:prstGeom>
          <a:solidFill>
            <a:srgbClr val="33348E"/>
          </a:solidFill>
          <a:ln w="12700">
            <a:solidFill>
              <a:srgbClr val="33348E"/>
            </a:solidFill>
            <a:prstDash val="solid"/>
          </a:ln>
        </p:spPr>
      </p:sp>
      <p:sp>
        <p:nvSpPr>
          <p:cNvPr id="21" name="Text 17"/>
          <p:cNvSpPr/>
          <p:nvPr/>
        </p:nvSpPr>
        <p:spPr>
          <a:xfrm>
            <a:off x="868680" y="5715000"/>
            <a:ext cx="10424160" cy="420624"/>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Çıktı: sahipli, ölçülebilir ve tarihli bir 30-60-90 gün planı.</a:t>
            </a:r>
            <a:endParaRPr lang="en-US" sz="15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KAPANIŞ</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Anahtar Mesajlar</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89</a:t>
            </a:r>
            <a:endParaRPr lang="en-US" sz="900" dirty="0"/>
          </a:p>
        </p:txBody>
      </p:sp>
      <p:sp>
        <p:nvSpPr>
          <p:cNvPr id="8" name="Shape 4"/>
          <p:cNvSpPr/>
          <p:nvPr/>
        </p:nvSpPr>
        <p:spPr>
          <a:xfrm>
            <a:off x="548640" y="1645920"/>
            <a:ext cx="3514344" cy="1783080"/>
          </a:xfrm>
          <a:prstGeom prst="roundRect">
            <a:avLst>
              <a:gd name="adj" fmla="val 5128"/>
            </a:avLst>
          </a:prstGeom>
          <a:solidFill>
            <a:srgbClr val="EDEEF7"/>
          </a:solidFill>
          <a:ln w="12700">
            <a:solidFill>
              <a:srgbClr val="EDEEF7"/>
            </a:solidFill>
            <a:prstDash val="solid"/>
          </a:ln>
        </p:spPr>
      </p:sp>
      <p:sp>
        <p:nvSpPr>
          <p:cNvPr id="9" name="Shape 5"/>
          <p:cNvSpPr/>
          <p:nvPr/>
        </p:nvSpPr>
        <p:spPr>
          <a:xfrm>
            <a:off x="768096" y="1847088"/>
            <a:ext cx="384048" cy="384048"/>
          </a:xfrm>
          <a:prstGeom prst="ellipse">
            <a:avLst/>
          </a:prstGeom>
          <a:solidFill>
            <a:srgbClr val="33348E"/>
          </a:solidFill>
          <a:ln w="12700">
            <a:solidFill>
              <a:srgbClr val="33348E"/>
            </a:solidFill>
            <a:prstDash val="solid"/>
          </a:ln>
        </p:spPr>
      </p:sp>
      <p:sp>
        <p:nvSpPr>
          <p:cNvPr id="10" name="Text 6"/>
          <p:cNvSpPr/>
          <p:nvPr/>
        </p:nvSpPr>
        <p:spPr>
          <a:xfrm>
            <a:off x="768096"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11" name="Text 7"/>
          <p:cNvSpPr/>
          <p:nvPr/>
        </p:nvSpPr>
        <p:spPr>
          <a:xfrm>
            <a:off x="1243584" y="1847088"/>
            <a:ext cx="2599944"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Bağlam Belirleyicidir</a:t>
            </a:r>
            <a:endParaRPr lang="en-US" sz="1400" dirty="0"/>
          </a:p>
        </p:txBody>
      </p:sp>
      <p:sp>
        <p:nvSpPr>
          <p:cNvPr id="12" name="Text 8"/>
          <p:cNvSpPr/>
          <p:nvPr/>
        </p:nvSpPr>
        <p:spPr>
          <a:xfrm>
            <a:off x="768096" y="2359152"/>
            <a:ext cx="3075432" cy="90525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Tek doğru yöntem yoktur. Doğru soru: bu bağlamda hangi yaklaşım daha az risk üretir?</a:t>
            </a:r>
            <a:endParaRPr lang="en-US" sz="1200" dirty="0"/>
          </a:p>
        </p:txBody>
      </p:sp>
      <p:sp>
        <p:nvSpPr>
          <p:cNvPr id="13" name="Shape 9"/>
          <p:cNvSpPr/>
          <p:nvPr/>
        </p:nvSpPr>
        <p:spPr>
          <a:xfrm>
            <a:off x="4337304" y="1645920"/>
            <a:ext cx="3514344" cy="1783080"/>
          </a:xfrm>
          <a:prstGeom prst="roundRect">
            <a:avLst>
              <a:gd name="adj" fmla="val 5128"/>
            </a:avLst>
          </a:prstGeom>
          <a:solidFill>
            <a:srgbClr val="EDEEF7"/>
          </a:solidFill>
          <a:ln w="12700">
            <a:solidFill>
              <a:srgbClr val="EDEEF7"/>
            </a:solidFill>
            <a:prstDash val="solid"/>
          </a:ln>
        </p:spPr>
      </p:sp>
      <p:sp>
        <p:nvSpPr>
          <p:cNvPr id="14" name="Shape 10"/>
          <p:cNvSpPr/>
          <p:nvPr/>
        </p:nvSpPr>
        <p:spPr>
          <a:xfrm>
            <a:off x="4556760" y="1847088"/>
            <a:ext cx="384048" cy="384048"/>
          </a:xfrm>
          <a:prstGeom prst="ellipse">
            <a:avLst/>
          </a:prstGeom>
          <a:solidFill>
            <a:srgbClr val="33348E"/>
          </a:solidFill>
          <a:ln w="12700">
            <a:solidFill>
              <a:srgbClr val="33348E"/>
            </a:solidFill>
            <a:prstDash val="solid"/>
          </a:ln>
        </p:spPr>
      </p:sp>
      <p:sp>
        <p:nvSpPr>
          <p:cNvPr id="15" name="Text 11"/>
          <p:cNvSpPr/>
          <p:nvPr/>
        </p:nvSpPr>
        <p:spPr>
          <a:xfrm>
            <a:off x="4556760"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6" name="Text 12"/>
          <p:cNvSpPr/>
          <p:nvPr/>
        </p:nvSpPr>
        <p:spPr>
          <a:xfrm>
            <a:off x="5032248" y="1847088"/>
            <a:ext cx="2599944"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Hibrit Normaldir</a:t>
            </a:r>
            <a:endParaRPr lang="en-US" sz="1400" dirty="0"/>
          </a:p>
        </p:txBody>
      </p:sp>
      <p:sp>
        <p:nvSpPr>
          <p:cNvPr id="17" name="Text 13"/>
          <p:cNvSpPr/>
          <p:nvPr/>
        </p:nvSpPr>
        <p:spPr>
          <a:xfrm>
            <a:off x="4556760" y="2359152"/>
            <a:ext cx="3075432" cy="90525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Kurumsal gerçeklikte çoğu proje hibrittir. Önemli olan seçimin bilinçli ve gerekçeli olmasıdır.</a:t>
            </a:r>
            <a:endParaRPr lang="en-US" sz="1200" dirty="0"/>
          </a:p>
        </p:txBody>
      </p:sp>
      <p:sp>
        <p:nvSpPr>
          <p:cNvPr id="18" name="Shape 14"/>
          <p:cNvSpPr/>
          <p:nvPr/>
        </p:nvSpPr>
        <p:spPr>
          <a:xfrm>
            <a:off x="8125968" y="1645920"/>
            <a:ext cx="3514344" cy="1783080"/>
          </a:xfrm>
          <a:prstGeom prst="roundRect">
            <a:avLst>
              <a:gd name="adj" fmla="val 5128"/>
            </a:avLst>
          </a:prstGeom>
          <a:solidFill>
            <a:srgbClr val="EDEEF7"/>
          </a:solidFill>
          <a:ln w="12700">
            <a:solidFill>
              <a:srgbClr val="EDEEF7"/>
            </a:solidFill>
            <a:prstDash val="solid"/>
          </a:ln>
        </p:spPr>
      </p:sp>
      <p:sp>
        <p:nvSpPr>
          <p:cNvPr id="19" name="Shape 15"/>
          <p:cNvSpPr/>
          <p:nvPr/>
        </p:nvSpPr>
        <p:spPr>
          <a:xfrm>
            <a:off x="8345424" y="1847088"/>
            <a:ext cx="384048" cy="384048"/>
          </a:xfrm>
          <a:prstGeom prst="ellipse">
            <a:avLst/>
          </a:prstGeom>
          <a:solidFill>
            <a:srgbClr val="33348E"/>
          </a:solidFill>
          <a:ln w="12700">
            <a:solidFill>
              <a:srgbClr val="33348E"/>
            </a:solidFill>
            <a:prstDash val="solid"/>
          </a:ln>
        </p:spPr>
      </p:sp>
      <p:sp>
        <p:nvSpPr>
          <p:cNvPr id="20" name="Text 16"/>
          <p:cNvSpPr/>
          <p:nvPr/>
        </p:nvSpPr>
        <p:spPr>
          <a:xfrm>
            <a:off x="8345424" y="18470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21" name="Text 17"/>
          <p:cNvSpPr/>
          <p:nvPr/>
        </p:nvSpPr>
        <p:spPr>
          <a:xfrm>
            <a:off x="8820912" y="1847088"/>
            <a:ext cx="2599944"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Akış Her Şeydir</a:t>
            </a:r>
            <a:endParaRPr lang="en-US" sz="1400" dirty="0"/>
          </a:p>
        </p:txBody>
      </p:sp>
      <p:sp>
        <p:nvSpPr>
          <p:cNvPr id="22" name="Text 18"/>
          <p:cNvSpPr/>
          <p:nvPr/>
        </p:nvSpPr>
        <p:spPr>
          <a:xfrm>
            <a:off x="8345424" y="2359152"/>
            <a:ext cx="3075432" cy="90525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Hızlanmanın yolu daha çok çalışmak değil, daha az iş başlatmak ve beklemeyi azaltmaktır.</a:t>
            </a:r>
            <a:endParaRPr lang="en-US" sz="1200" dirty="0"/>
          </a:p>
        </p:txBody>
      </p:sp>
      <p:sp>
        <p:nvSpPr>
          <p:cNvPr id="23" name="Shape 19"/>
          <p:cNvSpPr/>
          <p:nvPr/>
        </p:nvSpPr>
        <p:spPr>
          <a:xfrm>
            <a:off x="548640" y="3703320"/>
            <a:ext cx="3514344" cy="1783080"/>
          </a:xfrm>
          <a:prstGeom prst="roundRect">
            <a:avLst>
              <a:gd name="adj" fmla="val 5128"/>
            </a:avLst>
          </a:prstGeom>
          <a:solidFill>
            <a:srgbClr val="EDEEF7"/>
          </a:solidFill>
          <a:ln w="12700">
            <a:solidFill>
              <a:srgbClr val="EDEEF7"/>
            </a:solidFill>
            <a:prstDash val="solid"/>
          </a:ln>
        </p:spPr>
      </p:sp>
      <p:sp>
        <p:nvSpPr>
          <p:cNvPr id="24" name="Shape 20"/>
          <p:cNvSpPr/>
          <p:nvPr/>
        </p:nvSpPr>
        <p:spPr>
          <a:xfrm>
            <a:off x="768096" y="3904488"/>
            <a:ext cx="384048" cy="384048"/>
          </a:xfrm>
          <a:prstGeom prst="ellipse">
            <a:avLst/>
          </a:prstGeom>
          <a:solidFill>
            <a:srgbClr val="33348E"/>
          </a:solidFill>
          <a:ln w="12700">
            <a:solidFill>
              <a:srgbClr val="33348E"/>
            </a:solidFill>
            <a:prstDash val="solid"/>
          </a:ln>
        </p:spPr>
      </p:sp>
      <p:sp>
        <p:nvSpPr>
          <p:cNvPr id="25" name="Text 21"/>
          <p:cNvSpPr/>
          <p:nvPr/>
        </p:nvSpPr>
        <p:spPr>
          <a:xfrm>
            <a:off x="768096" y="39044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26" name="Text 22"/>
          <p:cNvSpPr/>
          <p:nvPr/>
        </p:nvSpPr>
        <p:spPr>
          <a:xfrm>
            <a:off x="1243584" y="3904488"/>
            <a:ext cx="2599944"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PMO Kolaylaştırıcıdır</a:t>
            </a:r>
            <a:endParaRPr lang="en-US" sz="1400" dirty="0"/>
          </a:p>
        </p:txBody>
      </p:sp>
      <p:sp>
        <p:nvSpPr>
          <p:cNvPr id="27" name="Text 23"/>
          <p:cNvSpPr/>
          <p:nvPr/>
        </p:nvSpPr>
        <p:spPr>
          <a:xfrm>
            <a:off x="768096" y="4416552"/>
            <a:ext cx="3075432" cy="90525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PMO'nun ürünü rapor değil, daha hızlı ve daha isabetli karardır.</a:t>
            </a:r>
            <a:endParaRPr lang="en-US" sz="1200" dirty="0"/>
          </a:p>
        </p:txBody>
      </p:sp>
      <p:sp>
        <p:nvSpPr>
          <p:cNvPr id="28" name="Shape 24"/>
          <p:cNvSpPr/>
          <p:nvPr/>
        </p:nvSpPr>
        <p:spPr>
          <a:xfrm>
            <a:off x="4337304" y="3703320"/>
            <a:ext cx="3514344" cy="1783080"/>
          </a:xfrm>
          <a:prstGeom prst="roundRect">
            <a:avLst>
              <a:gd name="adj" fmla="val 5128"/>
            </a:avLst>
          </a:prstGeom>
          <a:solidFill>
            <a:srgbClr val="EDEEF7"/>
          </a:solidFill>
          <a:ln w="12700">
            <a:solidFill>
              <a:srgbClr val="EDEEF7"/>
            </a:solidFill>
            <a:prstDash val="solid"/>
          </a:ln>
        </p:spPr>
      </p:sp>
      <p:sp>
        <p:nvSpPr>
          <p:cNvPr id="29" name="Shape 25"/>
          <p:cNvSpPr/>
          <p:nvPr/>
        </p:nvSpPr>
        <p:spPr>
          <a:xfrm>
            <a:off x="4556760" y="3904488"/>
            <a:ext cx="384048" cy="384048"/>
          </a:xfrm>
          <a:prstGeom prst="ellipse">
            <a:avLst/>
          </a:prstGeom>
          <a:solidFill>
            <a:srgbClr val="33348E"/>
          </a:solidFill>
          <a:ln w="12700">
            <a:solidFill>
              <a:srgbClr val="33348E"/>
            </a:solidFill>
            <a:prstDash val="solid"/>
          </a:ln>
        </p:spPr>
      </p:sp>
      <p:sp>
        <p:nvSpPr>
          <p:cNvPr id="30" name="Text 26"/>
          <p:cNvSpPr/>
          <p:nvPr/>
        </p:nvSpPr>
        <p:spPr>
          <a:xfrm>
            <a:off x="4556760" y="39044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5</a:t>
            </a:r>
            <a:endParaRPr lang="en-US" sz="1300" dirty="0"/>
          </a:p>
        </p:txBody>
      </p:sp>
      <p:sp>
        <p:nvSpPr>
          <p:cNvPr id="31" name="Text 27"/>
          <p:cNvSpPr/>
          <p:nvPr/>
        </p:nvSpPr>
        <p:spPr>
          <a:xfrm>
            <a:off x="5032248" y="3904488"/>
            <a:ext cx="2599944"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Değer Ölçülmelidir</a:t>
            </a:r>
            <a:endParaRPr lang="en-US" sz="1400" dirty="0"/>
          </a:p>
        </p:txBody>
      </p:sp>
      <p:sp>
        <p:nvSpPr>
          <p:cNvPr id="32" name="Text 28"/>
          <p:cNvSpPr/>
          <p:nvPr/>
        </p:nvSpPr>
        <p:spPr>
          <a:xfrm>
            <a:off x="4556760" y="4416552"/>
            <a:ext cx="3075432" cy="90525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Devreye alınan iş değil, üretilen sonuç konuşulmalıdır.</a:t>
            </a:r>
            <a:endParaRPr lang="en-US" sz="1200" dirty="0"/>
          </a:p>
        </p:txBody>
      </p:sp>
      <p:sp>
        <p:nvSpPr>
          <p:cNvPr id="33" name="Shape 29"/>
          <p:cNvSpPr/>
          <p:nvPr/>
        </p:nvSpPr>
        <p:spPr>
          <a:xfrm>
            <a:off x="8125968" y="3703320"/>
            <a:ext cx="3514344" cy="1783080"/>
          </a:xfrm>
          <a:prstGeom prst="roundRect">
            <a:avLst>
              <a:gd name="adj" fmla="val 5128"/>
            </a:avLst>
          </a:prstGeom>
          <a:solidFill>
            <a:srgbClr val="EDEEF7"/>
          </a:solidFill>
          <a:ln w="12700">
            <a:solidFill>
              <a:srgbClr val="EDEEF7"/>
            </a:solidFill>
            <a:prstDash val="solid"/>
          </a:ln>
        </p:spPr>
      </p:sp>
      <p:sp>
        <p:nvSpPr>
          <p:cNvPr id="34" name="Shape 30"/>
          <p:cNvSpPr/>
          <p:nvPr/>
        </p:nvSpPr>
        <p:spPr>
          <a:xfrm>
            <a:off x="8345424" y="3904488"/>
            <a:ext cx="384048" cy="384048"/>
          </a:xfrm>
          <a:prstGeom prst="ellipse">
            <a:avLst/>
          </a:prstGeom>
          <a:solidFill>
            <a:srgbClr val="33348E"/>
          </a:solidFill>
          <a:ln w="12700">
            <a:solidFill>
              <a:srgbClr val="33348E"/>
            </a:solidFill>
            <a:prstDash val="solid"/>
          </a:ln>
        </p:spPr>
      </p:sp>
      <p:sp>
        <p:nvSpPr>
          <p:cNvPr id="35" name="Text 31"/>
          <p:cNvSpPr/>
          <p:nvPr/>
        </p:nvSpPr>
        <p:spPr>
          <a:xfrm>
            <a:off x="8345424" y="3904488"/>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6</a:t>
            </a:r>
            <a:endParaRPr lang="en-US" sz="1300" dirty="0"/>
          </a:p>
        </p:txBody>
      </p:sp>
      <p:sp>
        <p:nvSpPr>
          <p:cNvPr id="36" name="Text 32"/>
          <p:cNvSpPr/>
          <p:nvPr/>
        </p:nvSpPr>
        <p:spPr>
          <a:xfrm>
            <a:off x="8820912" y="3904488"/>
            <a:ext cx="2599944" cy="384048"/>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Küçük Başla</a:t>
            </a:r>
            <a:endParaRPr lang="en-US" sz="1400" dirty="0"/>
          </a:p>
        </p:txBody>
      </p:sp>
      <p:sp>
        <p:nvSpPr>
          <p:cNvPr id="37" name="Text 33"/>
          <p:cNvSpPr/>
          <p:nvPr/>
        </p:nvSpPr>
        <p:spPr>
          <a:xfrm>
            <a:off x="8345424" y="4416552"/>
            <a:ext cx="3075432" cy="905256"/>
          </a:xfrm>
          <a:prstGeom prst="rect">
            <a:avLst/>
          </a:prstGeom>
          <a:noFill/>
          <a:ln/>
        </p:spPr>
        <p:txBody>
          <a:bodyPr wrap="square" lIns="0" tIns="0" rIns="0" bIns="0" rtlCol="0" anchor="t"/>
          <a:lstStyle/>
          <a:p>
            <a:pPr indent="0" marL="0">
              <a:lnSpc>
                <a:spcPct val="105000"/>
              </a:lnSpc>
              <a:buNone/>
            </a:pPr>
            <a:r>
              <a:rPr lang="en-US" sz="1200" dirty="0">
                <a:solidFill>
                  <a:srgbClr val="55566B"/>
                </a:solidFill>
                <a:latin typeface="Calibri" pitchFamily="34" charset="0"/>
                <a:ea typeface="Calibri" pitchFamily="34" charset="-122"/>
                <a:cs typeface="Calibri" pitchFamily="34" charset="-120"/>
              </a:rPr>
              <a:t>Büyük dönüşüm planı yerine, bir pilot ve ölçülen bir iyileştirme ile başlayın.</a:t>
            </a:r>
            <a:endParaRPr lang="en-US" sz="1200" dirty="0"/>
          </a:p>
        </p:txBody>
      </p:sp>
      <p:sp>
        <p:nvSpPr>
          <p:cNvPr id="38" name="Shape 34"/>
          <p:cNvSpPr/>
          <p:nvPr/>
        </p:nvSpPr>
        <p:spPr>
          <a:xfrm>
            <a:off x="548640" y="5532120"/>
            <a:ext cx="11091672" cy="658368"/>
          </a:xfrm>
          <a:prstGeom prst="roundRect">
            <a:avLst>
              <a:gd name="adj" fmla="val 13889"/>
            </a:avLst>
          </a:prstGeom>
          <a:solidFill>
            <a:srgbClr val="33348E"/>
          </a:solidFill>
          <a:ln w="12700">
            <a:solidFill>
              <a:srgbClr val="33348E"/>
            </a:solidFill>
            <a:prstDash val="solid"/>
          </a:ln>
        </p:spPr>
      </p:sp>
      <p:sp>
        <p:nvSpPr>
          <p:cNvPr id="39" name="Text 35"/>
          <p:cNvSpPr/>
          <p:nvPr/>
        </p:nvSpPr>
        <p:spPr>
          <a:xfrm>
            <a:off x="868680" y="5623560"/>
            <a:ext cx="10424160" cy="47548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Bir sonraki adım: 30-60-90 planındaki ilk aksiyonu bu hafta başlatmak.</a:t>
            </a:r>
            <a:endParaRPr lang="en-US" sz="15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1E1F4E"/>
        </a:solidFill>
      </p:bgPr>
    </p:bg>
    <p:spTree>
      <p:nvGrpSpPr>
        <p:cNvPr id="1" name=""/>
        <p:cNvGrpSpPr/>
        <p:nvPr/>
      </p:nvGrpSpPr>
      <p:grpSpPr>
        <a:xfrm>
          <a:off x="0" y="0"/>
          <a:ext cx="0" cy="0"/>
          <a:chOff x="0" y="0"/>
          <a:chExt cx="0" cy="0"/>
        </a:xfrm>
      </p:grpSpPr>
      <p:sp>
        <p:nvSpPr>
          <p:cNvPr id="2" name="Shape 0"/>
          <p:cNvSpPr/>
          <p:nvPr/>
        </p:nvSpPr>
        <p:spPr>
          <a:xfrm>
            <a:off x="777240" y="685800"/>
            <a:ext cx="1828800" cy="960120"/>
          </a:xfrm>
          <a:prstGeom prst="roundRect">
            <a:avLst>
              <a:gd name="adj" fmla="val 9524"/>
            </a:avLst>
          </a:prstGeom>
          <a:solidFill>
            <a:srgbClr val="FFFFFF"/>
          </a:solidFill>
          <a:ln w="12700">
            <a:solidFill>
              <a:srgbClr val="FFFFFF"/>
            </a:solidFill>
            <a:prstDash val="solid"/>
          </a:ln>
        </p:spPr>
      </p:sp>
      <p:pic>
        <p:nvPicPr>
          <p:cNvPr id="3" name="Image 0" descr="logo.png">    </p:cNvPr>
          <p:cNvPicPr>
            <a:picLocks noChangeAspect="1"/>
          </p:cNvPicPr>
          <p:nvPr/>
        </p:nvPicPr>
        <p:blipFill>
          <a:blip r:embed="rId1"/>
          <a:stretch>
            <a:fillRect/>
          </a:stretch>
        </p:blipFill>
        <p:spPr>
          <a:xfrm>
            <a:off x="1106424" y="886968"/>
            <a:ext cx="1170432" cy="548640"/>
          </a:xfrm>
          <a:prstGeom prst="rect">
            <a:avLst/>
          </a:prstGeom>
        </p:spPr>
      </p:pic>
      <p:sp>
        <p:nvSpPr>
          <p:cNvPr id="4" name="Text 1"/>
          <p:cNvSpPr/>
          <p:nvPr/>
        </p:nvSpPr>
        <p:spPr>
          <a:xfrm>
            <a:off x="822960" y="2286000"/>
            <a:ext cx="10515600" cy="1005840"/>
          </a:xfrm>
          <a:prstGeom prst="rect">
            <a:avLst/>
          </a:prstGeom>
          <a:noFill/>
          <a:ln/>
        </p:spPr>
        <p:txBody>
          <a:bodyPr wrap="square" lIns="0" tIns="0" rIns="0" bIns="0" rtlCol="0" anchor="ctr"/>
          <a:lstStyle/>
          <a:p>
            <a:pPr indent="0" marL="0">
              <a:buNone/>
            </a:pPr>
            <a:r>
              <a:rPr lang="en-US" sz="4800" b="1" dirty="0">
                <a:solidFill>
                  <a:srgbClr val="FFFFFF"/>
                </a:solidFill>
                <a:latin typeface="Calibri" pitchFamily="34" charset="0"/>
                <a:ea typeface="Calibri" pitchFamily="34" charset="-122"/>
                <a:cs typeface="Calibri" pitchFamily="34" charset="-120"/>
              </a:rPr>
              <a:t>Teşekkürler</a:t>
            </a:r>
            <a:endParaRPr lang="en-US" sz="4800" dirty="0"/>
          </a:p>
        </p:txBody>
      </p:sp>
      <p:sp>
        <p:nvSpPr>
          <p:cNvPr id="5" name="Text 2"/>
          <p:cNvSpPr/>
          <p:nvPr/>
        </p:nvSpPr>
        <p:spPr>
          <a:xfrm>
            <a:off x="822960" y="3291840"/>
            <a:ext cx="10515600" cy="457200"/>
          </a:xfrm>
          <a:prstGeom prst="rect">
            <a:avLst/>
          </a:prstGeom>
          <a:noFill/>
          <a:ln/>
        </p:spPr>
        <p:txBody>
          <a:bodyPr wrap="square" lIns="0" tIns="0" rIns="0" bIns="0" rtlCol="0" anchor="ctr"/>
          <a:lstStyle/>
          <a:p>
            <a:pPr indent="0" marL="0">
              <a:buNone/>
            </a:pPr>
            <a:r>
              <a:rPr lang="en-US" sz="1700" dirty="0">
                <a:solidFill>
                  <a:srgbClr val="A9AAD4"/>
                </a:solidFill>
                <a:latin typeface="Calibri" pitchFamily="34" charset="0"/>
                <a:ea typeface="Calibri" pitchFamily="34" charset="-122"/>
                <a:cs typeface="Calibri" pitchFamily="34" charset="-120"/>
              </a:rPr>
              <a:t>Sorular, geri bildirim ve bir sonraki adımlar</a:t>
            </a:r>
            <a:endParaRPr lang="en-US" sz="1700" dirty="0"/>
          </a:p>
        </p:txBody>
      </p:sp>
      <p:sp>
        <p:nvSpPr>
          <p:cNvPr id="6" name="Shape 3"/>
          <p:cNvSpPr/>
          <p:nvPr/>
        </p:nvSpPr>
        <p:spPr>
          <a:xfrm>
            <a:off x="822960" y="4206240"/>
            <a:ext cx="3429000" cy="566928"/>
          </a:xfrm>
          <a:prstGeom prst="roundRect">
            <a:avLst>
              <a:gd name="adj" fmla="val 12903"/>
            </a:avLst>
          </a:prstGeom>
          <a:solidFill>
            <a:srgbClr val="2C2D63"/>
          </a:solidFill>
          <a:ln w="12700">
            <a:solidFill>
              <a:srgbClr val="2C2D63"/>
            </a:solidFill>
            <a:prstDash val="solid"/>
          </a:ln>
        </p:spPr>
      </p:sp>
      <p:sp>
        <p:nvSpPr>
          <p:cNvPr id="7" name="Text 4"/>
          <p:cNvSpPr/>
          <p:nvPr/>
        </p:nvSpPr>
        <p:spPr>
          <a:xfrm>
            <a:off x="1005840" y="4206240"/>
            <a:ext cx="3063240" cy="566928"/>
          </a:xfrm>
          <a:prstGeom prst="rect">
            <a:avLst/>
          </a:prstGeom>
          <a:noFill/>
          <a:ln/>
        </p:spPr>
        <p:txBody>
          <a:bodyPr wrap="square" lIns="0" tIns="0" rIns="0" bIns="0" rtlCol="0" anchor="ctr"/>
          <a:lstStyle/>
          <a:p>
            <a:pPr indent="0" marL="0">
              <a:buNone/>
            </a:pPr>
            <a:r>
              <a:rPr lang="en-US" sz="1150" dirty="0">
                <a:solidFill>
                  <a:srgbClr val="C9CAE6"/>
                </a:solidFill>
                <a:latin typeface="Calibri" pitchFamily="34" charset="0"/>
                <a:ea typeface="Calibri" pitchFamily="34" charset="-122"/>
                <a:cs typeface="Calibri" pitchFamily="34" charset="-120"/>
              </a:rPr>
              <a:t>Choose Your WoW (PMI Disciplined Agile)</a:t>
            </a:r>
            <a:endParaRPr lang="en-US" sz="1150" dirty="0"/>
          </a:p>
        </p:txBody>
      </p:sp>
      <p:sp>
        <p:nvSpPr>
          <p:cNvPr id="8" name="Shape 5"/>
          <p:cNvSpPr/>
          <p:nvPr/>
        </p:nvSpPr>
        <p:spPr>
          <a:xfrm>
            <a:off x="4480560" y="4206240"/>
            <a:ext cx="3429000" cy="566928"/>
          </a:xfrm>
          <a:prstGeom prst="roundRect">
            <a:avLst>
              <a:gd name="adj" fmla="val 12903"/>
            </a:avLst>
          </a:prstGeom>
          <a:solidFill>
            <a:srgbClr val="2C2D63"/>
          </a:solidFill>
          <a:ln w="12700">
            <a:solidFill>
              <a:srgbClr val="2C2D63"/>
            </a:solidFill>
            <a:prstDash val="solid"/>
          </a:ln>
        </p:spPr>
      </p:sp>
      <p:sp>
        <p:nvSpPr>
          <p:cNvPr id="9" name="Text 6"/>
          <p:cNvSpPr/>
          <p:nvPr/>
        </p:nvSpPr>
        <p:spPr>
          <a:xfrm>
            <a:off x="4663440" y="4206240"/>
            <a:ext cx="3063240" cy="566928"/>
          </a:xfrm>
          <a:prstGeom prst="rect">
            <a:avLst/>
          </a:prstGeom>
          <a:noFill/>
          <a:ln/>
        </p:spPr>
        <p:txBody>
          <a:bodyPr wrap="square" lIns="0" tIns="0" rIns="0" bIns="0" rtlCol="0" anchor="ctr"/>
          <a:lstStyle/>
          <a:p>
            <a:pPr indent="0" marL="0">
              <a:buNone/>
            </a:pPr>
            <a:r>
              <a:rPr lang="en-US" sz="1150" dirty="0">
                <a:solidFill>
                  <a:srgbClr val="C9CAE6"/>
                </a:solidFill>
                <a:latin typeface="Calibri" pitchFamily="34" charset="0"/>
                <a:ea typeface="Calibri" pitchFamily="34" charset="-122"/>
                <a:cs typeface="Calibri" pitchFamily="34" charset="-120"/>
              </a:rPr>
              <a:t>PMBOK Guide 7. Baskı ve Süreç Grupları Kılavuzu</a:t>
            </a:r>
            <a:endParaRPr lang="en-US" sz="1150" dirty="0"/>
          </a:p>
        </p:txBody>
      </p:sp>
      <p:sp>
        <p:nvSpPr>
          <p:cNvPr id="10" name="Shape 7"/>
          <p:cNvSpPr/>
          <p:nvPr/>
        </p:nvSpPr>
        <p:spPr>
          <a:xfrm>
            <a:off x="8138160" y="4206240"/>
            <a:ext cx="3429000" cy="566928"/>
          </a:xfrm>
          <a:prstGeom prst="roundRect">
            <a:avLst>
              <a:gd name="adj" fmla="val 12903"/>
            </a:avLst>
          </a:prstGeom>
          <a:solidFill>
            <a:srgbClr val="2C2D63"/>
          </a:solidFill>
          <a:ln w="12700">
            <a:solidFill>
              <a:srgbClr val="2C2D63"/>
            </a:solidFill>
            <a:prstDash val="solid"/>
          </a:ln>
        </p:spPr>
      </p:sp>
      <p:sp>
        <p:nvSpPr>
          <p:cNvPr id="11" name="Text 8"/>
          <p:cNvSpPr/>
          <p:nvPr/>
        </p:nvSpPr>
        <p:spPr>
          <a:xfrm>
            <a:off x="8321040" y="4206240"/>
            <a:ext cx="3063240" cy="566928"/>
          </a:xfrm>
          <a:prstGeom prst="rect">
            <a:avLst/>
          </a:prstGeom>
          <a:noFill/>
          <a:ln/>
        </p:spPr>
        <p:txBody>
          <a:bodyPr wrap="square" lIns="0" tIns="0" rIns="0" bIns="0" rtlCol="0" anchor="ctr"/>
          <a:lstStyle/>
          <a:p>
            <a:pPr indent="0" marL="0">
              <a:buNone/>
            </a:pPr>
            <a:r>
              <a:rPr lang="en-US" sz="1150" dirty="0">
                <a:solidFill>
                  <a:srgbClr val="C9CAE6"/>
                </a:solidFill>
                <a:latin typeface="Calibri" pitchFamily="34" charset="0"/>
                <a:ea typeface="Calibri" pitchFamily="34" charset="-122"/>
                <a:cs typeface="Calibri" pitchFamily="34" charset="-120"/>
              </a:rPr>
              <a:t>Scrum Kılavuzu 2020</a:t>
            </a:r>
            <a:endParaRPr lang="en-US" sz="1150" dirty="0"/>
          </a:p>
        </p:txBody>
      </p:sp>
      <p:sp>
        <p:nvSpPr>
          <p:cNvPr id="12" name="Shape 9"/>
          <p:cNvSpPr/>
          <p:nvPr/>
        </p:nvSpPr>
        <p:spPr>
          <a:xfrm>
            <a:off x="822960" y="4937760"/>
            <a:ext cx="3429000" cy="566928"/>
          </a:xfrm>
          <a:prstGeom prst="roundRect">
            <a:avLst>
              <a:gd name="adj" fmla="val 12903"/>
            </a:avLst>
          </a:prstGeom>
          <a:solidFill>
            <a:srgbClr val="2C2D63"/>
          </a:solidFill>
          <a:ln w="12700">
            <a:solidFill>
              <a:srgbClr val="2C2D63"/>
            </a:solidFill>
            <a:prstDash val="solid"/>
          </a:ln>
        </p:spPr>
      </p:sp>
      <p:sp>
        <p:nvSpPr>
          <p:cNvPr id="13" name="Text 10"/>
          <p:cNvSpPr/>
          <p:nvPr/>
        </p:nvSpPr>
        <p:spPr>
          <a:xfrm>
            <a:off x="1005840" y="4937760"/>
            <a:ext cx="3063240" cy="566928"/>
          </a:xfrm>
          <a:prstGeom prst="rect">
            <a:avLst/>
          </a:prstGeom>
          <a:noFill/>
          <a:ln/>
        </p:spPr>
        <p:txBody>
          <a:bodyPr wrap="square" lIns="0" tIns="0" rIns="0" bIns="0" rtlCol="0" anchor="ctr"/>
          <a:lstStyle/>
          <a:p>
            <a:pPr indent="0" marL="0">
              <a:buNone/>
            </a:pPr>
            <a:r>
              <a:rPr lang="en-US" sz="1150" dirty="0">
                <a:solidFill>
                  <a:srgbClr val="C9CAE6"/>
                </a:solidFill>
                <a:latin typeface="Calibri" pitchFamily="34" charset="0"/>
                <a:ea typeface="Calibri" pitchFamily="34" charset="-122"/>
                <a:cs typeface="Calibri" pitchFamily="34" charset="-120"/>
              </a:rPr>
              <a:t>Kanban: Successful Evolutionary Change (D. Anderson)</a:t>
            </a:r>
            <a:endParaRPr lang="en-US" sz="1150" dirty="0"/>
          </a:p>
        </p:txBody>
      </p:sp>
      <p:sp>
        <p:nvSpPr>
          <p:cNvPr id="14" name="Shape 11"/>
          <p:cNvSpPr/>
          <p:nvPr/>
        </p:nvSpPr>
        <p:spPr>
          <a:xfrm>
            <a:off x="4480560" y="4937760"/>
            <a:ext cx="3429000" cy="566928"/>
          </a:xfrm>
          <a:prstGeom prst="roundRect">
            <a:avLst>
              <a:gd name="adj" fmla="val 12903"/>
            </a:avLst>
          </a:prstGeom>
          <a:solidFill>
            <a:srgbClr val="2C2D63"/>
          </a:solidFill>
          <a:ln w="12700">
            <a:solidFill>
              <a:srgbClr val="2C2D63"/>
            </a:solidFill>
            <a:prstDash val="solid"/>
          </a:ln>
        </p:spPr>
      </p:sp>
      <p:sp>
        <p:nvSpPr>
          <p:cNvPr id="15" name="Text 12"/>
          <p:cNvSpPr/>
          <p:nvPr/>
        </p:nvSpPr>
        <p:spPr>
          <a:xfrm>
            <a:off x="4663440" y="4937760"/>
            <a:ext cx="3063240" cy="566928"/>
          </a:xfrm>
          <a:prstGeom prst="rect">
            <a:avLst/>
          </a:prstGeom>
          <a:noFill/>
          <a:ln/>
        </p:spPr>
        <p:txBody>
          <a:bodyPr wrap="square" lIns="0" tIns="0" rIns="0" bIns="0" rtlCol="0" anchor="ctr"/>
          <a:lstStyle/>
          <a:p>
            <a:pPr indent="0" marL="0">
              <a:buNone/>
            </a:pPr>
            <a:r>
              <a:rPr lang="en-US" sz="1150" dirty="0">
                <a:solidFill>
                  <a:srgbClr val="C9CAE6"/>
                </a:solidFill>
                <a:latin typeface="Calibri" pitchFamily="34" charset="0"/>
                <a:ea typeface="Calibri" pitchFamily="34" charset="-122"/>
                <a:cs typeface="Calibri" pitchFamily="34" charset="-120"/>
              </a:rPr>
              <a:t>SAFe Lean Portfolio Management</a:t>
            </a:r>
            <a:endParaRPr lang="en-US" sz="1150" dirty="0"/>
          </a:p>
        </p:txBody>
      </p:sp>
      <p:sp>
        <p:nvSpPr>
          <p:cNvPr id="16" name="Shape 13"/>
          <p:cNvSpPr/>
          <p:nvPr/>
        </p:nvSpPr>
        <p:spPr>
          <a:xfrm>
            <a:off x="8138160" y="4937760"/>
            <a:ext cx="3429000" cy="566928"/>
          </a:xfrm>
          <a:prstGeom prst="roundRect">
            <a:avLst>
              <a:gd name="adj" fmla="val 12903"/>
            </a:avLst>
          </a:prstGeom>
          <a:solidFill>
            <a:srgbClr val="2C2D63"/>
          </a:solidFill>
          <a:ln w="12700">
            <a:solidFill>
              <a:srgbClr val="2C2D63"/>
            </a:solidFill>
            <a:prstDash val="solid"/>
          </a:ln>
        </p:spPr>
      </p:sp>
      <p:sp>
        <p:nvSpPr>
          <p:cNvPr id="17" name="Text 14"/>
          <p:cNvSpPr/>
          <p:nvPr/>
        </p:nvSpPr>
        <p:spPr>
          <a:xfrm>
            <a:off x="8321040" y="4937760"/>
            <a:ext cx="3063240" cy="566928"/>
          </a:xfrm>
          <a:prstGeom prst="rect">
            <a:avLst/>
          </a:prstGeom>
          <a:noFill/>
          <a:ln/>
        </p:spPr>
        <p:txBody>
          <a:bodyPr wrap="square" lIns="0" tIns="0" rIns="0" bIns="0" rtlCol="0" anchor="ctr"/>
          <a:lstStyle/>
          <a:p>
            <a:pPr indent="0" marL="0">
              <a:buNone/>
            </a:pPr>
            <a:r>
              <a:rPr lang="en-US" sz="1150" dirty="0">
                <a:solidFill>
                  <a:srgbClr val="C9CAE6"/>
                </a:solidFill>
                <a:latin typeface="Calibri" pitchFamily="34" charset="0"/>
                <a:ea typeface="Calibri" pitchFamily="34" charset="-122"/>
                <a:cs typeface="Calibri" pitchFamily="34" charset="-120"/>
              </a:rPr>
              <a:t>Making Work Visible (D. DeGrandis)</a:t>
            </a:r>
            <a:endParaRPr lang="en-US" sz="1150" dirty="0"/>
          </a:p>
        </p:txBody>
      </p:sp>
      <p:sp>
        <p:nvSpPr>
          <p:cNvPr id="18" name="Text 15"/>
          <p:cNvSpPr/>
          <p:nvPr/>
        </p:nvSpPr>
        <p:spPr>
          <a:xfrm>
            <a:off x="822960" y="5943600"/>
            <a:ext cx="5486400" cy="320040"/>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Future Agile</a:t>
            </a:r>
            <a:endParaRPr lang="en-US" sz="12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5486400" cy="256032"/>
          </a:xfrm>
          <a:prstGeom prst="rect">
            <a:avLst/>
          </a:prstGeom>
          <a:noFill/>
          <a:ln/>
        </p:spPr>
        <p:txBody>
          <a:bodyPr wrap="square" rtlCol="0" anchor="ctr"/>
          <a:lstStyle/>
          <a:p>
            <a:pPr indent="0" marL="0">
              <a:buNone/>
            </a:pPr>
            <a:r>
              <a:rPr lang="en-US" sz="1100" b="1" spc="120" kern="0" dirty="0">
                <a:solidFill>
                  <a:srgbClr val="CC2229"/>
                </a:solidFill>
                <a:latin typeface="Calibri" pitchFamily="34" charset="0"/>
                <a:ea typeface="Calibri" pitchFamily="34" charset="-122"/>
                <a:cs typeface="Calibri" pitchFamily="34" charset="-120"/>
              </a:rPr>
              <a:t>PROGRAM</a:t>
            </a:r>
            <a:endParaRPr lang="en-US" sz="1100" dirty="0"/>
          </a:p>
        </p:txBody>
      </p:sp>
      <p:sp>
        <p:nvSpPr>
          <p:cNvPr id="3" name="Text 1"/>
          <p:cNvSpPr/>
          <p:nvPr/>
        </p:nvSpPr>
        <p:spPr>
          <a:xfrm>
            <a:off x="548640" y="566928"/>
            <a:ext cx="9418320" cy="566928"/>
          </a:xfrm>
          <a:prstGeom prst="rect">
            <a:avLst/>
          </a:prstGeom>
          <a:noFill/>
          <a:ln/>
        </p:spPr>
        <p:txBody>
          <a:bodyPr wrap="square" lIns="0" tIns="0" rIns="0" bIns="0" rtlCol="0" anchor="ctr"/>
          <a:lstStyle/>
          <a:p>
            <a:pPr indent="0" marL="0">
              <a:buNone/>
            </a:pPr>
            <a:r>
              <a:rPr lang="en-US" sz="2700" b="1" dirty="0">
                <a:solidFill>
                  <a:srgbClr val="33348E"/>
                </a:solidFill>
                <a:latin typeface="Calibri" pitchFamily="34" charset="0"/>
                <a:ea typeface="Calibri" pitchFamily="34" charset="-122"/>
                <a:cs typeface="Calibri" pitchFamily="34" charset="-120"/>
              </a:rPr>
              <a:t>Güncellenmiş 3 Günlük Program</a:t>
            </a:r>
            <a:endParaRPr lang="en-US" sz="2700" dirty="0"/>
          </a:p>
        </p:txBody>
      </p:sp>
      <p:pic>
        <p:nvPicPr>
          <p:cNvPr id="4" name="Image 0" descr="preencoded.png">    </p:cNvPr>
          <p:cNvPicPr>
            <a:picLocks noChangeAspect="1"/>
          </p:cNvPicPr>
          <p:nvPr/>
        </p:nvPicPr>
        <p:blipFill>
          <a:blip r:embed="rId1"/>
          <a:stretch>
            <a:fillRect/>
          </a:stretch>
        </p:blipFill>
        <p:spPr>
          <a:xfrm>
            <a:off x="10469880" y="329184"/>
            <a:ext cx="1188720" cy="557784"/>
          </a:xfrm>
          <a:prstGeom prst="rect">
            <a:avLst/>
          </a:prstGeom>
        </p:spPr>
      </p:pic>
      <p:sp>
        <p:nvSpPr>
          <p:cNvPr id="5" name="Text 2"/>
          <p:cNvSpPr/>
          <p:nvPr/>
        </p:nvSpPr>
        <p:spPr>
          <a:xfrm>
            <a:off x="548640" y="6355080"/>
            <a:ext cx="6400800" cy="274320"/>
          </a:xfrm>
          <a:prstGeom prst="rect">
            <a:avLst/>
          </a:prstGeom>
          <a:noFill/>
          <a:ln/>
        </p:spPr>
        <p:txBody>
          <a:bodyPr wrap="square"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1064240" y="6355080"/>
            <a:ext cx="594360" cy="274320"/>
          </a:xfrm>
          <a:prstGeom prst="rect">
            <a:avLst/>
          </a:prstGeom>
          <a:noFill/>
          <a:ln/>
        </p:spPr>
        <p:txBody>
          <a:bodyPr wrap="square"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3</a:t>
            </a:r>
            <a:endParaRPr lang="en-US" sz="900" dirty="0"/>
          </a:p>
        </p:txBody>
      </p:sp>
      <p:graphicFrame>
        <p:nvGraphicFramePr>
          <p:cNvPr id="19" name="Table 0"/>
          <p:cNvGraphicFramePr>
            <a:graphicFrameLocks noGrp="1"/>
          </p:cNvGraphicFramePr>
          <p:nvPr>
            <p:extLst>
              <p:ext uri="{D42A27DB-BD31-4B8C-83A1-F6EECF244321}">
                <p14:modId xmlns:p14="http://schemas.microsoft.com/office/powerpoint/2010/main" val="1579011935"/>
              </p:ext>
            </p:extLst>
          </p:nvPr>
        </p:nvGraphicFramePr>
        <p:xfrm>
          <a:off x="548640" y="1645920"/>
          <a:ext cx="11064240" cy="914400"/>
        </p:xfrm>
        <a:graphic>
          <a:graphicData uri="http://schemas.openxmlformats.org/drawingml/2006/table">
            <a:tbl>
              <a:tblPr/>
              <a:tblGrid>
                <a:gridCol w="1463040"/>
                <a:gridCol w="4800600"/>
                <a:gridCol w="4800600"/>
              </a:tblGrid>
              <a:tr h="896112">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Gün</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33348E"/>
                    </a:solidFill>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Sabah</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33348E"/>
                    </a:solidFill>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Öğleden sonra</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33348E"/>
                    </a:solidFill>
                  </a:tcPr>
                </a:tc>
              </a:tr>
              <a:tr h="896112">
                <a:tc>
                  <a:txBody>
                    <a:bodyPr/>
                    <a:lstStyle/>
                    <a:p>
                      <a:pPr indent="0" marL="0">
                        <a:buNone/>
                      </a:pPr>
                      <a:r>
                        <a:rPr lang="en-US" sz="1200" b="1" dirty="0">
                          <a:solidFill>
                            <a:srgbClr val="33348E"/>
                          </a:solidFill>
                          <a:latin typeface="Calibri" pitchFamily="34" charset="0"/>
                          <a:ea typeface="Calibri" pitchFamily="34" charset="-122"/>
                          <a:cs typeface="Calibri" pitchFamily="34" charset="-120"/>
                        </a:rPr>
                        <a:t>1. Gün</a:t>
                      </a:r>
                      <a:endParaRPr lang="en-US" sz="1200" dirty="0">
                        <a:latin typeface="Calibri" charset="0"/>
                        <a:ea typeface="Calibri" charset="0"/>
                        <a:cs typeface="Calibri" charset="0"/>
                      </a:endParaRPr>
                    </a:p>
                    <a:p>
                      <a:pPr indent="0" marL="0">
                        <a:buNone/>
                      </a:pPr>
                      <a:r>
                        <a:rPr lang="en-US" sz="1200" b="1" dirty="0">
                          <a:solidFill>
                            <a:srgbClr val="33348E"/>
                          </a:solidFill>
                          <a:latin typeface="Calibri" pitchFamily="34" charset="0"/>
                          <a:ea typeface="Calibri" pitchFamily="34" charset="-122"/>
                          <a:cs typeface="Calibri" pitchFamily="34" charset="-120"/>
                        </a:rPr>
                        <a:t>Teori</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Modül 1: Çeviklik temelleri ve zihniyet</a:t>
                      </a:r>
                      <a:endParaRPr lang="en-US" sz="1200" dirty="0">
                        <a:latin typeface="Calibri" charset="0"/>
                        <a:ea typeface="Calibri" charset="0"/>
                        <a:cs typeface="Calibri" charset="0"/>
                      </a:endParaRPr>
                    </a:p>
                    <a:p>
                      <a:pPr indent="0" marL="0">
                        <a:buNone/>
                      </a:pPr>
                      <a:r>
                        <a:rPr lang="en-US" sz="1200" dirty="0">
                          <a:solidFill>
                            <a:srgbClr val="55566B"/>
                          </a:solidFill>
                          <a:latin typeface="Calibri" pitchFamily="34" charset="0"/>
                          <a:ea typeface="Calibri" pitchFamily="34" charset="-122"/>
                          <a:cs typeface="Calibri" pitchFamily="34" charset="-120"/>
                        </a:rPr>
                        <a:t>Ortak dil sözlüğü ile açılış</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Modül 2: Scrum ve Kanban temelleri</a:t>
                      </a:r>
                      <a:endParaRPr lang="en-US" sz="1200" dirty="0">
                        <a:latin typeface="Calibri" charset="0"/>
                        <a:ea typeface="Calibri" charset="0"/>
                        <a:cs typeface="Calibri" charset="0"/>
                      </a:endParaRPr>
                    </a:p>
                    <a:p>
                      <a:pPr indent="0" marL="0">
                        <a:buNone/>
                      </a:pPr>
                      <a:r>
                        <a:rPr lang="en-US" sz="1200" dirty="0">
                          <a:solidFill>
                            <a:srgbClr val="55566B"/>
                          </a:solidFill>
                          <a:latin typeface="Calibri" pitchFamily="34" charset="0"/>
                          <a:ea typeface="Calibri" pitchFamily="34" charset="-122"/>
                          <a:cs typeface="Calibri" pitchFamily="34" charset="-120"/>
                        </a:rPr>
                        <a:t>S0, sprint ve T1 kurallarının okunması</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r>
              <a:tr h="896112">
                <a:tc>
                  <a:txBody>
                    <a:bodyPr/>
                    <a:lstStyle/>
                    <a:p>
                      <a:pPr indent="0" marL="0">
                        <a:buNone/>
                      </a:pPr>
                      <a:r>
                        <a:rPr lang="en-US" sz="1200" b="1" dirty="0">
                          <a:solidFill>
                            <a:srgbClr val="33348E"/>
                          </a:solidFill>
                          <a:latin typeface="Calibri" pitchFamily="34" charset="0"/>
                          <a:ea typeface="Calibri" pitchFamily="34" charset="-122"/>
                          <a:cs typeface="Calibri" pitchFamily="34" charset="-120"/>
                        </a:rPr>
                        <a:t>2. Gün</a:t>
                      </a:r>
                      <a:endParaRPr lang="en-US" sz="1200" dirty="0">
                        <a:latin typeface="Calibri" charset="0"/>
                        <a:ea typeface="Calibri" charset="0"/>
                        <a:cs typeface="Calibri" charset="0"/>
                      </a:endParaRPr>
                    </a:p>
                    <a:p>
                      <a:pPr indent="0" marL="0">
                        <a:buNone/>
                      </a:pPr>
                      <a:r>
                        <a:rPr lang="en-US" sz="1200" b="1" dirty="0">
                          <a:solidFill>
                            <a:srgbClr val="33348E"/>
                          </a:solidFill>
                          <a:latin typeface="Calibri" pitchFamily="34" charset="0"/>
                          <a:ea typeface="Calibri" pitchFamily="34" charset="-122"/>
                          <a:cs typeface="Calibri" pitchFamily="34" charset="-120"/>
                        </a:rPr>
                        <a:t>Teori</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Modül 3: PMBOK 6-7 ve hibrit</a:t>
                      </a:r>
                      <a:endParaRPr lang="en-US" sz="1200" dirty="0">
                        <a:latin typeface="Calibri" charset="0"/>
                        <a:ea typeface="Calibri" charset="0"/>
                        <a:cs typeface="Calibri" charset="0"/>
                      </a:endParaRPr>
                    </a:p>
                    <a:p>
                      <a:pPr indent="0" marL="0">
                        <a:buNone/>
                      </a:pPr>
                      <a:r>
                        <a:rPr lang="en-US" sz="1200" dirty="0">
                          <a:solidFill>
                            <a:srgbClr val="55566B"/>
                          </a:solidFill>
                          <a:latin typeface="Calibri" pitchFamily="34" charset="0"/>
                          <a:ea typeface="Calibri" pitchFamily="34" charset="-122"/>
                          <a:cs typeface="Calibri" pitchFamily="34" charset="-120"/>
                        </a:rPr>
                        <a:t>Şişecam Hibrit Modeli hangi desen</a:t>
                      </a:r>
                      <a:endParaRPr lang="en-US" sz="1200" dirty="0">
                        <a:latin typeface="Calibri" charset="0"/>
                        <a:ea typeface="Calibri" charset="0"/>
                        <a:cs typeface="Calibri" charset="0"/>
                      </a:endParaRPr>
                    </a:p>
                    <a:p>
                      <a:pPr indent="0" marL="0">
                        <a:buNone/>
                      </a:pPr>
                      <a:r>
                        <a:rPr lang="en-US" sz="1200" dirty="0">
                          <a:solidFill>
                            <a:srgbClr val="55566B"/>
                          </a:solidFill>
                          <a:latin typeface="Calibri" pitchFamily="34" charset="0"/>
                          <a:ea typeface="Calibri" pitchFamily="34" charset="-122"/>
                          <a:cs typeface="Calibri" pitchFamily="34" charset="-120"/>
                        </a:rPr>
                        <a:t>Modül 4: Disciplined Agile ve proje tipi seçimi</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Modül 5: PMO ve yönetişim</a:t>
                      </a:r>
                      <a:endParaRPr lang="en-US" sz="1200" dirty="0">
                        <a:latin typeface="Calibri" charset="0"/>
                        <a:ea typeface="Calibri" charset="0"/>
                        <a:cs typeface="Calibri" charset="0"/>
                      </a:endParaRPr>
                    </a:p>
                    <a:p>
                      <a:pPr indent="0" marL="0">
                        <a:buNone/>
                      </a:pPr>
                      <a:r>
                        <a:rPr lang="en-US" sz="1200" dirty="0">
                          <a:solidFill>
                            <a:srgbClr val="55566B"/>
                          </a:solidFill>
                          <a:latin typeface="Calibri" pitchFamily="34" charset="0"/>
                          <a:ea typeface="Calibri" pitchFamily="34" charset="-122"/>
                          <a:cs typeface="Calibri" pitchFamily="34" charset="-120"/>
                        </a:rPr>
                        <a:t>Otonom projeler ve TMO'nun beş işi</a:t>
                      </a:r>
                      <a:endParaRPr lang="en-US" sz="1200" dirty="0">
                        <a:latin typeface="Calibri" charset="0"/>
                        <a:ea typeface="Calibri" charset="0"/>
                        <a:cs typeface="Calibri" charset="0"/>
                      </a:endParaRPr>
                    </a:p>
                    <a:p>
                      <a:pPr indent="0" marL="0">
                        <a:buNone/>
                      </a:pPr>
                      <a:r>
                        <a:rPr lang="en-US" sz="1200" dirty="0">
                          <a:solidFill>
                            <a:srgbClr val="55566B"/>
                          </a:solidFill>
                          <a:latin typeface="Calibri" pitchFamily="34" charset="0"/>
                          <a:ea typeface="Calibri" pitchFamily="34" charset="-122"/>
                          <a:cs typeface="Calibri" pitchFamily="34" charset="-120"/>
                        </a:rPr>
                        <a:t>Modül 6: LPM ve Portföy 3.0 eşleştirmesi</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r>
              <a:tr h="896112">
                <a:tc>
                  <a:txBody>
                    <a:bodyPr/>
                    <a:lstStyle/>
                    <a:p>
                      <a:pPr indent="0" marL="0">
                        <a:buNone/>
                      </a:pPr>
                      <a:r>
                        <a:rPr lang="en-US" sz="1200" b="1" dirty="0">
                          <a:solidFill>
                            <a:srgbClr val="33348E"/>
                          </a:solidFill>
                          <a:latin typeface="Calibri" pitchFamily="34" charset="0"/>
                          <a:ea typeface="Calibri" pitchFamily="34" charset="-122"/>
                          <a:cs typeface="Calibri" pitchFamily="34" charset="-120"/>
                        </a:rPr>
                        <a:t>3. Gün</a:t>
                      </a:r>
                      <a:endParaRPr lang="en-US" sz="1200" dirty="0">
                        <a:latin typeface="Calibri" charset="0"/>
                        <a:ea typeface="Calibri" charset="0"/>
                        <a:cs typeface="Calibri" charset="0"/>
                      </a:endParaRPr>
                    </a:p>
                    <a:p>
                      <a:pPr indent="0" marL="0">
                        <a:buNone/>
                      </a:pPr>
                      <a:r>
                        <a:rPr lang="en-US" sz="1200" b="1" dirty="0">
                          <a:solidFill>
                            <a:srgbClr val="33348E"/>
                          </a:solidFill>
                          <a:latin typeface="Calibri" pitchFamily="34" charset="0"/>
                          <a:ea typeface="Calibri" pitchFamily="34" charset="-122"/>
                          <a:cs typeface="Calibri" pitchFamily="34" charset="-120"/>
                        </a:rPr>
                        <a:t>Workshop</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Akış haritalama, yaklaşım seçimi, hibrit çalışma şekli tasarımı</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Portföy panosu ve öncelik, TMO hizmet kataloğu, 30-60-90 planı</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r>
            </a:tbl>
          </a:graphicData>
        </a:graphic>
      </p:graphicFrame>
      <p:sp>
        <p:nvSpPr>
          <p:cNvPr id="9" name="Shape 4"/>
          <p:cNvSpPr/>
          <p:nvPr/>
        </p:nvSpPr>
        <p:spPr>
          <a:xfrm>
            <a:off x="548640" y="5532120"/>
            <a:ext cx="11064240" cy="640080"/>
          </a:xfrm>
          <a:prstGeom prst="roundRect">
            <a:avLst>
              <a:gd name="adj" fmla="val 8571"/>
            </a:avLst>
          </a:prstGeom>
          <a:solidFill>
            <a:srgbClr val="33348E"/>
          </a:solidFill>
          <a:ln w="12700">
            <a:solidFill>
              <a:srgbClr val="33348E"/>
            </a:solidFill>
            <a:prstDash val="solid"/>
          </a:ln>
        </p:spPr>
      </p:sp>
      <p:sp>
        <p:nvSpPr>
          <p:cNvPr id="10" name="Text 5"/>
          <p:cNvSpPr/>
          <p:nvPr/>
        </p:nvSpPr>
        <p:spPr>
          <a:xfrm>
            <a:off x="868680" y="5678424"/>
            <a:ext cx="10424160" cy="347472"/>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Teori aynı kalıyor, örnekler ve egzersizler tamamen Şişecam dokümanlarından geliyor.</a:t>
            </a:r>
            <a:endParaRPr lang="en-US" sz="13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5486400" cy="256032"/>
          </a:xfrm>
          <a:prstGeom prst="rect">
            <a:avLst/>
          </a:prstGeom>
          <a:noFill/>
          <a:ln/>
        </p:spPr>
        <p:txBody>
          <a:bodyPr wrap="square" rtlCol="0" anchor="ctr"/>
          <a:lstStyle/>
          <a:p>
            <a:pPr indent="0" marL="0">
              <a:buNone/>
            </a:pPr>
            <a:r>
              <a:rPr lang="en-US" sz="1100" b="1" spc="120" kern="0" dirty="0">
                <a:solidFill>
                  <a:srgbClr val="CC2229"/>
                </a:solidFill>
                <a:latin typeface="Calibri" pitchFamily="34" charset="0"/>
                <a:ea typeface="Calibri" pitchFamily="34" charset="-122"/>
                <a:cs typeface="Calibri" pitchFamily="34" charset="-120"/>
              </a:rPr>
              <a:t>GIRIŞ</a:t>
            </a:r>
            <a:endParaRPr lang="en-US" sz="1100" dirty="0"/>
          </a:p>
        </p:txBody>
      </p:sp>
      <p:sp>
        <p:nvSpPr>
          <p:cNvPr id="3" name="Text 1"/>
          <p:cNvSpPr/>
          <p:nvPr/>
        </p:nvSpPr>
        <p:spPr>
          <a:xfrm>
            <a:off x="548640" y="566928"/>
            <a:ext cx="9418320" cy="566928"/>
          </a:xfrm>
          <a:prstGeom prst="rect">
            <a:avLst/>
          </a:prstGeom>
          <a:noFill/>
          <a:ln/>
        </p:spPr>
        <p:txBody>
          <a:bodyPr wrap="square" lIns="0" tIns="0" rIns="0" bIns="0" rtlCol="0" anchor="ctr"/>
          <a:lstStyle/>
          <a:p>
            <a:pPr indent="0" marL="0">
              <a:buNone/>
            </a:pPr>
            <a:r>
              <a:rPr lang="en-US" sz="2700" b="1" dirty="0">
                <a:solidFill>
                  <a:srgbClr val="33348E"/>
                </a:solidFill>
                <a:latin typeface="Calibri" pitchFamily="34" charset="0"/>
                <a:ea typeface="Calibri" pitchFamily="34" charset="-122"/>
                <a:cs typeface="Calibri" pitchFamily="34" charset="-120"/>
              </a:rPr>
              <a:t>Bu Bölüm Neden Var?</a:t>
            </a:r>
            <a:endParaRPr lang="en-US" sz="2700" dirty="0"/>
          </a:p>
        </p:txBody>
      </p:sp>
      <p:pic>
        <p:nvPicPr>
          <p:cNvPr id="4" name="Image 0" descr="preencoded.png">    </p:cNvPr>
          <p:cNvPicPr>
            <a:picLocks noChangeAspect="1"/>
          </p:cNvPicPr>
          <p:nvPr/>
        </p:nvPicPr>
        <p:blipFill>
          <a:blip r:embed="rId1"/>
          <a:stretch>
            <a:fillRect/>
          </a:stretch>
        </p:blipFill>
        <p:spPr>
          <a:xfrm>
            <a:off x="10469880" y="329184"/>
            <a:ext cx="1188720" cy="557784"/>
          </a:xfrm>
          <a:prstGeom prst="rect">
            <a:avLst/>
          </a:prstGeom>
        </p:spPr>
      </p:pic>
      <p:sp>
        <p:nvSpPr>
          <p:cNvPr id="5" name="Text 2"/>
          <p:cNvSpPr/>
          <p:nvPr/>
        </p:nvSpPr>
        <p:spPr>
          <a:xfrm>
            <a:off x="548640" y="6355080"/>
            <a:ext cx="6400800" cy="274320"/>
          </a:xfrm>
          <a:prstGeom prst="rect">
            <a:avLst/>
          </a:prstGeom>
          <a:noFill/>
          <a:ln/>
        </p:spPr>
        <p:txBody>
          <a:bodyPr wrap="square"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1064240" y="6355080"/>
            <a:ext cx="594360" cy="274320"/>
          </a:xfrm>
          <a:prstGeom prst="rect">
            <a:avLst/>
          </a:prstGeom>
          <a:noFill/>
          <a:ln/>
        </p:spPr>
        <p:txBody>
          <a:bodyPr wrap="square"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5</a:t>
            </a:r>
            <a:endParaRPr lang="en-US" sz="900" dirty="0"/>
          </a:p>
        </p:txBody>
      </p:sp>
      <p:sp>
        <p:nvSpPr>
          <p:cNvPr id="8" name="Shape 4"/>
          <p:cNvSpPr/>
          <p:nvPr/>
        </p:nvSpPr>
        <p:spPr>
          <a:xfrm>
            <a:off x="548640" y="1600200"/>
            <a:ext cx="3517392" cy="2331720"/>
          </a:xfrm>
          <a:prstGeom prst="roundRect">
            <a:avLst>
              <a:gd name="adj" fmla="val 3137"/>
            </a:avLst>
          </a:prstGeom>
          <a:solidFill>
            <a:srgbClr val="EDEEF7"/>
          </a:solidFill>
          <a:ln w="12700">
            <a:solidFill>
              <a:srgbClr val="EDEEF7"/>
            </a:solidFill>
            <a:prstDash val="solid"/>
          </a:ln>
        </p:spPr>
      </p:sp>
      <p:sp>
        <p:nvSpPr>
          <p:cNvPr id="9" name="Text 5"/>
          <p:cNvSpPr/>
          <p:nvPr/>
        </p:nvSpPr>
        <p:spPr>
          <a:xfrm>
            <a:off x="804672" y="1783080"/>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Portföy 3.0</a:t>
            </a:r>
            <a:endParaRPr lang="en-US" sz="1400" dirty="0"/>
          </a:p>
        </p:txBody>
      </p:sp>
      <p:sp>
        <p:nvSpPr>
          <p:cNvPr id="10" name="Text 6"/>
          <p:cNvSpPr/>
          <p:nvPr/>
        </p:nvSpPr>
        <p:spPr>
          <a:xfrm>
            <a:off x="804672" y="2148840"/>
            <a:ext cx="3005328" cy="160020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Hangi işi yapacağımıza nasıl karar veriyoruz.</a:t>
            </a:r>
            <a:endParaRPr lang="en-US" sz="1150" dirty="0"/>
          </a:p>
          <a:p>
            <a:pPr indent="0" marL="0">
              <a:lnSpc>
                <a:spcPct val="105000"/>
              </a:lnSpc>
              <a:buNone/>
            </a:pPr>
            <a:endParaRPr lang="en-US" sz="1150" dirty="0"/>
          </a:p>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Kapsam, onay yolları, Value Card, fayda takibi.</a:t>
            </a:r>
            <a:endParaRPr lang="en-US" sz="1150" dirty="0"/>
          </a:p>
        </p:txBody>
      </p:sp>
      <p:sp>
        <p:nvSpPr>
          <p:cNvPr id="11" name="Shape 7"/>
          <p:cNvSpPr/>
          <p:nvPr/>
        </p:nvSpPr>
        <p:spPr>
          <a:xfrm>
            <a:off x="4322064" y="1600200"/>
            <a:ext cx="3517392" cy="2331720"/>
          </a:xfrm>
          <a:prstGeom prst="roundRect">
            <a:avLst>
              <a:gd name="adj" fmla="val 3137"/>
            </a:avLst>
          </a:prstGeom>
          <a:solidFill>
            <a:srgbClr val="EDEEF7"/>
          </a:solidFill>
          <a:ln w="12700">
            <a:solidFill>
              <a:srgbClr val="EDEEF7"/>
            </a:solidFill>
            <a:prstDash val="solid"/>
          </a:ln>
        </p:spPr>
      </p:sp>
      <p:sp>
        <p:nvSpPr>
          <p:cNvPr id="12" name="Text 8"/>
          <p:cNvSpPr/>
          <p:nvPr/>
        </p:nvSpPr>
        <p:spPr>
          <a:xfrm>
            <a:off x="4578096" y="1783080"/>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Hibrit Çalışma Modeli</a:t>
            </a:r>
            <a:endParaRPr lang="en-US" sz="1400" dirty="0"/>
          </a:p>
        </p:txBody>
      </p:sp>
      <p:sp>
        <p:nvSpPr>
          <p:cNvPr id="13" name="Text 9"/>
          <p:cNvSpPr/>
          <p:nvPr/>
        </p:nvSpPr>
        <p:spPr>
          <a:xfrm>
            <a:off x="4578096" y="2148840"/>
            <a:ext cx="3005328" cy="160020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Seçilen işi nasıl yürütüyoruz.</a:t>
            </a:r>
            <a:endParaRPr lang="en-US" sz="1150" dirty="0"/>
          </a:p>
          <a:p>
            <a:pPr indent="0" marL="0">
              <a:lnSpc>
                <a:spcPct val="105000"/>
              </a:lnSpc>
              <a:buNone/>
            </a:pPr>
            <a:endParaRPr lang="en-US" sz="1150" dirty="0"/>
          </a:p>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Conception, Purchasing &amp; Planning, Execution, Support.</a:t>
            </a:r>
            <a:endParaRPr lang="en-US" sz="1150" dirty="0"/>
          </a:p>
        </p:txBody>
      </p:sp>
      <p:sp>
        <p:nvSpPr>
          <p:cNvPr id="14" name="Shape 10"/>
          <p:cNvSpPr/>
          <p:nvPr/>
        </p:nvSpPr>
        <p:spPr>
          <a:xfrm>
            <a:off x="8095488" y="1600200"/>
            <a:ext cx="3517392" cy="2331720"/>
          </a:xfrm>
          <a:prstGeom prst="roundRect">
            <a:avLst>
              <a:gd name="adj" fmla="val 3137"/>
            </a:avLst>
          </a:prstGeom>
          <a:solidFill>
            <a:srgbClr val="EDEEF7"/>
          </a:solidFill>
          <a:ln w="12700">
            <a:solidFill>
              <a:srgbClr val="EDEEF7"/>
            </a:solidFill>
            <a:prstDash val="solid"/>
          </a:ln>
        </p:spPr>
      </p:sp>
      <p:sp>
        <p:nvSpPr>
          <p:cNvPr id="15" name="Text 11"/>
          <p:cNvSpPr/>
          <p:nvPr/>
        </p:nvSpPr>
        <p:spPr>
          <a:xfrm>
            <a:off x="8351520" y="1783080"/>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Delivery Model Bileşenleri</a:t>
            </a:r>
            <a:endParaRPr lang="en-US" sz="1400" dirty="0"/>
          </a:p>
        </p:txBody>
      </p:sp>
      <p:sp>
        <p:nvSpPr>
          <p:cNvPr id="16" name="Text 12"/>
          <p:cNvSpPr/>
          <p:nvPr/>
        </p:nvSpPr>
        <p:spPr>
          <a:xfrm>
            <a:off x="8351520" y="2148840"/>
            <a:ext cx="3005328" cy="160020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İşi yürütürken hangi kontrolleri uyguluyoruz.</a:t>
            </a:r>
            <a:endParaRPr lang="en-US" sz="1150" dirty="0"/>
          </a:p>
          <a:p>
            <a:pPr indent="0" marL="0">
              <a:lnSpc>
                <a:spcPct val="105000"/>
              </a:lnSpc>
              <a:buNone/>
            </a:pPr>
            <a:endParaRPr lang="en-US" sz="1150" dirty="0"/>
          </a:p>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RACI, test, Go/NoGo, kapanış, fayda, raporlama.</a:t>
            </a:r>
            <a:endParaRPr lang="en-US" sz="1150" dirty="0"/>
          </a:p>
        </p:txBody>
      </p:sp>
      <p:sp>
        <p:nvSpPr>
          <p:cNvPr id="17" name="Shape 13"/>
          <p:cNvSpPr/>
          <p:nvPr/>
        </p:nvSpPr>
        <p:spPr>
          <a:xfrm>
            <a:off x="548640" y="4343400"/>
            <a:ext cx="11064240" cy="777240"/>
          </a:xfrm>
          <a:prstGeom prst="roundRect">
            <a:avLst>
              <a:gd name="adj" fmla="val 7059"/>
            </a:avLst>
          </a:prstGeom>
          <a:solidFill>
            <a:srgbClr val="33348E"/>
          </a:solidFill>
          <a:ln w="12700">
            <a:solidFill>
              <a:srgbClr val="33348E"/>
            </a:solidFill>
            <a:prstDash val="solid"/>
          </a:ln>
        </p:spPr>
      </p:sp>
      <p:sp>
        <p:nvSpPr>
          <p:cNvPr id="18" name="Text 14"/>
          <p:cNvSpPr/>
          <p:nvPr/>
        </p:nvSpPr>
        <p:spPr>
          <a:xfrm>
            <a:off x="868680" y="4425696"/>
            <a:ext cx="10424160" cy="347472"/>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Eğitimde anlatılan hiçbir kavram Şişecam'a yabancı değil. Çoğu zaten var, sadece adı farklı.</a:t>
            </a:r>
            <a:endParaRPr lang="en-US" sz="1300" dirty="0"/>
          </a:p>
        </p:txBody>
      </p:sp>
      <p:sp>
        <p:nvSpPr>
          <p:cNvPr id="19" name="Text 15"/>
          <p:cNvSpPr/>
          <p:nvPr/>
        </p:nvSpPr>
        <p:spPr>
          <a:xfrm>
            <a:off x="868680" y="4709160"/>
            <a:ext cx="10424160" cy="274320"/>
          </a:xfrm>
          <a:prstGeom prst="rect">
            <a:avLst/>
          </a:prstGeom>
          <a:noFill/>
          <a:ln/>
        </p:spPr>
        <p:txBody>
          <a:bodyPr wrap="square" lIns="0" tIns="0" rIns="0" bIns="0" rtlCol="0" anchor="ctr"/>
          <a:lstStyle/>
          <a:p>
            <a:pPr indent="0" marL="0">
              <a:buNone/>
            </a:pPr>
            <a:r>
              <a:rPr lang="en-US" sz="1150" dirty="0">
                <a:solidFill>
                  <a:srgbClr val="C9CAE6"/>
                </a:solidFill>
                <a:latin typeface="Calibri" pitchFamily="34" charset="0"/>
                <a:ea typeface="Calibri" pitchFamily="34" charset="-122"/>
                <a:cs typeface="Calibri" pitchFamily="34" charset="-120"/>
              </a:rPr>
              <a:t>Bu bölümün amacı yeni bir model kurmak değil, mevcut modeli çevik bakışla okumak.</a:t>
            </a:r>
            <a:endParaRPr lang="en-US" sz="1150" dirty="0"/>
          </a:p>
        </p:txBody>
      </p:sp>
      <p:sp>
        <p:nvSpPr>
          <p:cNvPr id="20" name="Text 16"/>
          <p:cNvSpPr/>
          <p:nvPr/>
        </p:nvSpPr>
        <p:spPr>
          <a:xfrm>
            <a:off x="548640" y="5349240"/>
            <a:ext cx="11064240" cy="365760"/>
          </a:xfrm>
          <a:prstGeom prst="rect">
            <a:avLst/>
          </a:prstGeom>
          <a:noFill/>
          <a:ln/>
        </p:spPr>
        <p:txBody>
          <a:bodyPr wrap="square" rtlCol="0" anchor="ctr"/>
          <a:lstStyle/>
          <a:p>
            <a:pPr indent="0" marL="0">
              <a:buNone/>
            </a:pPr>
            <a:r>
              <a:rPr lang="en-US" sz="1100" i="1" dirty="0">
                <a:solidFill>
                  <a:srgbClr val="9A9BB0"/>
                </a:solidFill>
                <a:latin typeface="Calibri" pitchFamily="34" charset="0"/>
                <a:ea typeface="Calibri" pitchFamily="34" charset="-122"/>
                <a:cs typeface="Calibri" pitchFamily="34" charset="-120"/>
              </a:rPr>
              <a:t>Kaynak: Portföy 3.0 lansman sunumu, Şişecam Hibrit Çalışma Modeli dokümanı ve Delivery Model Components listesi.</a:t>
            </a:r>
            <a:endParaRPr lang="en-US" sz="11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5486400" cy="256032"/>
          </a:xfrm>
          <a:prstGeom prst="rect">
            <a:avLst/>
          </a:prstGeom>
          <a:noFill/>
          <a:ln/>
        </p:spPr>
        <p:txBody>
          <a:bodyPr wrap="square" rtlCol="0" anchor="ctr"/>
          <a:lstStyle/>
          <a:p>
            <a:pPr indent="0" marL="0">
              <a:buNone/>
            </a:pPr>
            <a:r>
              <a:rPr lang="en-US" sz="1100" b="1" spc="120" kern="0" dirty="0">
                <a:solidFill>
                  <a:srgbClr val="CC2229"/>
                </a:solidFill>
                <a:latin typeface="Calibri" pitchFamily="34" charset="0"/>
                <a:ea typeface="Calibri" pitchFamily="34" charset="-122"/>
                <a:cs typeface="Calibri" pitchFamily="34" charset="-120"/>
              </a:rPr>
              <a:t>BÜTÜN RESIM</a:t>
            </a:r>
            <a:endParaRPr lang="en-US" sz="1100" dirty="0"/>
          </a:p>
        </p:txBody>
      </p:sp>
      <p:sp>
        <p:nvSpPr>
          <p:cNvPr id="3" name="Text 1"/>
          <p:cNvSpPr/>
          <p:nvPr/>
        </p:nvSpPr>
        <p:spPr>
          <a:xfrm>
            <a:off x="548640" y="566928"/>
            <a:ext cx="9418320" cy="566928"/>
          </a:xfrm>
          <a:prstGeom prst="rect">
            <a:avLst/>
          </a:prstGeom>
          <a:noFill/>
          <a:ln/>
        </p:spPr>
        <p:txBody>
          <a:bodyPr wrap="square" lIns="0" tIns="0" rIns="0" bIns="0" rtlCol="0" anchor="ctr"/>
          <a:lstStyle/>
          <a:p>
            <a:pPr indent="0" marL="0">
              <a:buNone/>
            </a:pPr>
            <a:r>
              <a:rPr lang="en-US" sz="2700" b="1" dirty="0">
                <a:solidFill>
                  <a:srgbClr val="33348E"/>
                </a:solidFill>
                <a:latin typeface="Calibri" pitchFamily="34" charset="0"/>
                <a:ea typeface="Calibri" pitchFamily="34" charset="-122"/>
                <a:cs typeface="Calibri" pitchFamily="34" charset="-120"/>
              </a:rPr>
              <a:t>Şişecam'ın Sistemi Tek Sayfada</a:t>
            </a:r>
            <a:endParaRPr lang="en-US" sz="2700" dirty="0"/>
          </a:p>
        </p:txBody>
      </p:sp>
      <p:pic>
        <p:nvPicPr>
          <p:cNvPr id="4" name="Image 0" descr="preencoded.png">    </p:cNvPr>
          <p:cNvPicPr>
            <a:picLocks noChangeAspect="1"/>
          </p:cNvPicPr>
          <p:nvPr/>
        </p:nvPicPr>
        <p:blipFill>
          <a:blip r:embed="rId1"/>
          <a:stretch>
            <a:fillRect/>
          </a:stretch>
        </p:blipFill>
        <p:spPr>
          <a:xfrm>
            <a:off x="10469880" y="329184"/>
            <a:ext cx="1188720" cy="557784"/>
          </a:xfrm>
          <a:prstGeom prst="rect">
            <a:avLst/>
          </a:prstGeom>
        </p:spPr>
      </p:pic>
      <p:sp>
        <p:nvSpPr>
          <p:cNvPr id="5" name="Text 2"/>
          <p:cNvSpPr/>
          <p:nvPr/>
        </p:nvSpPr>
        <p:spPr>
          <a:xfrm>
            <a:off x="548640" y="6355080"/>
            <a:ext cx="6400800" cy="274320"/>
          </a:xfrm>
          <a:prstGeom prst="rect">
            <a:avLst/>
          </a:prstGeom>
          <a:noFill/>
          <a:ln/>
        </p:spPr>
        <p:txBody>
          <a:bodyPr wrap="square"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1064240" y="6355080"/>
            <a:ext cx="594360" cy="274320"/>
          </a:xfrm>
          <a:prstGeom prst="rect">
            <a:avLst/>
          </a:prstGeom>
          <a:noFill/>
          <a:ln/>
        </p:spPr>
        <p:txBody>
          <a:bodyPr wrap="square"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6</a:t>
            </a:r>
            <a:endParaRPr lang="en-US" sz="900" dirty="0"/>
          </a:p>
        </p:txBody>
      </p:sp>
      <p:sp>
        <p:nvSpPr>
          <p:cNvPr id="8" name="Shape 4"/>
          <p:cNvSpPr/>
          <p:nvPr/>
        </p:nvSpPr>
        <p:spPr>
          <a:xfrm>
            <a:off x="548640" y="1645920"/>
            <a:ext cx="11064240" cy="1005840"/>
          </a:xfrm>
          <a:prstGeom prst="roundRect">
            <a:avLst>
              <a:gd name="adj" fmla="val 6364"/>
            </a:avLst>
          </a:prstGeom>
          <a:solidFill>
            <a:srgbClr val="EDEEF7"/>
          </a:solidFill>
          <a:ln w="12700">
            <a:solidFill>
              <a:srgbClr val="EDEEF7"/>
            </a:solidFill>
            <a:prstDash val="solid"/>
          </a:ln>
        </p:spPr>
      </p:sp>
      <p:sp>
        <p:nvSpPr>
          <p:cNvPr id="9" name="Text 5"/>
          <p:cNvSpPr/>
          <p:nvPr/>
        </p:nvSpPr>
        <p:spPr>
          <a:xfrm>
            <a:off x="868680" y="1810512"/>
            <a:ext cx="2651760" cy="320040"/>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1. Portföy Katmanı</a:t>
            </a:r>
            <a:endParaRPr lang="en-US" sz="1400" dirty="0"/>
          </a:p>
        </p:txBody>
      </p:sp>
      <p:sp>
        <p:nvSpPr>
          <p:cNvPr id="10" name="Text 6"/>
          <p:cNvSpPr/>
          <p:nvPr/>
        </p:nvSpPr>
        <p:spPr>
          <a:xfrm>
            <a:off x="868680" y="2176272"/>
            <a:ext cx="2651760" cy="320040"/>
          </a:xfrm>
          <a:prstGeom prst="rect">
            <a:avLst/>
          </a:prstGeom>
          <a:noFill/>
          <a:ln/>
        </p:spPr>
        <p:txBody>
          <a:bodyPr wrap="square" lIns="0" tIns="0" rIns="0" bIns="0" rtlCol="0" anchor="ctr"/>
          <a:lstStyle/>
          <a:p>
            <a:pPr indent="0" marL="0">
              <a:buNone/>
            </a:pPr>
            <a:r>
              <a:rPr lang="en-US" sz="1150" dirty="0">
                <a:solidFill>
                  <a:srgbClr val="55566B"/>
                </a:solidFill>
                <a:latin typeface="Calibri" pitchFamily="34" charset="0"/>
                <a:ea typeface="Calibri" pitchFamily="34" charset="-122"/>
                <a:cs typeface="Calibri" pitchFamily="34" charset="-120"/>
              </a:rPr>
              <a:t>Doğru işi mi yapıyoruz?</a:t>
            </a:r>
            <a:endParaRPr lang="en-US" sz="1150" dirty="0"/>
          </a:p>
        </p:txBody>
      </p:sp>
      <p:sp>
        <p:nvSpPr>
          <p:cNvPr id="11" name="Text 7"/>
          <p:cNvSpPr/>
          <p:nvPr/>
        </p:nvSpPr>
        <p:spPr>
          <a:xfrm>
            <a:off x="3840480" y="1810512"/>
            <a:ext cx="3291840" cy="274320"/>
          </a:xfrm>
          <a:prstGeom prst="rect">
            <a:avLst/>
          </a:prstGeom>
          <a:noFill/>
          <a:ln/>
        </p:spPr>
        <p:txBody>
          <a:bodyPr wrap="square" lIns="0" tIns="0" rIns="0" bIns="0" rtlCol="0" anchor="ctr"/>
          <a:lstStyle/>
          <a:p>
            <a:pPr indent="0" marL="0">
              <a:buNone/>
            </a:pPr>
            <a:r>
              <a:rPr lang="en-US" sz="1050" b="1" dirty="0">
                <a:solidFill>
                  <a:srgbClr val="9A9BB0"/>
                </a:solidFill>
                <a:latin typeface="Calibri" pitchFamily="34" charset="0"/>
                <a:ea typeface="Calibri" pitchFamily="34" charset="-122"/>
                <a:cs typeface="Calibri" pitchFamily="34" charset="-120"/>
              </a:rPr>
              <a:t>Sahibi</a:t>
            </a:r>
            <a:endParaRPr lang="en-US" sz="1050" dirty="0"/>
          </a:p>
        </p:txBody>
      </p:sp>
      <p:sp>
        <p:nvSpPr>
          <p:cNvPr id="12" name="Text 8"/>
          <p:cNvSpPr/>
          <p:nvPr/>
        </p:nvSpPr>
        <p:spPr>
          <a:xfrm>
            <a:off x="3840480" y="2103120"/>
            <a:ext cx="3291840" cy="411480"/>
          </a:xfrm>
          <a:prstGeom prst="rect">
            <a:avLst/>
          </a:prstGeom>
          <a:noFill/>
          <a:ln/>
        </p:spPr>
        <p:txBody>
          <a:bodyPr wrap="square" lIns="0" tIns="0" rIns="0" bIns="0" rtlCol="0" anchor="ctr"/>
          <a:lstStyle/>
          <a:p>
            <a:pPr indent="0" marL="0">
              <a:buNone/>
            </a:pPr>
            <a:r>
              <a:rPr lang="en-US" sz="1200" dirty="0">
                <a:solidFill>
                  <a:srgbClr val="55566B"/>
                </a:solidFill>
                <a:latin typeface="Calibri" pitchFamily="34" charset="0"/>
                <a:ea typeface="Calibri" pitchFamily="34" charset="-122"/>
                <a:cs typeface="Calibri" pitchFamily="34" charset="-120"/>
              </a:rPr>
              <a:t>TMO / PYOM, CoE, Portfolio Board</a:t>
            </a:r>
            <a:endParaRPr lang="en-US" sz="1200" dirty="0"/>
          </a:p>
        </p:txBody>
      </p:sp>
      <p:sp>
        <p:nvSpPr>
          <p:cNvPr id="13" name="Text 9"/>
          <p:cNvSpPr/>
          <p:nvPr/>
        </p:nvSpPr>
        <p:spPr>
          <a:xfrm>
            <a:off x="7406640" y="1810512"/>
            <a:ext cx="3931920" cy="274320"/>
          </a:xfrm>
          <a:prstGeom prst="rect">
            <a:avLst/>
          </a:prstGeom>
          <a:noFill/>
          <a:ln/>
        </p:spPr>
        <p:txBody>
          <a:bodyPr wrap="square" lIns="0" tIns="0" rIns="0" bIns="0" rtlCol="0" anchor="ctr"/>
          <a:lstStyle/>
          <a:p>
            <a:pPr indent="0" marL="0">
              <a:buNone/>
            </a:pPr>
            <a:r>
              <a:rPr lang="en-US" sz="1050" b="1" dirty="0">
                <a:solidFill>
                  <a:srgbClr val="9A9BB0"/>
                </a:solidFill>
                <a:latin typeface="Calibri" pitchFamily="34" charset="0"/>
                <a:ea typeface="Calibri" pitchFamily="34" charset="-122"/>
                <a:cs typeface="Calibri" pitchFamily="34" charset="-120"/>
              </a:rPr>
              <a:t>Eğitimdeki karşılığı</a:t>
            </a:r>
            <a:endParaRPr lang="en-US" sz="1050" dirty="0"/>
          </a:p>
        </p:txBody>
      </p:sp>
      <p:sp>
        <p:nvSpPr>
          <p:cNvPr id="14" name="Text 10"/>
          <p:cNvSpPr/>
          <p:nvPr/>
        </p:nvSpPr>
        <p:spPr>
          <a:xfrm>
            <a:off x="7406640" y="2103120"/>
            <a:ext cx="3931920" cy="411480"/>
          </a:xfrm>
          <a:prstGeom prst="rect">
            <a:avLst/>
          </a:prstGeom>
          <a:noFill/>
          <a:ln/>
        </p:spPr>
        <p:txBody>
          <a:bodyPr wrap="square" lIns="0" tIns="0" rIns="0" bIns="0" rtlCol="0" anchor="ctr"/>
          <a:lstStyle/>
          <a:p>
            <a:pPr indent="0" marL="0">
              <a:buNone/>
            </a:pPr>
            <a:r>
              <a:rPr lang="en-US" sz="1200" dirty="0">
                <a:solidFill>
                  <a:srgbClr val="55566B"/>
                </a:solidFill>
                <a:latin typeface="Calibri" pitchFamily="34" charset="0"/>
                <a:ea typeface="Calibri" pitchFamily="34" charset="-122"/>
                <a:cs typeface="Calibri" pitchFamily="34" charset="-120"/>
              </a:rPr>
              <a:t>Modül 6: Portföy Yönetimi ve LPM</a:t>
            </a:r>
            <a:endParaRPr lang="en-US" sz="1200" dirty="0"/>
          </a:p>
        </p:txBody>
      </p:sp>
      <p:sp>
        <p:nvSpPr>
          <p:cNvPr id="15" name="Shape 11"/>
          <p:cNvSpPr/>
          <p:nvPr/>
        </p:nvSpPr>
        <p:spPr>
          <a:xfrm>
            <a:off x="548640" y="2788920"/>
            <a:ext cx="11064240" cy="1005840"/>
          </a:xfrm>
          <a:prstGeom prst="roundRect">
            <a:avLst>
              <a:gd name="adj" fmla="val 6364"/>
            </a:avLst>
          </a:prstGeom>
          <a:solidFill>
            <a:srgbClr val="EDEEF7"/>
          </a:solidFill>
          <a:ln w="12700">
            <a:solidFill>
              <a:srgbClr val="EDEEF7"/>
            </a:solidFill>
            <a:prstDash val="solid"/>
          </a:ln>
        </p:spPr>
      </p:sp>
      <p:sp>
        <p:nvSpPr>
          <p:cNvPr id="16" name="Text 12"/>
          <p:cNvSpPr/>
          <p:nvPr/>
        </p:nvSpPr>
        <p:spPr>
          <a:xfrm>
            <a:off x="868680" y="2953512"/>
            <a:ext cx="2651760" cy="320040"/>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2. Proje Katmanı</a:t>
            </a:r>
            <a:endParaRPr lang="en-US" sz="1400" dirty="0"/>
          </a:p>
        </p:txBody>
      </p:sp>
      <p:sp>
        <p:nvSpPr>
          <p:cNvPr id="17" name="Text 13"/>
          <p:cNvSpPr/>
          <p:nvPr/>
        </p:nvSpPr>
        <p:spPr>
          <a:xfrm>
            <a:off x="868680" y="3319272"/>
            <a:ext cx="2651760" cy="320040"/>
          </a:xfrm>
          <a:prstGeom prst="rect">
            <a:avLst/>
          </a:prstGeom>
          <a:noFill/>
          <a:ln/>
        </p:spPr>
        <p:txBody>
          <a:bodyPr wrap="square" lIns="0" tIns="0" rIns="0" bIns="0" rtlCol="0" anchor="ctr"/>
          <a:lstStyle/>
          <a:p>
            <a:pPr indent="0" marL="0">
              <a:buNone/>
            </a:pPr>
            <a:r>
              <a:rPr lang="en-US" sz="1150" dirty="0">
                <a:solidFill>
                  <a:srgbClr val="55566B"/>
                </a:solidFill>
                <a:latin typeface="Calibri" pitchFamily="34" charset="0"/>
                <a:ea typeface="Calibri" pitchFamily="34" charset="-122"/>
                <a:cs typeface="Calibri" pitchFamily="34" charset="-120"/>
              </a:rPr>
              <a:t>İşi doğru mu yürütüyoruz?</a:t>
            </a:r>
            <a:endParaRPr lang="en-US" sz="1150" dirty="0"/>
          </a:p>
        </p:txBody>
      </p:sp>
      <p:sp>
        <p:nvSpPr>
          <p:cNvPr id="18" name="Text 14"/>
          <p:cNvSpPr/>
          <p:nvPr/>
        </p:nvSpPr>
        <p:spPr>
          <a:xfrm>
            <a:off x="3840480" y="2953512"/>
            <a:ext cx="3291840" cy="274320"/>
          </a:xfrm>
          <a:prstGeom prst="rect">
            <a:avLst/>
          </a:prstGeom>
          <a:noFill/>
          <a:ln/>
        </p:spPr>
        <p:txBody>
          <a:bodyPr wrap="square" lIns="0" tIns="0" rIns="0" bIns="0" rtlCol="0" anchor="ctr"/>
          <a:lstStyle/>
          <a:p>
            <a:pPr indent="0" marL="0">
              <a:buNone/>
            </a:pPr>
            <a:r>
              <a:rPr lang="en-US" sz="1050" b="1" dirty="0">
                <a:solidFill>
                  <a:srgbClr val="9A9BB0"/>
                </a:solidFill>
                <a:latin typeface="Calibri" pitchFamily="34" charset="0"/>
                <a:ea typeface="Calibri" pitchFamily="34" charset="-122"/>
                <a:cs typeface="Calibri" pitchFamily="34" charset="-120"/>
              </a:rPr>
              <a:t>Sahibi</a:t>
            </a:r>
            <a:endParaRPr lang="en-US" sz="1050" dirty="0"/>
          </a:p>
        </p:txBody>
      </p:sp>
      <p:sp>
        <p:nvSpPr>
          <p:cNvPr id="19" name="Text 15"/>
          <p:cNvSpPr/>
          <p:nvPr/>
        </p:nvSpPr>
        <p:spPr>
          <a:xfrm>
            <a:off x="3840480" y="3246120"/>
            <a:ext cx="3291840" cy="411480"/>
          </a:xfrm>
          <a:prstGeom prst="rect">
            <a:avLst/>
          </a:prstGeom>
          <a:noFill/>
          <a:ln/>
        </p:spPr>
        <p:txBody>
          <a:bodyPr wrap="square" lIns="0" tIns="0" rIns="0" bIns="0" rtlCol="0" anchor="ctr"/>
          <a:lstStyle/>
          <a:p>
            <a:pPr indent="0" marL="0">
              <a:buNone/>
            </a:pPr>
            <a:r>
              <a:rPr lang="en-US" sz="1200" dirty="0">
                <a:solidFill>
                  <a:srgbClr val="55566B"/>
                </a:solidFill>
                <a:latin typeface="Calibri" pitchFamily="34" charset="0"/>
                <a:ea typeface="Calibri" pitchFamily="34" charset="-122"/>
                <a:cs typeface="Calibri" pitchFamily="34" charset="-120"/>
              </a:rPr>
              <a:t>Proje yöneticisi, iş birimi, tedarikçi</a:t>
            </a:r>
            <a:endParaRPr lang="en-US" sz="1200" dirty="0"/>
          </a:p>
        </p:txBody>
      </p:sp>
      <p:sp>
        <p:nvSpPr>
          <p:cNvPr id="20" name="Text 16"/>
          <p:cNvSpPr/>
          <p:nvPr/>
        </p:nvSpPr>
        <p:spPr>
          <a:xfrm>
            <a:off x="7406640" y="2953512"/>
            <a:ext cx="3931920" cy="274320"/>
          </a:xfrm>
          <a:prstGeom prst="rect">
            <a:avLst/>
          </a:prstGeom>
          <a:noFill/>
          <a:ln/>
        </p:spPr>
        <p:txBody>
          <a:bodyPr wrap="square" lIns="0" tIns="0" rIns="0" bIns="0" rtlCol="0" anchor="ctr"/>
          <a:lstStyle/>
          <a:p>
            <a:pPr indent="0" marL="0">
              <a:buNone/>
            </a:pPr>
            <a:r>
              <a:rPr lang="en-US" sz="1050" b="1" dirty="0">
                <a:solidFill>
                  <a:srgbClr val="9A9BB0"/>
                </a:solidFill>
                <a:latin typeface="Calibri" pitchFamily="34" charset="0"/>
                <a:ea typeface="Calibri" pitchFamily="34" charset="-122"/>
                <a:cs typeface="Calibri" pitchFamily="34" charset="-120"/>
              </a:rPr>
              <a:t>Eğitimdeki karşılığı</a:t>
            </a:r>
            <a:endParaRPr lang="en-US" sz="1050" dirty="0"/>
          </a:p>
        </p:txBody>
      </p:sp>
      <p:sp>
        <p:nvSpPr>
          <p:cNvPr id="21" name="Text 17"/>
          <p:cNvSpPr/>
          <p:nvPr/>
        </p:nvSpPr>
        <p:spPr>
          <a:xfrm>
            <a:off x="7406640" y="3246120"/>
            <a:ext cx="3931920" cy="411480"/>
          </a:xfrm>
          <a:prstGeom prst="rect">
            <a:avLst/>
          </a:prstGeom>
          <a:noFill/>
          <a:ln/>
        </p:spPr>
        <p:txBody>
          <a:bodyPr wrap="square" lIns="0" tIns="0" rIns="0" bIns="0" rtlCol="0" anchor="ctr"/>
          <a:lstStyle/>
          <a:p>
            <a:pPr indent="0" marL="0">
              <a:buNone/>
            </a:pPr>
            <a:r>
              <a:rPr lang="en-US" sz="1200" dirty="0">
                <a:solidFill>
                  <a:srgbClr val="55566B"/>
                </a:solidFill>
                <a:latin typeface="Calibri" pitchFamily="34" charset="0"/>
                <a:ea typeface="Calibri" pitchFamily="34" charset="-122"/>
                <a:cs typeface="Calibri" pitchFamily="34" charset="-120"/>
              </a:rPr>
              <a:t>Modül 3 ve 4: Hibrit ve Disciplined Agile</a:t>
            </a:r>
            <a:endParaRPr lang="en-US" sz="1200" dirty="0"/>
          </a:p>
        </p:txBody>
      </p:sp>
      <p:sp>
        <p:nvSpPr>
          <p:cNvPr id="22" name="Shape 18"/>
          <p:cNvSpPr/>
          <p:nvPr/>
        </p:nvSpPr>
        <p:spPr>
          <a:xfrm>
            <a:off x="548640" y="3931920"/>
            <a:ext cx="11064240" cy="1005840"/>
          </a:xfrm>
          <a:prstGeom prst="roundRect">
            <a:avLst>
              <a:gd name="adj" fmla="val 6364"/>
            </a:avLst>
          </a:prstGeom>
          <a:solidFill>
            <a:srgbClr val="EDEEF7"/>
          </a:solidFill>
          <a:ln w="12700">
            <a:solidFill>
              <a:srgbClr val="EDEEF7"/>
            </a:solidFill>
            <a:prstDash val="solid"/>
          </a:ln>
        </p:spPr>
      </p:sp>
      <p:sp>
        <p:nvSpPr>
          <p:cNvPr id="23" name="Text 19"/>
          <p:cNvSpPr/>
          <p:nvPr/>
        </p:nvSpPr>
        <p:spPr>
          <a:xfrm>
            <a:off x="868680" y="4096512"/>
            <a:ext cx="2651760" cy="320040"/>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3. Takım Katmanı</a:t>
            </a:r>
            <a:endParaRPr lang="en-US" sz="1400" dirty="0"/>
          </a:p>
        </p:txBody>
      </p:sp>
      <p:sp>
        <p:nvSpPr>
          <p:cNvPr id="24" name="Text 20"/>
          <p:cNvSpPr/>
          <p:nvPr/>
        </p:nvSpPr>
        <p:spPr>
          <a:xfrm>
            <a:off x="868680" y="4462272"/>
            <a:ext cx="2651760" cy="320040"/>
          </a:xfrm>
          <a:prstGeom prst="rect">
            <a:avLst/>
          </a:prstGeom>
          <a:noFill/>
          <a:ln/>
        </p:spPr>
        <p:txBody>
          <a:bodyPr wrap="square" lIns="0" tIns="0" rIns="0" bIns="0" rtlCol="0" anchor="ctr"/>
          <a:lstStyle/>
          <a:p>
            <a:pPr indent="0" marL="0">
              <a:buNone/>
            </a:pPr>
            <a:r>
              <a:rPr lang="en-US" sz="1150" dirty="0">
                <a:solidFill>
                  <a:srgbClr val="55566B"/>
                </a:solidFill>
                <a:latin typeface="Calibri" pitchFamily="34" charset="0"/>
                <a:ea typeface="Calibri" pitchFamily="34" charset="-122"/>
                <a:cs typeface="Calibri" pitchFamily="34" charset="-120"/>
              </a:rPr>
              <a:t>Bu sprint ne teslim ediyoruz?</a:t>
            </a:r>
            <a:endParaRPr lang="en-US" sz="1150" dirty="0"/>
          </a:p>
        </p:txBody>
      </p:sp>
      <p:sp>
        <p:nvSpPr>
          <p:cNvPr id="25" name="Text 21"/>
          <p:cNvSpPr/>
          <p:nvPr/>
        </p:nvSpPr>
        <p:spPr>
          <a:xfrm>
            <a:off x="3840480" y="4096512"/>
            <a:ext cx="3291840" cy="274320"/>
          </a:xfrm>
          <a:prstGeom prst="rect">
            <a:avLst/>
          </a:prstGeom>
          <a:noFill/>
          <a:ln/>
        </p:spPr>
        <p:txBody>
          <a:bodyPr wrap="square" lIns="0" tIns="0" rIns="0" bIns="0" rtlCol="0" anchor="ctr"/>
          <a:lstStyle/>
          <a:p>
            <a:pPr indent="0" marL="0">
              <a:buNone/>
            </a:pPr>
            <a:r>
              <a:rPr lang="en-US" sz="1050" b="1" dirty="0">
                <a:solidFill>
                  <a:srgbClr val="9A9BB0"/>
                </a:solidFill>
                <a:latin typeface="Calibri" pitchFamily="34" charset="0"/>
                <a:ea typeface="Calibri" pitchFamily="34" charset="-122"/>
                <a:cs typeface="Calibri" pitchFamily="34" charset="-120"/>
              </a:rPr>
              <a:t>Sahibi</a:t>
            </a:r>
            <a:endParaRPr lang="en-US" sz="1050" dirty="0"/>
          </a:p>
        </p:txBody>
      </p:sp>
      <p:sp>
        <p:nvSpPr>
          <p:cNvPr id="26" name="Text 22"/>
          <p:cNvSpPr/>
          <p:nvPr/>
        </p:nvSpPr>
        <p:spPr>
          <a:xfrm>
            <a:off x="3840480" y="4389120"/>
            <a:ext cx="3291840" cy="411480"/>
          </a:xfrm>
          <a:prstGeom prst="rect">
            <a:avLst/>
          </a:prstGeom>
          <a:noFill/>
          <a:ln/>
        </p:spPr>
        <p:txBody>
          <a:bodyPr wrap="square" lIns="0" tIns="0" rIns="0" bIns="0" rtlCol="0" anchor="ctr"/>
          <a:lstStyle/>
          <a:p>
            <a:pPr indent="0" marL="0">
              <a:buNone/>
            </a:pPr>
            <a:r>
              <a:rPr lang="en-US" sz="1200" dirty="0">
                <a:solidFill>
                  <a:srgbClr val="55566B"/>
                </a:solidFill>
                <a:latin typeface="Calibri" pitchFamily="34" charset="0"/>
                <a:ea typeface="Calibri" pitchFamily="34" charset="-122"/>
                <a:cs typeface="Calibri" pitchFamily="34" charset="-120"/>
              </a:rPr>
              <a:t>Ürün sahibi, takım, tedarikçi ekibi</a:t>
            </a:r>
            <a:endParaRPr lang="en-US" sz="1200" dirty="0"/>
          </a:p>
        </p:txBody>
      </p:sp>
      <p:sp>
        <p:nvSpPr>
          <p:cNvPr id="27" name="Text 23"/>
          <p:cNvSpPr/>
          <p:nvPr/>
        </p:nvSpPr>
        <p:spPr>
          <a:xfrm>
            <a:off x="7406640" y="4096512"/>
            <a:ext cx="3931920" cy="274320"/>
          </a:xfrm>
          <a:prstGeom prst="rect">
            <a:avLst/>
          </a:prstGeom>
          <a:noFill/>
          <a:ln/>
        </p:spPr>
        <p:txBody>
          <a:bodyPr wrap="square" lIns="0" tIns="0" rIns="0" bIns="0" rtlCol="0" anchor="ctr"/>
          <a:lstStyle/>
          <a:p>
            <a:pPr indent="0" marL="0">
              <a:buNone/>
            </a:pPr>
            <a:r>
              <a:rPr lang="en-US" sz="1050" b="1" dirty="0">
                <a:solidFill>
                  <a:srgbClr val="9A9BB0"/>
                </a:solidFill>
                <a:latin typeface="Calibri" pitchFamily="34" charset="0"/>
                <a:ea typeface="Calibri" pitchFamily="34" charset="-122"/>
                <a:cs typeface="Calibri" pitchFamily="34" charset="-120"/>
              </a:rPr>
              <a:t>Eğitimdeki karşılığı</a:t>
            </a:r>
            <a:endParaRPr lang="en-US" sz="1050" dirty="0"/>
          </a:p>
        </p:txBody>
      </p:sp>
      <p:sp>
        <p:nvSpPr>
          <p:cNvPr id="28" name="Text 24"/>
          <p:cNvSpPr/>
          <p:nvPr/>
        </p:nvSpPr>
        <p:spPr>
          <a:xfrm>
            <a:off x="7406640" y="4389120"/>
            <a:ext cx="3931920" cy="411480"/>
          </a:xfrm>
          <a:prstGeom prst="rect">
            <a:avLst/>
          </a:prstGeom>
          <a:noFill/>
          <a:ln/>
        </p:spPr>
        <p:txBody>
          <a:bodyPr wrap="square" lIns="0" tIns="0" rIns="0" bIns="0" rtlCol="0" anchor="ctr"/>
          <a:lstStyle/>
          <a:p>
            <a:pPr indent="0" marL="0">
              <a:buNone/>
            </a:pPr>
            <a:r>
              <a:rPr lang="en-US" sz="1200" dirty="0">
                <a:solidFill>
                  <a:srgbClr val="55566B"/>
                </a:solidFill>
                <a:latin typeface="Calibri" pitchFamily="34" charset="0"/>
                <a:ea typeface="Calibri" pitchFamily="34" charset="-122"/>
                <a:cs typeface="Calibri" pitchFamily="34" charset="-120"/>
              </a:rPr>
              <a:t>Modül 2: Scrum ve Kanban</a:t>
            </a:r>
            <a:endParaRPr lang="en-US" sz="1200" dirty="0"/>
          </a:p>
        </p:txBody>
      </p:sp>
      <p:sp>
        <p:nvSpPr>
          <p:cNvPr id="29" name="Shape 25"/>
          <p:cNvSpPr/>
          <p:nvPr/>
        </p:nvSpPr>
        <p:spPr>
          <a:xfrm>
            <a:off x="548640" y="5212080"/>
            <a:ext cx="11064240" cy="777240"/>
          </a:xfrm>
          <a:prstGeom prst="roundRect">
            <a:avLst>
              <a:gd name="adj" fmla="val 7059"/>
            </a:avLst>
          </a:prstGeom>
          <a:solidFill>
            <a:srgbClr val="33348E"/>
          </a:solidFill>
          <a:ln w="12700">
            <a:solidFill>
              <a:srgbClr val="33348E"/>
            </a:solidFill>
            <a:prstDash val="solid"/>
          </a:ln>
        </p:spPr>
      </p:sp>
      <p:sp>
        <p:nvSpPr>
          <p:cNvPr id="30" name="Text 26"/>
          <p:cNvSpPr/>
          <p:nvPr/>
        </p:nvSpPr>
        <p:spPr>
          <a:xfrm>
            <a:off x="868680" y="5294376"/>
            <a:ext cx="10424160" cy="347472"/>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Üç katman ayrı ayrı iyi çalışabilir ama bağlantı kopuksa sonuç değişmez.</a:t>
            </a:r>
            <a:endParaRPr lang="en-US" sz="1300" dirty="0"/>
          </a:p>
        </p:txBody>
      </p:sp>
      <p:sp>
        <p:nvSpPr>
          <p:cNvPr id="31" name="Text 27"/>
          <p:cNvSpPr/>
          <p:nvPr/>
        </p:nvSpPr>
        <p:spPr>
          <a:xfrm>
            <a:off x="868680" y="5577840"/>
            <a:ext cx="10424160" cy="274320"/>
          </a:xfrm>
          <a:prstGeom prst="rect">
            <a:avLst/>
          </a:prstGeom>
          <a:noFill/>
          <a:ln/>
        </p:spPr>
        <p:txBody>
          <a:bodyPr wrap="square" lIns="0" tIns="0" rIns="0" bIns="0" rtlCol="0" anchor="ctr"/>
          <a:lstStyle/>
          <a:p>
            <a:pPr indent="0" marL="0">
              <a:buNone/>
            </a:pPr>
            <a:r>
              <a:rPr lang="en-US" sz="1150" dirty="0">
                <a:solidFill>
                  <a:srgbClr val="C9CAE6"/>
                </a:solidFill>
                <a:latin typeface="Calibri" pitchFamily="34" charset="0"/>
                <a:ea typeface="Calibri" pitchFamily="34" charset="-122"/>
                <a:cs typeface="Calibri" pitchFamily="34" charset="-120"/>
              </a:rPr>
              <a:t>Portföyde onaylanan fayda, takımda teslim edilen işle aynı şeyi anlatmalıdır.</a:t>
            </a:r>
            <a:endParaRPr lang="en-US" sz="115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5486400" cy="256032"/>
          </a:xfrm>
          <a:prstGeom prst="rect">
            <a:avLst/>
          </a:prstGeom>
          <a:noFill/>
          <a:ln/>
        </p:spPr>
        <p:txBody>
          <a:bodyPr wrap="square" rtlCol="0" anchor="ctr"/>
          <a:lstStyle/>
          <a:p>
            <a:pPr indent="0" marL="0">
              <a:buNone/>
            </a:pPr>
            <a:r>
              <a:rPr lang="en-US" sz="1100" b="1" spc="120" kern="0" dirty="0">
                <a:solidFill>
                  <a:srgbClr val="CC2229"/>
                </a:solidFill>
                <a:latin typeface="Calibri" pitchFamily="34" charset="0"/>
                <a:ea typeface="Calibri" pitchFamily="34" charset="-122"/>
                <a:cs typeface="Calibri" pitchFamily="34" charset="-120"/>
              </a:rPr>
              <a:t>SÖZLÜK</a:t>
            </a:r>
            <a:endParaRPr lang="en-US" sz="1100" dirty="0"/>
          </a:p>
        </p:txBody>
      </p:sp>
      <p:sp>
        <p:nvSpPr>
          <p:cNvPr id="3" name="Text 1"/>
          <p:cNvSpPr/>
          <p:nvPr/>
        </p:nvSpPr>
        <p:spPr>
          <a:xfrm>
            <a:off x="548640" y="566928"/>
            <a:ext cx="9418320" cy="566928"/>
          </a:xfrm>
          <a:prstGeom prst="rect">
            <a:avLst/>
          </a:prstGeom>
          <a:noFill/>
          <a:ln/>
        </p:spPr>
        <p:txBody>
          <a:bodyPr wrap="square" lIns="0" tIns="0" rIns="0" bIns="0" rtlCol="0" anchor="ctr"/>
          <a:lstStyle/>
          <a:p>
            <a:pPr indent="0" marL="0">
              <a:buNone/>
            </a:pPr>
            <a:r>
              <a:rPr lang="en-US" sz="2700" b="1" dirty="0">
                <a:solidFill>
                  <a:srgbClr val="33348E"/>
                </a:solidFill>
                <a:latin typeface="Calibri" pitchFamily="34" charset="0"/>
                <a:ea typeface="Calibri" pitchFamily="34" charset="-122"/>
                <a:cs typeface="Calibri" pitchFamily="34" charset="-120"/>
              </a:rPr>
              <a:t>Ortak Dil: Şişecam Terimi ve Eğitim Karşılığı</a:t>
            </a:r>
            <a:endParaRPr lang="en-US" sz="2700" dirty="0"/>
          </a:p>
        </p:txBody>
      </p:sp>
      <p:pic>
        <p:nvPicPr>
          <p:cNvPr id="4" name="Image 0" descr="preencoded.png">    </p:cNvPr>
          <p:cNvPicPr>
            <a:picLocks noChangeAspect="1"/>
          </p:cNvPicPr>
          <p:nvPr/>
        </p:nvPicPr>
        <p:blipFill>
          <a:blip r:embed="rId1"/>
          <a:stretch>
            <a:fillRect/>
          </a:stretch>
        </p:blipFill>
        <p:spPr>
          <a:xfrm>
            <a:off x="10469880" y="329184"/>
            <a:ext cx="1188720" cy="557784"/>
          </a:xfrm>
          <a:prstGeom prst="rect">
            <a:avLst/>
          </a:prstGeom>
        </p:spPr>
      </p:pic>
      <p:sp>
        <p:nvSpPr>
          <p:cNvPr id="5" name="Text 2"/>
          <p:cNvSpPr/>
          <p:nvPr/>
        </p:nvSpPr>
        <p:spPr>
          <a:xfrm>
            <a:off x="548640" y="6355080"/>
            <a:ext cx="6400800" cy="274320"/>
          </a:xfrm>
          <a:prstGeom prst="rect">
            <a:avLst/>
          </a:prstGeom>
          <a:noFill/>
          <a:ln/>
        </p:spPr>
        <p:txBody>
          <a:bodyPr wrap="square"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1064240" y="6355080"/>
            <a:ext cx="594360" cy="274320"/>
          </a:xfrm>
          <a:prstGeom prst="rect">
            <a:avLst/>
          </a:prstGeom>
          <a:noFill/>
          <a:ln/>
        </p:spPr>
        <p:txBody>
          <a:bodyPr wrap="square"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7</a:t>
            </a:r>
            <a:endParaRPr lang="en-US" sz="9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548640" y="1572768"/>
          <a:ext cx="11064240" cy="914400"/>
        </p:xfrm>
        <a:graphic>
          <a:graphicData uri="http://schemas.openxmlformats.org/drawingml/2006/table">
            <a:tbl>
              <a:tblPr/>
              <a:tblGrid>
                <a:gridCol w="3108960"/>
                <a:gridCol w="3108960"/>
                <a:gridCol w="4846320"/>
              </a:tblGrid>
              <a:tr h="411480">
                <a:tc>
                  <a:txBody>
                    <a:bodyPr/>
                    <a:lstStyle/>
                    <a:p>
                      <a:pPr indent="0" marL="0">
                        <a:buNone/>
                      </a:pPr>
                      <a:r>
                        <a:rPr lang="en-US" sz="1150" b="1" dirty="0">
                          <a:solidFill>
                            <a:srgbClr val="FFFFFF"/>
                          </a:solidFill>
                          <a:latin typeface="Calibri" pitchFamily="34" charset="0"/>
                          <a:ea typeface="Calibri" pitchFamily="34" charset="-122"/>
                          <a:cs typeface="Calibri" pitchFamily="34" charset="-120"/>
                        </a:rPr>
                        <a:t>Şişecam terimi</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33348E"/>
                    </a:solidFill>
                  </a:tcPr>
                </a:tc>
                <a:tc>
                  <a:txBody>
                    <a:bodyPr/>
                    <a:lstStyle/>
                    <a:p>
                      <a:pPr indent="0" marL="0">
                        <a:buNone/>
                      </a:pPr>
                      <a:r>
                        <a:rPr lang="en-US" sz="1150" b="1" dirty="0">
                          <a:solidFill>
                            <a:srgbClr val="FFFFFF"/>
                          </a:solidFill>
                          <a:latin typeface="Calibri" pitchFamily="34" charset="0"/>
                          <a:ea typeface="Calibri" pitchFamily="34" charset="-122"/>
                          <a:cs typeface="Calibri" pitchFamily="34" charset="-120"/>
                        </a:rPr>
                        <a:t>Eğitimdeki karşılığı</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33348E"/>
                    </a:solidFill>
                  </a:tcPr>
                </a:tc>
                <a:tc>
                  <a:txBody>
                    <a:bodyPr/>
                    <a:lstStyle/>
                    <a:p>
                      <a:pPr indent="0" marL="0">
                        <a:buNone/>
                      </a:pPr>
                      <a:r>
                        <a:rPr lang="en-US" sz="1150" b="1" dirty="0">
                          <a:solidFill>
                            <a:srgbClr val="FFFFFF"/>
                          </a:solidFill>
                          <a:latin typeface="Calibri" pitchFamily="34" charset="0"/>
                          <a:ea typeface="Calibri" pitchFamily="34" charset="-122"/>
                          <a:cs typeface="Calibri" pitchFamily="34" charset="-120"/>
                        </a:rPr>
                        <a:t>Kısa açıklama</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33348E"/>
                    </a:solidFill>
                  </a:tcPr>
                </a:tc>
              </a:tr>
              <a:tr h="411480">
                <a:tc>
                  <a:txBody>
                    <a:bodyPr/>
                    <a:lstStyle/>
                    <a:p>
                      <a:pPr indent="0" marL="0">
                        <a:buNone/>
                      </a:pPr>
                      <a:r>
                        <a:rPr lang="en-US" sz="1150" b="1" dirty="0">
                          <a:solidFill>
                            <a:srgbClr val="33348E"/>
                          </a:solidFill>
                          <a:latin typeface="Calibri" pitchFamily="34" charset="0"/>
                          <a:ea typeface="Calibri" pitchFamily="34" charset="-122"/>
                          <a:cs typeface="Calibri" pitchFamily="34" charset="-120"/>
                        </a:rPr>
                        <a:t>Wing (Jira)</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Portföy ve takım panosu</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Tüm talep ve işin görünür olduğu tek yer</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r>
              <a:tr h="411480">
                <a:tc>
                  <a:txBody>
                    <a:bodyPr/>
                    <a:lstStyle/>
                    <a:p>
                      <a:pPr indent="0" marL="0">
                        <a:buNone/>
                      </a:pPr>
                      <a:r>
                        <a:rPr lang="en-US" sz="1150" b="1" dirty="0">
                          <a:solidFill>
                            <a:srgbClr val="33348E"/>
                          </a:solidFill>
                          <a:latin typeface="Calibri" pitchFamily="34" charset="0"/>
                          <a:ea typeface="Calibri" pitchFamily="34" charset="-122"/>
                          <a:cs typeface="Calibri" pitchFamily="34" charset="-120"/>
                        </a:rPr>
                        <a:t>Value Card</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Hafif iş vakası</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Kararı hızlandıran, ölçülebilir fayda özeti</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r>
              <a:tr h="411480">
                <a:tc>
                  <a:txBody>
                    <a:bodyPr/>
                    <a:lstStyle/>
                    <a:p>
                      <a:pPr indent="0" marL="0">
                        <a:buNone/>
                      </a:pPr>
                      <a:r>
                        <a:rPr lang="en-US" sz="1150" b="1" dirty="0">
                          <a:solidFill>
                            <a:srgbClr val="33348E"/>
                          </a:solidFill>
                          <a:latin typeface="Calibri" pitchFamily="34" charset="0"/>
                          <a:ea typeface="Calibri" pitchFamily="34" charset="-122"/>
                          <a:cs typeface="Calibri" pitchFamily="34" charset="-120"/>
                        </a:rPr>
                        <a:t>Otonom proje</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Yetkilendirilmiş takım</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Kararın işi yapan birimde olduğu proje</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r>
              <a:tr h="411480">
                <a:tc>
                  <a:txBody>
                    <a:bodyPr/>
                    <a:lstStyle/>
                    <a:p>
                      <a:pPr indent="0" marL="0">
                        <a:buNone/>
                      </a:pPr>
                      <a:r>
                        <a:rPr lang="en-US" sz="1150" b="1" dirty="0">
                          <a:solidFill>
                            <a:srgbClr val="33348E"/>
                          </a:solidFill>
                          <a:latin typeface="Calibri" pitchFamily="34" charset="0"/>
                          <a:ea typeface="Calibri" pitchFamily="34" charset="-122"/>
                          <a:cs typeface="Calibri" pitchFamily="34" charset="-120"/>
                        </a:rPr>
                        <a:t>Portfolio Board</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Portföy gözden geçirme</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Öncelik ve yatırım kararının verildiği kurul</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r>
              <a:tr h="411480">
                <a:tc>
                  <a:txBody>
                    <a:bodyPr/>
                    <a:lstStyle/>
                    <a:p>
                      <a:pPr indent="0" marL="0">
                        <a:buNone/>
                      </a:pPr>
                      <a:r>
                        <a:rPr lang="en-US" sz="1150" b="1" dirty="0">
                          <a:solidFill>
                            <a:srgbClr val="33348E"/>
                          </a:solidFill>
                          <a:latin typeface="Calibri" pitchFamily="34" charset="0"/>
                          <a:ea typeface="Calibri" pitchFamily="34" charset="-122"/>
                          <a:cs typeface="Calibri" pitchFamily="34" charset="-120"/>
                        </a:rPr>
                        <a:t>S0</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Hazırlık sprinti</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Planlama, analiz ve tasarımın yapıldığı ilk sprint</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r>
              <a:tr h="411480">
                <a:tc>
                  <a:txBody>
                    <a:bodyPr/>
                    <a:lstStyle/>
                    <a:p>
                      <a:pPr indent="0" marL="0">
                        <a:buNone/>
                      </a:pPr>
                      <a:r>
                        <a:rPr lang="en-US" sz="1150" b="1" dirty="0">
                          <a:solidFill>
                            <a:srgbClr val="33348E"/>
                          </a:solidFill>
                          <a:latin typeface="Calibri" pitchFamily="34" charset="0"/>
                          <a:ea typeface="Calibri" pitchFamily="34" charset="-122"/>
                          <a:cs typeface="Calibri" pitchFamily="34" charset="-120"/>
                        </a:rPr>
                        <a:t>T1</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Bütünleşik test sprinti</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Sprint artımlarının birlikte doğrulandığı sprint</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r>
              <a:tr h="411480">
                <a:tc>
                  <a:txBody>
                    <a:bodyPr/>
                    <a:lstStyle/>
                    <a:p>
                      <a:pPr indent="0" marL="0">
                        <a:buNone/>
                      </a:pPr>
                      <a:r>
                        <a:rPr lang="en-US" sz="1150" b="1" dirty="0">
                          <a:solidFill>
                            <a:srgbClr val="33348E"/>
                          </a:solidFill>
                          <a:latin typeface="Calibri" pitchFamily="34" charset="0"/>
                          <a:ea typeface="Calibri" pitchFamily="34" charset="-122"/>
                          <a:cs typeface="Calibri" pitchFamily="34" charset="-120"/>
                        </a:rPr>
                        <a:t>Benefit Tracking</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Değer gerçekleşmesi</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Vaat edilen faydanın devreye alma sonrası ölçümü</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r>
              <a:tr h="411480">
                <a:tc>
                  <a:txBody>
                    <a:bodyPr/>
                    <a:lstStyle/>
                    <a:p>
                      <a:pPr indent="0" marL="0">
                        <a:buNone/>
                      </a:pPr>
                      <a:r>
                        <a:rPr lang="en-US" sz="1150" b="1" dirty="0">
                          <a:solidFill>
                            <a:srgbClr val="33348E"/>
                          </a:solidFill>
                          <a:latin typeface="Calibri" pitchFamily="34" charset="0"/>
                          <a:ea typeface="Calibri" pitchFamily="34" charset="-122"/>
                          <a:cs typeface="Calibri" pitchFamily="34" charset="-120"/>
                        </a:rPr>
                        <a:t>Capability / Strategic Theme</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Stratejik tema</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Portföyü stratejiye bağlayan başlık</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r>
            </a:tbl>
          </a:graphicData>
        </a:graphic>
      </p:graphicFrame>
      <p:sp>
        <p:nvSpPr>
          <p:cNvPr id="9" name="Shape 4"/>
          <p:cNvSpPr/>
          <p:nvPr/>
        </p:nvSpPr>
        <p:spPr>
          <a:xfrm>
            <a:off x="548640" y="5532120"/>
            <a:ext cx="11064240" cy="640080"/>
          </a:xfrm>
          <a:prstGeom prst="roundRect">
            <a:avLst>
              <a:gd name="adj" fmla="val 8571"/>
            </a:avLst>
          </a:prstGeom>
          <a:solidFill>
            <a:srgbClr val="33348E"/>
          </a:solidFill>
          <a:ln w="12700">
            <a:solidFill>
              <a:srgbClr val="33348E"/>
            </a:solidFill>
            <a:prstDash val="solid"/>
          </a:ln>
        </p:spPr>
      </p:sp>
      <p:sp>
        <p:nvSpPr>
          <p:cNvPr id="10" name="Text 5"/>
          <p:cNvSpPr/>
          <p:nvPr/>
        </p:nvSpPr>
        <p:spPr>
          <a:xfrm>
            <a:off x="868680" y="5678424"/>
            <a:ext cx="10424160" cy="347472"/>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Yeni terim öğretmiyoruz. Mevcut terimlerin arkasındaki mantığı ortaklaştırıyoruz.</a:t>
            </a:r>
            <a:endParaRPr lang="en-US" sz="13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5486400" cy="256032"/>
          </a:xfrm>
          <a:prstGeom prst="rect">
            <a:avLst/>
          </a:prstGeom>
          <a:noFill/>
          <a:ln/>
        </p:spPr>
        <p:txBody>
          <a:bodyPr wrap="square" rtlCol="0" anchor="ctr"/>
          <a:lstStyle/>
          <a:p>
            <a:pPr indent="0" marL="0">
              <a:buNone/>
            </a:pPr>
            <a:r>
              <a:rPr lang="en-US" sz="1100" b="1" spc="120" kern="0" dirty="0">
                <a:solidFill>
                  <a:srgbClr val="CC2229"/>
                </a:solidFill>
                <a:latin typeface="Calibri" pitchFamily="34" charset="0"/>
                <a:ea typeface="Calibri" pitchFamily="34" charset="-122"/>
                <a:cs typeface="Calibri" pitchFamily="34" charset="-120"/>
              </a:rPr>
              <a:t>HIBRIT MODEL</a:t>
            </a:r>
            <a:endParaRPr lang="en-US" sz="1100" dirty="0"/>
          </a:p>
        </p:txBody>
      </p:sp>
      <p:sp>
        <p:nvSpPr>
          <p:cNvPr id="3" name="Text 1"/>
          <p:cNvSpPr/>
          <p:nvPr/>
        </p:nvSpPr>
        <p:spPr>
          <a:xfrm>
            <a:off x="548640" y="566928"/>
            <a:ext cx="9418320" cy="566928"/>
          </a:xfrm>
          <a:prstGeom prst="rect">
            <a:avLst/>
          </a:prstGeom>
          <a:noFill/>
          <a:ln/>
        </p:spPr>
        <p:txBody>
          <a:bodyPr wrap="square" lIns="0" tIns="0" rIns="0" bIns="0" rtlCol="0" anchor="ctr"/>
          <a:lstStyle/>
          <a:p>
            <a:pPr indent="0" marL="0">
              <a:buNone/>
            </a:pPr>
            <a:r>
              <a:rPr lang="en-US" sz="2700" b="1" dirty="0">
                <a:solidFill>
                  <a:srgbClr val="33348E"/>
                </a:solidFill>
                <a:latin typeface="Calibri" pitchFamily="34" charset="0"/>
                <a:ea typeface="Calibri" pitchFamily="34" charset="-122"/>
                <a:cs typeface="Calibri" pitchFamily="34" charset="-120"/>
              </a:rPr>
              <a:t>Execution: S0, Sprintler ve T1</a:t>
            </a:r>
            <a:endParaRPr lang="en-US" sz="2700" dirty="0"/>
          </a:p>
        </p:txBody>
      </p:sp>
      <p:pic>
        <p:nvPicPr>
          <p:cNvPr id="4" name="Image 0" descr="preencoded.png">    </p:cNvPr>
          <p:cNvPicPr>
            <a:picLocks noChangeAspect="1"/>
          </p:cNvPicPr>
          <p:nvPr/>
        </p:nvPicPr>
        <p:blipFill>
          <a:blip r:embed="rId1"/>
          <a:stretch>
            <a:fillRect/>
          </a:stretch>
        </p:blipFill>
        <p:spPr>
          <a:xfrm>
            <a:off x="10469880" y="329184"/>
            <a:ext cx="1188720" cy="557784"/>
          </a:xfrm>
          <a:prstGeom prst="rect">
            <a:avLst/>
          </a:prstGeom>
        </p:spPr>
      </p:pic>
      <p:sp>
        <p:nvSpPr>
          <p:cNvPr id="5" name="Text 2"/>
          <p:cNvSpPr/>
          <p:nvPr/>
        </p:nvSpPr>
        <p:spPr>
          <a:xfrm>
            <a:off x="548640" y="6355080"/>
            <a:ext cx="6400800" cy="274320"/>
          </a:xfrm>
          <a:prstGeom prst="rect">
            <a:avLst/>
          </a:prstGeom>
          <a:noFill/>
          <a:ln/>
        </p:spPr>
        <p:txBody>
          <a:bodyPr wrap="square"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1064240" y="6355080"/>
            <a:ext cx="594360" cy="274320"/>
          </a:xfrm>
          <a:prstGeom prst="rect">
            <a:avLst/>
          </a:prstGeom>
          <a:noFill/>
          <a:ln/>
        </p:spPr>
        <p:txBody>
          <a:bodyPr wrap="square"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30</a:t>
            </a:r>
            <a:endParaRPr lang="en-US" sz="9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548640" y="1600200"/>
          <a:ext cx="11064240" cy="914400"/>
        </p:xfrm>
        <a:graphic>
          <a:graphicData uri="http://schemas.openxmlformats.org/drawingml/2006/table">
            <a:tbl>
              <a:tblPr/>
              <a:tblGrid>
                <a:gridCol w="3200400"/>
                <a:gridCol w="4206240"/>
                <a:gridCol w="3657600"/>
              </a:tblGrid>
              <a:tr h="566928">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Kural</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33348E"/>
                    </a:solidFill>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Ne demek</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33348E"/>
                    </a:solidFill>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Neden önemli</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33348E"/>
                    </a:solidFill>
                  </a:tcPr>
                </a:tc>
              </a:tr>
              <a:tr h="566928">
                <a:tc>
                  <a:txBody>
                    <a:bodyPr/>
                    <a:lstStyle/>
                    <a:p>
                      <a:pPr indent="0" marL="0">
                        <a:buNone/>
                      </a:pPr>
                      <a:r>
                        <a:rPr lang="en-US" sz="1200" b="1" dirty="0">
                          <a:solidFill>
                            <a:srgbClr val="33348E"/>
                          </a:solidFill>
                          <a:latin typeface="Calibri" pitchFamily="34" charset="0"/>
                          <a:ea typeface="Calibri" pitchFamily="34" charset="-122"/>
                          <a:cs typeface="Calibri" pitchFamily="34" charset="-120"/>
                        </a:rPr>
                        <a:t>S0 en fazla 4 hafta</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Tek 4 haftalık sprint veya 1'er haftalık 4 sprint olabilir</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Hazırlık uzadıkça proje sessizce waterfall'a döner</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r>
              <a:tr h="566928">
                <a:tc>
                  <a:txBody>
                    <a:bodyPr/>
                    <a:lstStyle/>
                    <a:p>
                      <a:pPr indent="0" marL="0">
                        <a:buNone/>
                      </a:pPr>
                      <a:r>
                        <a:rPr lang="en-US" sz="1200" b="1" dirty="0">
                          <a:solidFill>
                            <a:srgbClr val="33348E"/>
                          </a:solidFill>
                          <a:latin typeface="Calibri" pitchFamily="34" charset="0"/>
                          <a:ea typeface="Calibri" pitchFamily="34" charset="-122"/>
                          <a:cs typeface="Calibri" pitchFamily="34" charset="-120"/>
                        </a:rPr>
                        <a:t>Her sprint sonunda test edilebilir bir hedef</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Sprint hedefi, artım veya MVP</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Test edilemeyen sprint ilerlemeyi göstermez</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r>
              <a:tr h="566928">
                <a:tc>
                  <a:txBody>
                    <a:bodyPr/>
                    <a:lstStyle/>
                    <a:p>
                      <a:pPr indent="0" marL="0">
                        <a:buNone/>
                      </a:pPr>
                      <a:r>
                        <a:rPr lang="en-US" sz="1200" b="1" dirty="0">
                          <a:solidFill>
                            <a:srgbClr val="33348E"/>
                          </a:solidFill>
                          <a:latin typeface="Calibri" pitchFamily="34" charset="0"/>
                          <a:ea typeface="Calibri" pitchFamily="34" charset="-122"/>
                          <a:cs typeface="Calibri" pitchFamily="34" charset="-120"/>
                        </a:rPr>
                        <a:t>Her sprint sonunda canlıya çıkılıyorsa</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T1'e gerek yok</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Değer erken gelir, geri bildirim erken alınır</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r>
              <a:tr h="566928">
                <a:tc>
                  <a:txBody>
                    <a:bodyPr/>
                    <a:lstStyle/>
                    <a:p>
                      <a:pPr indent="0" marL="0">
                        <a:buNone/>
                      </a:pPr>
                      <a:r>
                        <a:rPr lang="en-US" sz="1200" b="1" dirty="0">
                          <a:solidFill>
                            <a:srgbClr val="33348E"/>
                          </a:solidFill>
                          <a:latin typeface="Calibri" pitchFamily="34" charset="0"/>
                          <a:ea typeface="Calibri" pitchFamily="34" charset="-122"/>
                          <a:cs typeface="Calibri" pitchFamily="34" charset="-120"/>
                        </a:rPr>
                        <a:t>Sonda tek seferde canlıya çıkılıyorsa</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T1 zorunlu: tüm artımların birlikte testi</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Entegrasyon riski sona bırakılamaz</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r>
              <a:tr h="566928">
                <a:tc>
                  <a:txBody>
                    <a:bodyPr/>
                    <a:lstStyle/>
                    <a:p>
                      <a:pPr indent="0" marL="0">
                        <a:buNone/>
                      </a:pPr>
                      <a:r>
                        <a:rPr lang="en-US" sz="1200" b="1" dirty="0">
                          <a:solidFill>
                            <a:srgbClr val="33348E"/>
                          </a:solidFill>
                          <a:latin typeface="Calibri" pitchFamily="34" charset="0"/>
                          <a:ea typeface="Calibri" pitchFamily="34" charset="-122"/>
                          <a:cs typeface="Calibri" pitchFamily="34" charset="-120"/>
                        </a:rPr>
                        <a:t>S0 hazırlığı Purchasing &amp; Planning'e taşınırsa</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Bu artık hibrit değil, waterfall yönetimidir</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Kendi dokümanınızdaki uyarı da bunu söylüyor</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r>
            </a:tbl>
          </a:graphicData>
        </a:graphic>
      </p:graphicFrame>
      <p:sp>
        <p:nvSpPr>
          <p:cNvPr id="9" name="Shape 4"/>
          <p:cNvSpPr/>
          <p:nvPr/>
        </p:nvSpPr>
        <p:spPr>
          <a:xfrm>
            <a:off x="548640" y="5532120"/>
            <a:ext cx="11064240" cy="640080"/>
          </a:xfrm>
          <a:prstGeom prst="roundRect">
            <a:avLst>
              <a:gd name="adj" fmla="val 8571"/>
            </a:avLst>
          </a:prstGeom>
          <a:solidFill>
            <a:srgbClr val="33348E"/>
          </a:solidFill>
          <a:ln w="12700">
            <a:solidFill>
              <a:srgbClr val="33348E"/>
            </a:solidFill>
            <a:prstDash val="solid"/>
          </a:ln>
        </p:spPr>
      </p:sp>
      <p:sp>
        <p:nvSpPr>
          <p:cNvPr id="10" name="Text 5"/>
          <p:cNvSpPr/>
          <p:nvPr/>
        </p:nvSpPr>
        <p:spPr>
          <a:xfrm>
            <a:off x="868680" y="5678424"/>
            <a:ext cx="10424160" cy="347472"/>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Sprint sayısı arttırmak çevikleştirmez. Çevikleştiren şey, her sprint sonunda gerçekten bakılabilir bir çıktı olmasıdır.</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1</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Belirsizlik Yaklaşımı Belirler</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11</a:t>
            </a:r>
            <a:endParaRPr lang="en-US" sz="900" dirty="0"/>
          </a:p>
        </p:txBody>
      </p:sp>
      <p:sp>
        <p:nvSpPr>
          <p:cNvPr id="8" name="Shape 4"/>
          <p:cNvSpPr/>
          <p:nvPr/>
        </p:nvSpPr>
        <p:spPr>
          <a:xfrm>
            <a:off x="548640" y="1645920"/>
            <a:ext cx="5852160" cy="4206240"/>
          </a:xfrm>
          <a:prstGeom prst="roundRect">
            <a:avLst>
              <a:gd name="adj" fmla="val 1739"/>
            </a:avLst>
          </a:prstGeom>
          <a:solidFill>
            <a:srgbClr val="F6F7FB"/>
          </a:solidFill>
          <a:ln w="12700">
            <a:solidFill>
              <a:srgbClr val="E3E4F2"/>
            </a:solidFill>
            <a:prstDash val="solid"/>
          </a:ln>
        </p:spPr>
      </p:sp>
      <p:sp>
        <p:nvSpPr>
          <p:cNvPr id="9" name="Text 5"/>
          <p:cNvSpPr/>
          <p:nvPr/>
        </p:nvSpPr>
        <p:spPr>
          <a:xfrm>
            <a:off x="777240" y="1783080"/>
            <a:ext cx="2377440" cy="365760"/>
          </a:xfrm>
          <a:prstGeom prst="rect">
            <a:avLst/>
          </a:prstGeom>
          <a:noFill/>
          <a:ln/>
        </p:spPr>
        <p:txBody>
          <a:bodyPr wrap="square" lIns="0" tIns="0" rIns="0" bIns="0" rtlCol="0" anchor="ctr"/>
          <a:lstStyle/>
          <a:p>
            <a:pPr indent="0" marL="0">
              <a:buNone/>
            </a:pPr>
            <a:r>
              <a:rPr lang="en-US" sz="1150" b="1" dirty="0">
                <a:solidFill>
                  <a:srgbClr val="33348E"/>
                </a:solidFill>
                <a:latin typeface="Calibri" pitchFamily="34" charset="0"/>
                <a:ea typeface="Calibri" pitchFamily="34" charset="-122"/>
                <a:cs typeface="Calibri" pitchFamily="34" charset="-120"/>
              </a:rPr>
              <a:t>Ne yapılacağı belirsizliği</a:t>
            </a:r>
            <a:endParaRPr lang="en-US" sz="1150" dirty="0"/>
          </a:p>
        </p:txBody>
      </p:sp>
      <p:sp>
        <p:nvSpPr>
          <p:cNvPr id="10" name="Text 6"/>
          <p:cNvSpPr/>
          <p:nvPr/>
        </p:nvSpPr>
        <p:spPr>
          <a:xfrm>
            <a:off x="3749040" y="5486400"/>
            <a:ext cx="2468880" cy="320040"/>
          </a:xfrm>
          <a:prstGeom prst="rect">
            <a:avLst/>
          </a:prstGeom>
          <a:noFill/>
          <a:ln/>
        </p:spPr>
        <p:txBody>
          <a:bodyPr wrap="square" lIns="0" tIns="0" rIns="0" bIns="0" rtlCol="0" anchor="ctr"/>
          <a:lstStyle/>
          <a:p>
            <a:pPr algn="r" indent="0" marL="0">
              <a:buNone/>
            </a:pPr>
            <a:r>
              <a:rPr lang="en-US" sz="1150" b="1" dirty="0">
                <a:solidFill>
                  <a:srgbClr val="33348E"/>
                </a:solidFill>
                <a:latin typeface="Calibri" pitchFamily="34" charset="0"/>
                <a:ea typeface="Calibri" pitchFamily="34" charset="-122"/>
                <a:cs typeface="Calibri" pitchFamily="34" charset="-120"/>
              </a:rPr>
              <a:t>Nasıl yapılacağı belirsizliği</a:t>
            </a:r>
            <a:endParaRPr lang="en-US" sz="1150" dirty="0"/>
          </a:p>
        </p:txBody>
      </p:sp>
      <p:sp>
        <p:nvSpPr>
          <p:cNvPr id="11" name="Shape 7"/>
          <p:cNvSpPr/>
          <p:nvPr/>
        </p:nvSpPr>
        <p:spPr>
          <a:xfrm>
            <a:off x="1417320" y="2194560"/>
            <a:ext cx="2286000" cy="1417320"/>
          </a:xfrm>
          <a:prstGeom prst="roundRect">
            <a:avLst>
              <a:gd name="adj" fmla="val 5161"/>
            </a:avLst>
          </a:prstGeom>
          <a:solidFill>
            <a:srgbClr val="6E6FB4"/>
          </a:solidFill>
          <a:ln w="12700">
            <a:solidFill>
              <a:srgbClr val="6E6FB4"/>
            </a:solidFill>
            <a:prstDash val="solid"/>
          </a:ln>
        </p:spPr>
      </p:sp>
      <p:sp>
        <p:nvSpPr>
          <p:cNvPr id="12" name="Text 8"/>
          <p:cNvSpPr/>
          <p:nvPr/>
        </p:nvSpPr>
        <p:spPr>
          <a:xfrm>
            <a:off x="1554480" y="2304288"/>
            <a:ext cx="2011680" cy="320040"/>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Karmaşık</a:t>
            </a:r>
            <a:endParaRPr lang="en-US" sz="1300" dirty="0"/>
          </a:p>
        </p:txBody>
      </p:sp>
      <p:sp>
        <p:nvSpPr>
          <p:cNvPr id="13" name="Text 9"/>
          <p:cNvSpPr/>
          <p:nvPr/>
        </p:nvSpPr>
        <p:spPr>
          <a:xfrm>
            <a:off x="1554480" y="2651760"/>
            <a:ext cx="2011680" cy="868680"/>
          </a:xfrm>
          <a:prstGeom prst="rect">
            <a:avLst/>
          </a:prstGeom>
          <a:noFill/>
          <a:ln/>
        </p:spPr>
        <p:txBody>
          <a:bodyPr wrap="square" lIns="0" tIns="0" rIns="0" bIns="0" rtlCol="0" anchor="ctr"/>
          <a:lstStyle/>
          <a:p>
            <a:pPr indent="0" marL="0">
              <a:buNone/>
            </a:pPr>
            <a:r>
              <a:rPr lang="en-US" sz="1100" dirty="0">
                <a:solidFill>
                  <a:srgbClr val="FFFFFF"/>
                </a:solidFill>
                <a:latin typeface="Calibri" pitchFamily="34" charset="0"/>
                <a:ea typeface="Calibri" pitchFamily="34" charset="-122"/>
                <a:cs typeface="Calibri" pitchFamily="34" charset="-120"/>
              </a:rPr>
              <a:t>Keşifsel yaklaşım, hipotez ve deney</a:t>
            </a:r>
            <a:endParaRPr lang="en-US" sz="1100" dirty="0"/>
          </a:p>
        </p:txBody>
      </p:sp>
      <p:sp>
        <p:nvSpPr>
          <p:cNvPr id="14" name="Shape 10"/>
          <p:cNvSpPr/>
          <p:nvPr/>
        </p:nvSpPr>
        <p:spPr>
          <a:xfrm>
            <a:off x="3840480" y="2194560"/>
            <a:ext cx="2286000" cy="1417320"/>
          </a:xfrm>
          <a:prstGeom prst="roundRect">
            <a:avLst>
              <a:gd name="adj" fmla="val 5161"/>
            </a:avLst>
          </a:prstGeom>
          <a:solidFill>
            <a:srgbClr val="CC2229"/>
          </a:solidFill>
          <a:ln w="12700">
            <a:solidFill>
              <a:srgbClr val="CC2229"/>
            </a:solidFill>
            <a:prstDash val="solid"/>
          </a:ln>
        </p:spPr>
      </p:sp>
      <p:sp>
        <p:nvSpPr>
          <p:cNvPr id="15" name="Text 11"/>
          <p:cNvSpPr/>
          <p:nvPr/>
        </p:nvSpPr>
        <p:spPr>
          <a:xfrm>
            <a:off x="3977640" y="2304288"/>
            <a:ext cx="2011680" cy="320040"/>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Kaotik</a:t>
            </a:r>
            <a:endParaRPr lang="en-US" sz="1300" dirty="0"/>
          </a:p>
        </p:txBody>
      </p:sp>
      <p:sp>
        <p:nvSpPr>
          <p:cNvPr id="16" name="Text 12"/>
          <p:cNvSpPr/>
          <p:nvPr/>
        </p:nvSpPr>
        <p:spPr>
          <a:xfrm>
            <a:off x="3977640" y="2651760"/>
            <a:ext cx="2011680" cy="868680"/>
          </a:xfrm>
          <a:prstGeom prst="rect">
            <a:avLst/>
          </a:prstGeom>
          <a:noFill/>
          <a:ln/>
        </p:spPr>
        <p:txBody>
          <a:bodyPr wrap="square" lIns="0" tIns="0" rIns="0" bIns="0" rtlCol="0" anchor="ctr"/>
          <a:lstStyle/>
          <a:p>
            <a:pPr indent="0" marL="0">
              <a:buNone/>
            </a:pPr>
            <a:r>
              <a:rPr lang="en-US" sz="1100" dirty="0">
                <a:solidFill>
                  <a:srgbClr val="FFFFFF"/>
                </a:solidFill>
                <a:latin typeface="Calibri" pitchFamily="34" charset="0"/>
                <a:ea typeface="Calibri" pitchFamily="34" charset="-122"/>
                <a:cs typeface="Calibri" pitchFamily="34" charset="-120"/>
              </a:rPr>
              <a:t>Önce istikrar, sonra öğrenme</a:t>
            </a:r>
            <a:endParaRPr lang="en-US" sz="1100" dirty="0"/>
          </a:p>
        </p:txBody>
      </p:sp>
      <p:sp>
        <p:nvSpPr>
          <p:cNvPr id="17" name="Shape 13"/>
          <p:cNvSpPr/>
          <p:nvPr/>
        </p:nvSpPr>
        <p:spPr>
          <a:xfrm>
            <a:off x="1417320" y="3749040"/>
            <a:ext cx="2286000" cy="1417320"/>
          </a:xfrm>
          <a:prstGeom prst="roundRect">
            <a:avLst>
              <a:gd name="adj" fmla="val 5161"/>
            </a:avLst>
          </a:prstGeom>
          <a:solidFill>
            <a:srgbClr val="33348E"/>
          </a:solidFill>
          <a:ln w="12700">
            <a:solidFill>
              <a:srgbClr val="33348E"/>
            </a:solidFill>
            <a:prstDash val="solid"/>
          </a:ln>
        </p:spPr>
      </p:sp>
      <p:sp>
        <p:nvSpPr>
          <p:cNvPr id="18" name="Text 14"/>
          <p:cNvSpPr/>
          <p:nvPr/>
        </p:nvSpPr>
        <p:spPr>
          <a:xfrm>
            <a:off x="1554480" y="3858768"/>
            <a:ext cx="2011680" cy="320040"/>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Karmaşık ama bilinen</a:t>
            </a:r>
            <a:endParaRPr lang="en-US" sz="1300" dirty="0"/>
          </a:p>
        </p:txBody>
      </p:sp>
      <p:sp>
        <p:nvSpPr>
          <p:cNvPr id="19" name="Text 15"/>
          <p:cNvSpPr/>
          <p:nvPr/>
        </p:nvSpPr>
        <p:spPr>
          <a:xfrm>
            <a:off x="1554480" y="4206240"/>
            <a:ext cx="2011680" cy="868680"/>
          </a:xfrm>
          <a:prstGeom prst="rect">
            <a:avLst/>
          </a:prstGeom>
          <a:noFill/>
          <a:ln/>
        </p:spPr>
        <p:txBody>
          <a:bodyPr wrap="square" lIns="0" tIns="0" rIns="0" bIns="0" rtlCol="0" anchor="ctr"/>
          <a:lstStyle/>
          <a:p>
            <a:pPr indent="0" marL="0">
              <a:buNone/>
            </a:pPr>
            <a:r>
              <a:rPr lang="en-US" sz="1100" dirty="0">
                <a:solidFill>
                  <a:srgbClr val="FFFFFF"/>
                </a:solidFill>
                <a:latin typeface="Calibri" pitchFamily="34" charset="0"/>
                <a:ea typeface="Calibri" pitchFamily="34" charset="-122"/>
                <a:cs typeface="Calibri" pitchFamily="34" charset="-120"/>
              </a:rPr>
              <a:t>Çevik veya hibrit yaklaşım</a:t>
            </a:r>
            <a:endParaRPr lang="en-US" sz="1100" dirty="0"/>
          </a:p>
        </p:txBody>
      </p:sp>
      <p:sp>
        <p:nvSpPr>
          <p:cNvPr id="20" name="Shape 16"/>
          <p:cNvSpPr/>
          <p:nvPr/>
        </p:nvSpPr>
        <p:spPr>
          <a:xfrm>
            <a:off x="3840480" y="3749040"/>
            <a:ext cx="2286000" cy="1417320"/>
          </a:xfrm>
          <a:prstGeom prst="roundRect">
            <a:avLst>
              <a:gd name="adj" fmla="val 5161"/>
            </a:avLst>
          </a:prstGeom>
          <a:solidFill>
            <a:srgbClr val="DDDEEF"/>
          </a:solidFill>
          <a:ln w="12700">
            <a:solidFill>
              <a:srgbClr val="DDDEEF"/>
            </a:solidFill>
            <a:prstDash val="solid"/>
          </a:ln>
        </p:spPr>
      </p:sp>
      <p:sp>
        <p:nvSpPr>
          <p:cNvPr id="21" name="Text 17"/>
          <p:cNvSpPr/>
          <p:nvPr/>
        </p:nvSpPr>
        <p:spPr>
          <a:xfrm>
            <a:off x="3977640" y="3858768"/>
            <a:ext cx="2011680" cy="320040"/>
          </a:xfrm>
          <a:prstGeom prst="rect">
            <a:avLst/>
          </a:prstGeom>
          <a:noFill/>
          <a:ln/>
        </p:spPr>
        <p:txBody>
          <a:bodyPr wrap="square" lIns="0" tIns="0" rIns="0" bIns="0" rtlCol="0" anchor="ctr"/>
          <a:lstStyle/>
          <a:p>
            <a:pPr indent="0" marL="0">
              <a:buNone/>
            </a:pPr>
            <a:r>
              <a:rPr lang="en-US" sz="1300" b="1" dirty="0">
                <a:solidFill>
                  <a:srgbClr val="33348E"/>
                </a:solidFill>
                <a:latin typeface="Calibri" pitchFamily="34" charset="0"/>
                <a:ea typeface="Calibri" pitchFamily="34" charset="-122"/>
                <a:cs typeface="Calibri" pitchFamily="34" charset="-120"/>
              </a:rPr>
              <a:t>Basit</a:t>
            </a:r>
            <a:endParaRPr lang="en-US" sz="1300" dirty="0"/>
          </a:p>
        </p:txBody>
      </p:sp>
      <p:sp>
        <p:nvSpPr>
          <p:cNvPr id="22" name="Text 18"/>
          <p:cNvSpPr/>
          <p:nvPr/>
        </p:nvSpPr>
        <p:spPr>
          <a:xfrm>
            <a:off x="3977640" y="4206240"/>
            <a:ext cx="2011680" cy="868680"/>
          </a:xfrm>
          <a:prstGeom prst="rect">
            <a:avLst/>
          </a:prstGeom>
          <a:noFill/>
          <a:ln/>
        </p:spPr>
        <p:txBody>
          <a:bodyPr wrap="square" lIns="0" tIns="0" rIns="0" bIns="0" rtlCol="0" anchor="ctr"/>
          <a:lstStyle/>
          <a:p>
            <a:pPr indent="0" marL="0">
              <a:buNone/>
            </a:pPr>
            <a:r>
              <a:rPr lang="en-US" sz="1100" dirty="0">
                <a:solidFill>
                  <a:srgbClr val="33348E"/>
                </a:solidFill>
                <a:latin typeface="Calibri" pitchFamily="34" charset="0"/>
                <a:ea typeface="Calibri" pitchFamily="34" charset="-122"/>
                <a:cs typeface="Calibri" pitchFamily="34" charset="-120"/>
              </a:rPr>
              <a:t>Tahminli yaklaşım yeterli</a:t>
            </a:r>
            <a:endParaRPr lang="en-US" sz="1100" dirty="0"/>
          </a:p>
        </p:txBody>
      </p:sp>
      <p:sp>
        <p:nvSpPr>
          <p:cNvPr id="23" name="Text 19"/>
          <p:cNvSpPr/>
          <p:nvPr/>
        </p:nvSpPr>
        <p:spPr>
          <a:xfrm>
            <a:off x="6675120" y="1828800"/>
            <a:ext cx="5029200" cy="3840480"/>
          </a:xfrm>
          <a:prstGeom prst="rect">
            <a:avLst/>
          </a:prstGeom>
          <a:noFill/>
          <a:ln/>
        </p:spPr>
        <p:txBody>
          <a:bodyPr wrap="square" lIns="0" tIns="0" rIns="0" bIns="0" rtlCol="0" anchor="t"/>
          <a:lstStyle/>
          <a:p>
            <a:pPr marL="342900" indent="-342900">
              <a:spcAft>
                <a:spcPts val="1200"/>
              </a:spcAft>
              <a:buSzPct val="100000"/>
              <a:buChar char="▪"/>
            </a:pPr>
            <a:r>
              <a:rPr lang="en-US" sz="1350" dirty="0">
                <a:solidFill>
                  <a:srgbClr val="55566B"/>
                </a:solidFill>
                <a:latin typeface="Calibri" pitchFamily="34" charset="0"/>
                <a:ea typeface="Calibri" pitchFamily="34" charset="-122"/>
                <a:cs typeface="Calibri" pitchFamily="34" charset="-120"/>
              </a:rPr>
              <a:t>Belirsizlik düşükse tahmine dayalı yaklaşım en ucuzudur, zorla çevikleştirmek israftır.</a:t>
            </a:r>
            <a:endParaRPr lang="en-US" sz="1350" dirty="0"/>
          </a:p>
          <a:p>
            <a:pPr marL="342900" indent="-342900">
              <a:spcAft>
                <a:spcPts val="1200"/>
              </a:spcAft>
              <a:buSzPct val="100000"/>
              <a:buChar char="▪"/>
            </a:pPr>
            <a:r>
              <a:rPr lang="en-US" sz="1350" dirty="0">
                <a:solidFill>
                  <a:srgbClr val="55566B"/>
                </a:solidFill>
                <a:latin typeface="Calibri" pitchFamily="34" charset="0"/>
                <a:ea typeface="Calibri" pitchFamily="34" charset="-122"/>
                <a:cs typeface="Calibri" pitchFamily="34" charset="-120"/>
              </a:rPr>
              <a:t>Belirsizlik yüksekse detaylı ön plan, sadece yanlış bilgiyi pahalıya üretir.</a:t>
            </a:r>
            <a:endParaRPr lang="en-US" sz="1350" dirty="0"/>
          </a:p>
          <a:p>
            <a:pPr marL="342900" indent="-342900">
              <a:spcAft>
                <a:spcPts val="1200"/>
              </a:spcAft>
              <a:buSzPct val="100000"/>
              <a:buChar char="▪"/>
            </a:pPr>
            <a:r>
              <a:rPr lang="en-US" sz="1350" dirty="0">
                <a:solidFill>
                  <a:srgbClr val="55566B"/>
                </a:solidFill>
                <a:latin typeface="Calibri" pitchFamily="34" charset="0"/>
                <a:ea typeface="Calibri" pitchFamily="34" charset="-122"/>
                <a:cs typeface="Calibri" pitchFamily="34" charset="-120"/>
              </a:rPr>
              <a:t>Çoğu Şişecam projesi arada durur: bazı bileşenler net, bazıları değil.</a:t>
            </a:r>
            <a:endParaRPr lang="en-US" sz="1350" dirty="0"/>
          </a:p>
          <a:p>
            <a:pPr marL="342900" indent="-342900">
              <a:spcAft>
                <a:spcPts val="1200"/>
              </a:spcAft>
              <a:buSzPct val="100000"/>
              <a:buChar char="▪"/>
            </a:pPr>
            <a:r>
              <a:rPr lang="en-US" sz="1350" dirty="0">
                <a:solidFill>
                  <a:srgbClr val="55566B"/>
                </a:solidFill>
                <a:latin typeface="Calibri" pitchFamily="34" charset="0"/>
                <a:ea typeface="Calibri" pitchFamily="34" charset="-122"/>
                <a:cs typeface="Calibri" pitchFamily="34" charset="-120"/>
              </a:rPr>
              <a:t>Bu yüzden gerçek dünyada varsayılan cevap genellikle hibrittir.</a:t>
            </a:r>
            <a:endParaRPr lang="en-US" sz="1350" dirty="0"/>
          </a:p>
          <a:p>
            <a:pPr marL="342900" indent="-342900">
              <a:spcAft>
                <a:spcPts val="1200"/>
              </a:spcAft>
              <a:buSzPct val="100000"/>
              <a:buChar char="▪"/>
            </a:pPr>
            <a:r>
              <a:rPr lang="en-US" sz="1350" dirty="0">
                <a:solidFill>
                  <a:srgbClr val="55566B"/>
                </a:solidFill>
                <a:latin typeface="Calibri" pitchFamily="34" charset="0"/>
                <a:ea typeface="Calibri" pitchFamily="34" charset="-122"/>
                <a:cs typeface="Calibri" pitchFamily="34" charset="-120"/>
              </a:rPr>
              <a:t>Kritik soru: bu projede en büyük risk teknik mi, kapsam mı, paydaş uzlaşması mı?</a:t>
            </a:r>
            <a:endParaRPr lang="en-US" sz="135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5486400" cy="256032"/>
          </a:xfrm>
          <a:prstGeom prst="rect">
            <a:avLst/>
          </a:prstGeom>
          <a:noFill/>
          <a:ln/>
        </p:spPr>
        <p:txBody>
          <a:bodyPr wrap="square" rtlCol="0" anchor="ctr"/>
          <a:lstStyle/>
          <a:p>
            <a:pPr indent="0" marL="0">
              <a:buNone/>
            </a:pPr>
            <a:r>
              <a:rPr lang="en-US" sz="1100" b="1" spc="120" kern="0" dirty="0">
                <a:solidFill>
                  <a:srgbClr val="CC2229"/>
                </a:solidFill>
                <a:latin typeface="Calibri" pitchFamily="34" charset="0"/>
                <a:ea typeface="Calibri" pitchFamily="34" charset="-122"/>
                <a:cs typeface="Calibri" pitchFamily="34" charset="-120"/>
              </a:rPr>
              <a:t>HIBRIT MODEL</a:t>
            </a:r>
            <a:endParaRPr lang="en-US" sz="1100" dirty="0"/>
          </a:p>
        </p:txBody>
      </p:sp>
      <p:sp>
        <p:nvSpPr>
          <p:cNvPr id="3" name="Text 1"/>
          <p:cNvSpPr/>
          <p:nvPr/>
        </p:nvSpPr>
        <p:spPr>
          <a:xfrm>
            <a:off x="548640" y="566928"/>
            <a:ext cx="9418320" cy="566928"/>
          </a:xfrm>
          <a:prstGeom prst="rect">
            <a:avLst/>
          </a:prstGeom>
          <a:noFill/>
          <a:ln/>
        </p:spPr>
        <p:txBody>
          <a:bodyPr wrap="square" lIns="0" tIns="0" rIns="0" bIns="0" rtlCol="0" anchor="ctr"/>
          <a:lstStyle/>
          <a:p>
            <a:pPr indent="0" marL="0">
              <a:buNone/>
            </a:pPr>
            <a:r>
              <a:rPr lang="en-US" sz="2700" b="1" dirty="0">
                <a:solidFill>
                  <a:srgbClr val="33348E"/>
                </a:solidFill>
                <a:latin typeface="Calibri" pitchFamily="34" charset="0"/>
                <a:ea typeface="Calibri" pitchFamily="34" charset="-122"/>
                <a:cs typeface="Calibri" pitchFamily="34" charset="-120"/>
              </a:rPr>
              <a:t>Şişecam Hibrit Modeli Aslında Bir Hibrit Desenidir</a:t>
            </a:r>
            <a:endParaRPr lang="en-US" sz="2700" dirty="0"/>
          </a:p>
        </p:txBody>
      </p:sp>
      <p:pic>
        <p:nvPicPr>
          <p:cNvPr id="4" name="Image 0" descr="preencoded.png">    </p:cNvPr>
          <p:cNvPicPr>
            <a:picLocks noChangeAspect="1"/>
          </p:cNvPicPr>
          <p:nvPr/>
        </p:nvPicPr>
        <p:blipFill>
          <a:blip r:embed="rId1"/>
          <a:stretch>
            <a:fillRect/>
          </a:stretch>
        </p:blipFill>
        <p:spPr>
          <a:xfrm>
            <a:off x="10469880" y="329184"/>
            <a:ext cx="1188720" cy="557784"/>
          </a:xfrm>
          <a:prstGeom prst="rect">
            <a:avLst/>
          </a:prstGeom>
        </p:spPr>
      </p:pic>
      <p:sp>
        <p:nvSpPr>
          <p:cNvPr id="5" name="Text 2"/>
          <p:cNvSpPr/>
          <p:nvPr/>
        </p:nvSpPr>
        <p:spPr>
          <a:xfrm>
            <a:off x="548640" y="6355080"/>
            <a:ext cx="6400800" cy="274320"/>
          </a:xfrm>
          <a:prstGeom prst="rect">
            <a:avLst/>
          </a:prstGeom>
          <a:noFill/>
          <a:ln/>
        </p:spPr>
        <p:txBody>
          <a:bodyPr wrap="square"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1064240" y="6355080"/>
            <a:ext cx="594360" cy="274320"/>
          </a:xfrm>
          <a:prstGeom prst="rect">
            <a:avLst/>
          </a:prstGeom>
          <a:noFill/>
          <a:ln/>
        </p:spPr>
        <p:txBody>
          <a:bodyPr wrap="square"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38</a:t>
            </a:r>
            <a:endParaRPr lang="en-US" sz="900" dirty="0"/>
          </a:p>
        </p:txBody>
      </p:sp>
      <p:sp>
        <p:nvSpPr>
          <p:cNvPr id="8" name="Shape 4"/>
          <p:cNvSpPr/>
          <p:nvPr/>
        </p:nvSpPr>
        <p:spPr>
          <a:xfrm>
            <a:off x="548640" y="1645920"/>
            <a:ext cx="2560320" cy="1691640"/>
          </a:xfrm>
          <a:prstGeom prst="roundRect">
            <a:avLst>
              <a:gd name="adj" fmla="val 3784"/>
            </a:avLst>
          </a:prstGeom>
          <a:solidFill>
            <a:srgbClr val="EDEEF7"/>
          </a:solidFill>
          <a:ln w="12700">
            <a:solidFill>
              <a:srgbClr val="EDEEF7"/>
            </a:solidFill>
            <a:prstDash val="solid"/>
          </a:ln>
        </p:spPr>
      </p:sp>
      <p:sp>
        <p:nvSpPr>
          <p:cNvPr id="9" name="Text 5"/>
          <p:cNvSpPr/>
          <p:nvPr/>
        </p:nvSpPr>
        <p:spPr>
          <a:xfrm>
            <a:off x="731520" y="1828800"/>
            <a:ext cx="2194560" cy="365760"/>
          </a:xfrm>
          <a:prstGeom prst="rect">
            <a:avLst/>
          </a:prstGeom>
          <a:noFill/>
          <a:ln/>
        </p:spPr>
        <p:txBody>
          <a:bodyPr wrap="square" lIns="0" tIns="0" rIns="0" bIns="0" rtlCol="0" anchor="ctr"/>
          <a:lstStyle/>
          <a:p>
            <a:pPr algn="ctr" indent="0" marL="0">
              <a:buNone/>
            </a:pPr>
            <a:r>
              <a:rPr lang="en-US" sz="1450" b="1" dirty="0">
                <a:solidFill>
                  <a:srgbClr val="33348E"/>
                </a:solidFill>
                <a:latin typeface="Calibri" pitchFamily="34" charset="0"/>
                <a:ea typeface="Calibri" pitchFamily="34" charset="-122"/>
                <a:cs typeface="Calibri" pitchFamily="34" charset="-120"/>
              </a:rPr>
              <a:t>Conception</a:t>
            </a:r>
            <a:endParaRPr lang="en-US" sz="1450" dirty="0"/>
          </a:p>
        </p:txBody>
      </p:sp>
      <p:sp>
        <p:nvSpPr>
          <p:cNvPr id="10" name="Text 6"/>
          <p:cNvSpPr/>
          <p:nvPr/>
        </p:nvSpPr>
        <p:spPr>
          <a:xfrm>
            <a:off x="731520" y="2331720"/>
            <a:ext cx="2194560" cy="868680"/>
          </a:xfrm>
          <a:prstGeom prst="rect">
            <a:avLst/>
          </a:prstGeom>
          <a:noFill/>
          <a:ln/>
        </p:spPr>
        <p:txBody>
          <a:bodyPr wrap="square" lIns="0" tIns="0" rIns="0" bIns="0" rtlCol="0" anchor="ctr"/>
          <a:lstStyle/>
          <a:p>
            <a:pPr algn="ctr" indent="0" marL="0">
              <a:buNone/>
            </a:pPr>
            <a:r>
              <a:rPr lang="en-US" sz="1200" dirty="0">
                <a:solidFill>
                  <a:srgbClr val="55566B"/>
                </a:solidFill>
                <a:latin typeface="Calibri" pitchFamily="34" charset="0"/>
                <a:ea typeface="Calibri" pitchFamily="34" charset="-122"/>
                <a:cs typeface="Calibri" pitchFamily="34" charset="-120"/>
              </a:rPr>
              <a:t>Tahminli</a:t>
            </a:r>
            <a:endParaRPr lang="en-US" sz="1200" dirty="0"/>
          </a:p>
          <a:p>
            <a:pPr algn="ctr" indent="0" marL="0">
              <a:buNone/>
            </a:pPr>
            <a:r>
              <a:rPr lang="en-US" sz="1200" dirty="0">
                <a:solidFill>
                  <a:srgbClr val="55566B"/>
                </a:solidFill>
                <a:latin typeface="Calibri" pitchFamily="34" charset="0"/>
                <a:ea typeface="Calibri" pitchFamily="34" charset="-122"/>
                <a:cs typeface="Calibri" pitchFamily="34" charset="-120"/>
              </a:rPr>
              <a:t>En fazla 90 gün</a:t>
            </a:r>
            <a:endParaRPr lang="en-US" sz="1200" dirty="0"/>
          </a:p>
        </p:txBody>
      </p:sp>
      <p:sp>
        <p:nvSpPr>
          <p:cNvPr id="11" name="Shape 7"/>
          <p:cNvSpPr/>
          <p:nvPr/>
        </p:nvSpPr>
        <p:spPr>
          <a:xfrm>
            <a:off x="3383280" y="1645920"/>
            <a:ext cx="2560320" cy="1691640"/>
          </a:xfrm>
          <a:prstGeom prst="roundRect">
            <a:avLst>
              <a:gd name="adj" fmla="val 3784"/>
            </a:avLst>
          </a:prstGeom>
          <a:solidFill>
            <a:srgbClr val="EDEEF7"/>
          </a:solidFill>
          <a:ln w="12700">
            <a:solidFill>
              <a:srgbClr val="EDEEF7"/>
            </a:solidFill>
            <a:prstDash val="solid"/>
          </a:ln>
        </p:spPr>
      </p:sp>
      <p:sp>
        <p:nvSpPr>
          <p:cNvPr id="12" name="Text 8"/>
          <p:cNvSpPr/>
          <p:nvPr/>
        </p:nvSpPr>
        <p:spPr>
          <a:xfrm>
            <a:off x="3566160" y="1828800"/>
            <a:ext cx="2194560" cy="365760"/>
          </a:xfrm>
          <a:prstGeom prst="rect">
            <a:avLst/>
          </a:prstGeom>
          <a:noFill/>
          <a:ln/>
        </p:spPr>
        <p:txBody>
          <a:bodyPr wrap="square" lIns="0" tIns="0" rIns="0" bIns="0" rtlCol="0" anchor="ctr"/>
          <a:lstStyle/>
          <a:p>
            <a:pPr algn="ctr" indent="0" marL="0">
              <a:buNone/>
            </a:pPr>
            <a:r>
              <a:rPr lang="en-US" sz="1450" b="1" dirty="0">
                <a:solidFill>
                  <a:srgbClr val="33348E"/>
                </a:solidFill>
                <a:latin typeface="Calibri" pitchFamily="34" charset="0"/>
                <a:ea typeface="Calibri" pitchFamily="34" charset="-122"/>
                <a:cs typeface="Calibri" pitchFamily="34" charset="-120"/>
              </a:rPr>
              <a:t>Purchasing &amp; Planning</a:t>
            </a:r>
            <a:endParaRPr lang="en-US" sz="1450" dirty="0"/>
          </a:p>
        </p:txBody>
      </p:sp>
      <p:sp>
        <p:nvSpPr>
          <p:cNvPr id="13" name="Text 9"/>
          <p:cNvSpPr/>
          <p:nvPr/>
        </p:nvSpPr>
        <p:spPr>
          <a:xfrm>
            <a:off x="3566160" y="2331720"/>
            <a:ext cx="2194560" cy="868680"/>
          </a:xfrm>
          <a:prstGeom prst="rect">
            <a:avLst/>
          </a:prstGeom>
          <a:noFill/>
          <a:ln/>
        </p:spPr>
        <p:txBody>
          <a:bodyPr wrap="square" lIns="0" tIns="0" rIns="0" bIns="0" rtlCol="0" anchor="ctr"/>
          <a:lstStyle/>
          <a:p>
            <a:pPr algn="ctr" indent="0" marL="0">
              <a:buNone/>
            </a:pPr>
            <a:r>
              <a:rPr lang="en-US" sz="1200" dirty="0">
                <a:solidFill>
                  <a:srgbClr val="55566B"/>
                </a:solidFill>
                <a:latin typeface="Calibri" pitchFamily="34" charset="0"/>
                <a:ea typeface="Calibri" pitchFamily="34" charset="-122"/>
                <a:cs typeface="Calibri" pitchFamily="34" charset="-120"/>
              </a:rPr>
              <a:t>Tahminli</a:t>
            </a:r>
            <a:endParaRPr lang="en-US" sz="1200" dirty="0"/>
          </a:p>
          <a:p>
            <a:pPr algn="ctr" indent="0" marL="0">
              <a:buNone/>
            </a:pPr>
            <a:r>
              <a:rPr lang="en-US" sz="1200" dirty="0">
                <a:solidFill>
                  <a:srgbClr val="55566B"/>
                </a:solidFill>
                <a:latin typeface="Calibri" pitchFamily="34" charset="0"/>
                <a:ea typeface="Calibri" pitchFamily="34" charset="-122"/>
                <a:cs typeface="Calibri" pitchFamily="34" charset="-120"/>
              </a:rPr>
              <a:t>Kapsam netleşir, backlog hazırlanır</a:t>
            </a:r>
            <a:endParaRPr lang="en-US" sz="1200" dirty="0"/>
          </a:p>
        </p:txBody>
      </p:sp>
      <p:sp>
        <p:nvSpPr>
          <p:cNvPr id="14" name="Shape 10"/>
          <p:cNvSpPr/>
          <p:nvPr/>
        </p:nvSpPr>
        <p:spPr>
          <a:xfrm>
            <a:off x="6217920" y="1645920"/>
            <a:ext cx="2560320" cy="1691640"/>
          </a:xfrm>
          <a:prstGeom prst="roundRect">
            <a:avLst>
              <a:gd name="adj" fmla="val 3784"/>
            </a:avLst>
          </a:prstGeom>
          <a:solidFill>
            <a:srgbClr val="FBEDED"/>
          </a:solidFill>
          <a:ln w="19050">
            <a:solidFill>
              <a:srgbClr val="CC2229"/>
            </a:solidFill>
            <a:prstDash val="solid"/>
          </a:ln>
        </p:spPr>
      </p:sp>
      <p:sp>
        <p:nvSpPr>
          <p:cNvPr id="15" name="Text 11"/>
          <p:cNvSpPr/>
          <p:nvPr/>
        </p:nvSpPr>
        <p:spPr>
          <a:xfrm>
            <a:off x="6400800" y="1828800"/>
            <a:ext cx="2194560" cy="365760"/>
          </a:xfrm>
          <a:prstGeom prst="rect">
            <a:avLst/>
          </a:prstGeom>
          <a:noFill/>
          <a:ln/>
        </p:spPr>
        <p:txBody>
          <a:bodyPr wrap="square" lIns="0" tIns="0" rIns="0" bIns="0" rtlCol="0" anchor="ctr"/>
          <a:lstStyle/>
          <a:p>
            <a:pPr algn="ctr" indent="0" marL="0">
              <a:buNone/>
            </a:pPr>
            <a:r>
              <a:rPr lang="en-US" sz="1450" b="1" dirty="0">
                <a:solidFill>
                  <a:srgbClr val="CC2229"/>
                </a:solidFill>
                <a:latin typeface="Calibri" pitchFamily="34" charset="0"/>
                <a:ea typeface="Calibri" pitchFamily="34" charset="-122"/>
                <a:cs typeface="Calibri" pitchFamily="34" charset="-120"/>
              </a:rPr>
              <a:t>Execution</a:t>
            </a:r>
            <a:endParaRPr lang="en-US" sz="1450" dirty="0"/>
          </a:p>
        </p:txBody>
      </p:sp>
      <p:sp>
        <p:nvSpPr>
          <p:cNvPr id="16" name="Text 12"/>
          <p:cNvSpPr/>
          <p:nvPr/>
        </p:nvSpPr>
        <p:spPr>
          <a:xfrm>
            <a:off x="6400800" y="2331720"/>
            <a:ext cx="2194560" cy="868680"/>
          </a:xfrm>
          <a:prstGeom prst="rect">
            <a:avLst/>
          </a:prstGeom>
          <a:noFill/>
          <a:ln/>
        </p:spPr>
        <p:txBody>
          <a:bodyPr wrap="square" lIns="0" tIns="0" rIns="0" bIns="0" rtlCol="0" anchor="ctr"/>
          <a:lstStyle/>
          <a:p>
            <a:pPr algn="ctr" indent="0" marL="0">
              <a:buNone/>
            </a:pPr>
            <a:r>
              <a:rPr lang="en-US" sz="1200" dirty="0">
                <a:solidFill>
                  <a:srgbClr val="55566B"/>
                </a:solidFill>
                <a:latin typeface="Calibri" pitchFamily="34" charset="0"/>
                <a:ea typeface="Calibri" pitchFamily="34" charset="-122"/>
                <a:cs typeface="Calibri" pitchFamily="34" charset="-120"/>
              </a:rPr>
              <a:t>Çevik</a:t>
            </a:r>
            <a:endParaRPr lang="en-US" sz="1200" dirty="0"/>
          </a:p>
          <a:p>
            <a:pPr algn="ctr" indent="0" marL="0">
              <a:buNone/>
            </a:pPr>
            <a:r>
              <a:rPr lang="en-US" sz="1200" dirty="0">
                <a:solidFill>
                  <a:srgbClr val="55566B"/>
                </a:solidFill>
                <a:latin typeface="Calibri" pitchFamily="34" charset="0"/>
                <a:ea typeface="Calibri" pitchFamily="34" charset="-122"/>
                <a:cs typeface="Calibri" pitchFamily="34" charset="-120"/>
              </a:rPr>
              <a:t>S0, sprintler, gerekiyorsa T1</a:t>
            </a:r>
            <a:endParaRPr lang="en-US" sz="1200" dirty="0"/>
          </a:p>
        </p:txBody>
      </p:sp>
      <p:sp>
        <p:nvSpPr>
          <p:cNvPr id="17" name="Shape 13"/>
          <p:cNvSpPr/>
          <p:nvPr/>
        </p:nvSpPr>
        <p:spPr>
          <a:xfrm>
            <a:off x="9052560" y="1645920"/>
            <a:ext cx="2560320" cy="1691640"/>
          </a:xfrm>
          <a:prstGeom prst="roundRect">
            <a:avLst>
              <a:gd name="adj" fmla="val 3784"/>
            </a:avLst>
          </a:prstGeom>
          <a:solidFill>
            <a:srgbClr val="EDEEF7"/>
          </a:solidFill>
          <a:ln w="12700">
            <a:solidFill>
              <a:srgbClr val="EDEEF7"/>
            </a:solidFill>
            <a:prstDash val="solid"/>
          </a:ln>
        </p:spPr>
      </p:sp>
      <p:sp>
        <p:nvSpPr>
          <p:cNvPr id="18" name="Text 14"/>
          <p:cNvSpPr/>
          <p:nvPr/>
        </p:nvSpPr>
        <p:spPr>
          <a:xfrm>
            <a:off x="9235440" y="1828800"/>
            <a:ext cx="2194560" cy="365760"/>
          </a:xfrm>
          <a:prstGeom prst="rect">
            <a:avLst/>
          </a:prstGeom>
          <a:noFill/>
          <a:ln/>
        </p:spPr>
        <p:txBody>
          <a:bodyPr wrap="square" lIns="0" tIns="0" rIns="0" bIns="0" rtlCol="0" anchor="ctr"/>
          <a:lstStyle/>
          <a:p>
            <a:pPr algn="ctr" indent="0" marL="0">
              <a:buNone/>
            </a:pPr>
            <a:r>
              <a:rPr lang="en-US" sz="1450" b="1" dirty="0">
                <a:solidFill>
                  <a:srgbClr val="33348E"/>
                </a:solidFill>
                <a:latin typeface="Calibri" pitchFamily="34" charset="0"/>
                <a:ea typeface="Calibri" pitchFamily="34" charset="-122"/>
                <a:cs typeface="Calibri" pitchFamily="34" charset="-120"/>
              </a:rPr>
              <a:t>Support</a:t>
            </a:r>
            <a:endParaRPr lang="en-US" sz="1450" dirty="0"/>
          </a:p>
        </p:txBody>
      </p:sp>
      <p:sp>
        <p:nvSpPr>
          <p:cNvPr id="19" name="Text 15"/>
          <p:cNvSpPr/>
          <p:nvPr/>
        </p:nvSpPr>
        <p:spPr>
          <a:xfrm>
            <a:off x="9235440" y="2331720"/>
            <a:ext cx="2194560" cy="868680"/>
          </a:xfrm>
          <a:prstGeom prst="rect">
            <a:avLst/>
          </a:prstGeom>
          <a:noFill/>
          <a:ln/>
        </p:spPr>
        <p:txBody>
          <a:bodyPr wrap="square" lIns="0" tIns="0" rIns="0" bIns="0" rtlCol="0" anchor="ctr"/>
          <a:lstStyle/>
          <a:p>
            <a:pPr algn="ctr" indent="0" marL="0">
              <a:buNone/>
            </a:pPr>
            <a:r>
              <a:rPr lang="en-US" sz="1200" dirty="0">
                <a:solidFill>
                  <a:srgbClr val="55566B"/>
                </a:solidFill>
                <a:latin typeface="Calibri" pitchFamily="34" charset="0"/>
                <a:ea typeface="Calibri" pitchFamily="34" charset="-122"/>
                <a:cs typeface="Calibri" pitchFamily="34" charset="-120"/>
              </a:rPr>
              <a:t>Sürekli</a:t>
            </a:r>
            <a:endParaRPr lang="en-US" sz="1200" dirty="0"/>
          </a:p>
          <a:p>
            <a:pPr algn="ctr" indent="0" marL="0">
              <a:buNone/>
            </a:pPr>
            <a:r>
              <a:rPr lang="en-US" sz="1200" dirty="0">
                <a:solidFill>
                  <a:srgbClr val="55566B"/>
                </a:solidFill>
                <a:latin typeface="Calibri" pitchFamily="34" charset="0"/>
                <a:ea typeface="Calibri" pitchFamily="34" charset="-122"/>
                <a:cs typeface="Calibri" pitchFamily="34" charset="-120"/>
              </a:rPr>
              <a:t>Hyper-care ve destek</a:t>
            </a:r>
            <a:endParaRPr lang="en-US" sz="1200" dirty="0"/>
          </a:p>
        </p:txBody>
      </p:sp>
      <p:sp>
        <p:nvSpPr>
          <p:cNvPr id="20" name="Text 16"/>
          <p:cNvSpPr/>
          <p:nvPr/>
        </p:nvSpPr>
        <p:spPr>
          <a:xfrm>
            <a:off x="548640" y="3520440"/>
            <a:ext cx="11064240" cy="365760"/>
          </a:xfrm>
          <a:prstGeom prst="rect">
            <a:avLst/>
          </a:prstGeom>
          <a:noFill/>
          <a:ln/>
        </p:spPr>
        <p:txBody>
          <a:bodyPr wrap="square" rtlCol="0" anchor="ctr"/>
          <a:lstStyle/>
          <a:p>
            <a:pPr indent="0" marL="0">
              <a:buNone/>
            </a:pPr>
            <a:r>
              <a:rPr lang="en-US" sz="1250" b="1" dirty="0">
                <a:solidFill>
                  <a:srgbClr val="33348E"/>
                </a:solidFill>
                <a:latin typeface="Calibri" pitchFamily="34" charset="0"/>
                <a:ea typeface="Calibri" pitchFamily="34" charset="-122"/>
                <a:cs typeface="Calibri" pitchFamily="34" charset="-120"/>
              </a:rPr>
              <a:t>Başlangıç ve satın alma tahminli yürür, gerçekleştirme çevik ilerler. Bu, eğitimde anlattığımız Aşamalı Hibrit desenidir.</a:t>
            </a:r>
            <a:endParaRPr lang="en-US" sz="1250" dirty="0"/>
          </a:p>
        </p:txBody>
      </p:sp>
      <p:sp>
        <p:nvSpPr>
          <p:cNvPr id="21" name="Shape 17"/>
          <p:cNvSpPr/>
          <p:nvPr/>
        </p:nvSpPr>
        <p:spPr>
          <a:xfrm>
            <a:off x="548640" y="3977640"/>
            <a:ext cx="3517392" cy="1463040"/>
          </a:xfrm>
          <a:prstGeom prst="roundRect">
            <a:avLst>
              <a:gd name="adj" fmla="val 5000"/>
            </a:avLst>
          </a:prstGeom>
          <a:solidFill>
            <a:srgbClr val="EDEEF7"/>
          </a:solidFill>
          <a:ln w="12700">
            <a:solidFill>
              <a:srgbClr val="EDEEF7"/>
            </a:solidFill>
            <a:prstDash val="solid"/>
          </a:ln>
        </p:spPr>
      </p:sp>
      <p:sp>
        <p:nvSpPr>
          <p:cNvPr id="22" name="Text 18"/>
          <p:cNvSpPr/>
          <p:nvPr/>
        </p:nvSpPr>
        <p:spPr>
          <a:xfrm>
            <a:off x="804672" y="4160520"/>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Güçlü yanı</a:t>
            </a:r>
            <a:endParaRPr lang="en-US" sz="1400" dirty="0"/>
          </a:p>
        </p:txBody>
      </p:sp>
      <p:sp>
        <p:nvSpPr>
          <p:cNvPr id="23" name="Text 19"/>
          <p:cNvSpPr/>
          <p:nvPr/>
        </p:nvSpPr>
        <p:spPr>
          <a:xfrm>
            <a:off x="804672" y="4526280"/>
            <a:ext cx="3005328" cy="73152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Kurumsal onay ve satın alma disiplini korunuyor, teslimat esnekliği kazanılıyor.</a:t>
            </a:r>
            <a:endParaRPr lang="en-US" sz="1150" dirty="0"/>
          </a:p>
        </p:txBody>
      </p:sp>
      <p:sp>
        <p:nvSpPr>
          <p:cNvPr id="24" name="Shape 20"/>
          <p:cNvSpPr/>
          <p:nvPr/>
        </p:nvSpPr>
        <p:spPr>
          <a:xfrm>
            <a:off x="4322064" y="3977640"/>
            <a:ext cx="3517392" cy="1463040"/>
          </a:xfrm>
          <a:prstGeom prst="roundRect">
            <a:avLst>
              <a:gd name="adj" fmla="val 5000"/>
            </a:avLst>
          </a:prstGeom>
          <a:solidFill>
            <a:srgbClr val="EDEEF7"/>
          </a:solidFill>
          <a:ln w="12700">
            <a:solidFill>
              <a:srgbClr val="EDEEF7"/>
            </a:solidFill>
            <a:prstDash val="solid"/>
          </a:ln>
        </p:spPr>
      </p:sp>
      <p:sp>
        <p:nvSpPr>
          <p:cNvPr id="25" name="Text 21"/>
          <p:cNvSpPr/>
          <p:nvPr/>
        </p:nvSpPr>
        <p:spPr>
          <a:xfrm>
            <a:off x="4578096" y="4160520"/>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Riskli yanı</a:t>
            </a:r>
            <a:endParaRPr lang="en-US" sz="1400" dirty="0"/>
          </a:p>
        </p:txBody>
      </p:sp>
      <p:sp>
        <p:nvSpPr>
          <p:cNvPr id="26" name="Text 22"/>
          <p:cNvSpPr/>
          <p:nvPr/>
        </p:nvSpPr>
        <p:spPr>
          <a:xfrm>
            <a:off x="4578096" y="4526280"/>
            <a:ext cx="3005328" cy="73152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Kapsam sözleşmede fazla sabitlenirse, sprintler sadece isim olarak kalır.</a:t>
            </a:r>
            <a:endParaRPr lang="en-US" sz="1150" dirty="0"/>
          </a:p>
        </p:txBody>
      </p:sp>
      <p:sp>
        <p:nvSpPr>
          <p:cNvPr id="27" name="Shape 23"/>
          <p:cNvSpPr/>
          <p:nvPr/>
        </p:nvSpPr>
        <p:spPr>
          <a:xfrm>
            <a:off x="8095488" y="3977640"/>
            <a:ext cx="3517392" cy="1463040"/>
          </a:xfrm>
          <a:prstGeom prst="roundRect">
            <a:avLst>
              <a:gd name="adj" fmla="val 5000"/>
            </a:avLst>
          </a:prstGeom>
          <a:solidFill>
            <a:srgbClr val="EDEEF7"/>
          </a:solidFill>
          <a:ln w="12700">
            <a:solidFill>
              <a:srgbClr val="EDEEF7"/>
            </a:solidFill>
            <a:prstDash val="solid"/>
          </a:ln>
        </p:spPr>
      </p:sp>
      <p:sp>
        <p:nvSpPr>
          <p:cNvPr id="28" name="Text 24"/>
          <p:cNvSpPr/>
          <p:nvPr/>
        </p:nvSpPr>
        <p:spPr>
          <a:xfrm>
            <a:off x="8351520" y="4160520"/>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Kritik soru</a:t>
            </a:r>
            <a:endParaRPr lang="en-US" sz="1400" dirty="0"/>
          </a:p>
        </p:txBody>
      </p:sp>
      <p:sp>
        <p:nvSpPr>
          <p:cNvPr id="29" name="Text 25"/>
          <p:cNvSpPr/>
          <p:nvPr/>
        </p:nvSpPr>
        <p:spPr>
          <a:xfrm>
            <a:off x="8351520" y="4526280"/>
            <a:ext cx="3005328" cy="73152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Sözleşme kapsamı esnetilebiliyor mu? Esnetilemiyorsa tarih ve bütçe sabit, kapsam öncelikli yönetilir.</a:t>
            </a:r>
            <a:endParaRPr lang="en-US" sz="1150" dirty="0"/>
          </a:p>
        </p:txBody>
      </p:sp>
      <p:sp>
        <p:nvSpPr>
          <p:cNvPr id="30" name="Shape 26"/>
          <p:cNvSpPr/>
          <p:nvPr/>
        </p:nvSpPr>
        <p:spPr>
          <a:xfrm>
            <a:off x="548640" y="5623560"/>
            <a:ext cx="11064240" cy="621792"/>
          </a:xfrm>
          <a:prstGeom prst="roundRect">
            <a:avLst>
              <a:gd name="adj" fmla="val 8824"/>
            </a:avLst>
          </a:prstGeom>
          <a:solidFill>
            <a:srgbClr val="33348E"/>
          </a:solidFill>
          <a:ln w="12700">
            <a:solidFill>
              <a:srgbClr val="33348E"/>
            </a:solidFill>
            <a:prstDash val="solid"/>
          </a:ln>
        </p:spPr>
      </p:sp>
      <p:sp>
        <p:nvSpPr>
          <p:cNvPr id="31" name="Text 27"/>
          <p:cNvSpPr/>
          <p:nvPr/>
        </p:nvSpPr>
        <p:spPr>
          <a:xfrm>
            <a:off x="868680" y="5769864"/>
            <a:ext cx="10424160" cy="347472"/>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Hibrit rastgele karışım değil, her aşamada bilinçli yaklaşım seçimidir.</a:t>
            </a:r>
            <a:endParaRPr lang="en-US" sz="13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5486400" cy="256032"/>
          </a:xfrm>
          <a:prstGeom prst="rect">
            <a:avLst/>
          </a:prstGeom>
          <a:noFill/>
          <a:ln/>
        </p:spPr>
        <p:txBody>
          <a:bodyPr wrap="square" rtlCol="0" anchor="ctr"/>
          <a:lstStyle/>
          <a:p>
            <a:pPr indent="0" marL="0">
              <a:buNone/>
            </a:pPr>
            <a:r>
              <a:rPr lang="en-US" sz="1100" b="1" spc="120" kern="0" dirty="0">
                <a:solidFill>
                  <a:srgbClr val="CC2229"/>
                </a:solidFill>
                <a:latin typeface="Calibri" pitchFamily="34" charset="0"/>
                <a:ea typeface="Calibri" pitchFamily="34" charset="-122"/>
                <a:cs typeface="Calibri" pitchFamily="34" charset="-120"/>
              </a:rPr>
              <a:t>UYARLAMA</a:t>
            </a:r>
            <a:endParaRPr lang="en-US" sz="1100" dirty="0"/>
          </a:p>
        </p:txBody>
      </p:sp>
      <p:sp>
        <p:nvSpPr>
          <p:cNvPr id="3" name="Text 1"/>
          <p:cNvSpPr/>
          <p:nvPr/>
        </p:nvSpPr>
        <p:spPr>
          <a:xfrm>
            <a:off x="548640" y="566928"/>
            <a:ext cx="9418320" cy="566928"/>
          </a:xfrm>
          <a:prstGeom prst="rect">
            <a:avLst/>
          </a:prstGeom>
          <a:noFill/>
          <a:ln/>
        </p:spPr>
        <p:txBody>
          <a:bodyPr wrap="square" lIns="0" tIns="0" rIns="0" bIns="0" rtlCol="0" anchor="ctr"/>
          <a:lstStyle/>
          <a:p>
            <a:pPr indent="0" marL="0">
              <a:buNone/>
            </a:pPr>
            <a:r>
              <a:rPr lang="en-US" sz="2700" b="1" dirty="0">
                <a:solidFill>
                  <a:srgbClr val="33348E"/>
                </a:solidFill>
                <a:latin typeface="Calibri" pitchFamily="34" charset="0"/>
                <a:ea typeface="Calibri" pitchFamily="34" charset="-122"/>
                <a:cs typeface="Calibri" pitchFamily="34" charset="-120"/>
              </a:rPr>
              <a:t>Proje Tipine Göre Yaklaşım Seçimi</a:t>
            </a:r>
            <a:endParaRPr lang="en-US" sz="2700" dirty="0"/>
          </a:p>
        </p:txBody>
      </p:sp>
      <p:pic>
        <p:nvPicPr>
          <p:cNvPr id="4" name="Image 0" descr="preencoded.png">    </p:cNvPr>
          <p:cNvPicPr>
            <a:picLocks noChangeAspect="1"/>
          </p:cNvPicPr>
          <p:nvPr/>
        </p:nvPicPr>
        <p:blipFill>
          <a:blip r:embed="rId1"/>
          <a:stretch>
            <a:fillRect/>
          </a:stretch>
        </p:blipFill>
        <p:spPr>
          <a:xfrm>
            <a:off x="10469880" y="329184"/>
            <a:ext cx="1188720" cy="557784"/>
          </a:xfrm>
          <a:prstGeom prst="rect">
            <a:avLst/>
          </a:prstGeom>
        </p:spPr>
      </p:pic>
      <p:sp>
        <p:nvSpPr>
          <p:cNvPr id="5" name="Text 2"/>
          <p:cNvSpPr/>
          <p:nvPr/>
        </p:nvSpPr>
        <p:spPr>
          <a:xfrm>
            <a:off x="548640" y="6355080"/>
            <a:ext cx="6400800" cy="274320"/>
          </a:xfrm>
          <a:prstGeom prst="rect">
            <a:avLst/>
          </a:prstGeom>
          <a:noFill/>
          <a:ln/>
        </p:spPr>
        <p:txBody>
          <a:bodyPr wrap="square"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1064240" y="6355080"/>
            <a:ext cx="594360" cy="274320"/>
          </a:xfrm>
          <a:prstGeom prst="rect">
            <a:avLst/>
          </a:prstGeom>
          <a:noFill/>
          <a:ln/>
        </p:spPr>
        <p:txBody>
          <a:bodyPr wrap="square"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48</a:t>
            </a:r>
            <a:endParaRPr lang="en-US" sz="9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548640" y="1600200"/>
          <a:ext cx="11064240" cy="914400"/>
        </p:xfrm>
        <a:graphic>
          <a:graphicData uri="http://schemas.openxmlformats.org/drawingml/2006/table">
            <a:tbl>
              <a:tblPr/>
              <a:tblGrid>
                <a:gridCol w="2926080"/>
                <a:gridCol w="2286000"/>
                <a:gridCol w="3108960"/>
                <a:gridCol w="2743200"/>
              </a:tblGrid>
              <a:tr h="493776">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Proje tipi</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33348E"/>
                    </a:solidFill>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Belirsizlik</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33348E"/>
                    </a:solidFill>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Önerilen yaklaşım</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33348E"/>
                    </a:solidFill>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Neden</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33348E"/>
                    </a:solidFill>
                  </a:tcPr>
                </a:tc>
              </a:tr>
              <a:tr h="493776">
                <a:tc>
                  <a:txBody>
                    <a:bodyPr/>
                    <a:lstStyle/>
                    <a:p>
                      <a:pPr indent="0" marL="0">
                        <a:buNone/>
                      </a:pPr>
                      <a:r>
                        <a:rPr lang="en-US" sz="1200" b="1" dirty="0">
                          <a:solidFill>
                            <a:srgbClr val="33348E"/>
                          </a:solidFill>
                          <a:latin typeface="Calibri" pitchFamily="34" charset="0"/>
                          <a:ea typeface="Calibri" pitchFamily="34" charset="-122"/>
                          <a:cs typeface="Calibri" pitchFamily="34" charset="-120"/>
                        </a:rPr>
                        <a:t>Roll-out</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Düşük</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Tahminli, hafif kontrollerle</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Çözüm kanıtlanmış, tekrar ediliyor</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r>
              <a:tr h="493776">
                <a:tc>
                  <a:txBody>
                    <a:bodyPr/>
                    <a:lstStyle/>
                    <a:p>
                      <a:pPr indent="0" marL="0">
                        <a:buNone/>
                      </a:pPr>
                      <a:r>
                        <a:rPr lang="en-US" sz="1200" b="1" dirty="0">
                          <a:solidFill>
                            <a:srgbClr val="33348E"/>
                          </a:solidFill>
                          <a:latin typeface="Calibri" pitchFamily="34" charset="0"/>
                          <a:ea typeface="Calibri" pitchFamily="34" charset="-122"/>
                          <a:cs typeface="Calibri" pitchFamily="34" charset="-120"/>
                        </a:rPr>
                        <a:t>Regulative</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Düşük, tarih sabit</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Tahminli, izlenebilirlik yüksek</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Uyum kanıtı ve dokümantasyon şart</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r>
              <a:tr h="493776">
                <a:tc>
                  <a:txBody>
                    <a:bodyPr/>
                    <a:lstStyle/>
                    <a:p>
                      <a:pPr indent="0" marL="0">
                        <a:buNone/>
                      </a:pPr>
                      <a:r>
                        <a:rPr lang="en-US" sz="1200" b="1" dirty="0">
                          <a:solidFill>
                            <a:srgbClr val="33348E"/>
                          </a:solidFill>
                          <a:latin typeface="Calibri" pitchFamily="34" charset="0"/>
                          <a:ea typeface="Calibri" pitchFamily="34" charset="-122"/>
                          <a:cs typeface="Calibri" pitchFamily="34" charset="-120"/>
                        </a:rPr>
                        <a:t>Corporate Applications</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Orta</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Hibrit: S0 sonrası sprintler</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Kapsam netleşiyor ama tam değil</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r>
              <a:tr h="493776">
                <a:tc>
                  <a:txBody>
                    <a:bodyPr/>
                    <a:lstStyle/>
                    <a:p>
                      <a:pPr indent="0" marL="0">
                        <a:buNone/>
                      </a:pPr>
                      <a:r>
                        <a:rPr lang="en-US" sz="1200" b="1" dirty="0">
                          <a:solidFill>
                            <a:srgbClr val="33348E"/>
                          </a:solidFill>
                          <a:latin typeface="Calibri" pitchFamily="34" charset="0"/>
                          <a:ea typeface="Calibri" pitchFamily="34" charset="-122"/>
                          <a:cs typeface="Calibri" pitchFamily="34" charset="-120"/>
                        </a:rPr>
                        <a:t>Process Improvement</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Orta, akış değişken</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Kanban, sürekli akış</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Talep düzensiz, sabit sprint zorlar</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r>
              <a:tr h="493776">
                <a:tc>
                  <a:txBody>
                    <a:bodyPr/>
                    <a:lstStyle/>
                    <a:p>
                      <a:pPr indent="0" marL="0">
                        <a:buNone/>
                      </a:pPr>
                      <a:r>
                        <a:rPr lang="en-US" sz="1200" b="1" dirty="0">
                          <a:solidFill>
                            <a:srgbClr val="33348E"/>
                          </a:solidFill>
                          <a:latin typeface="Calibri" pitchFamily="34" charset="0"/>
                          <a:ea typeface="Calibri" pitchFamily="34" charset="-122"/>
                          <a:cs typeface="Calibri" pitchFamily="34" charset="-120"/>
                        </a:rPr>
                        <a:t>Analytics, R&amp;IA ve AI</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Yüksek</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Çevik, veri kalitesine göre</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Sonuç deneyerek ortaya çıkar</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r>
              <a:tr h="493776">
                <a:tc>
                  <a:txBody>
                    <a:bodyPr/>
                    <a:lstStyle/>
                    <a:p>
                      <a:pPr indent="0" marL="0">
                        <a:buNone/>
                      </a:pPr>
                      <a:r>
                        <a:rPr lang="en-US" sz="1200" b="1" dirty="0">
                          <a:solidFill>
                            <a:srgbClr val="33348E"/>
                          </a:solidFill>
                          <a:latin typeface="Calibri" pitchFamily="34" charset="0"/>
                          <a:ea typeface="Calibri" pitchFamily="34" charset="-122"/>
                          <a:cs typeface="Calibri" pitchFamily="34" charset="-120"/>
                        </a:rPr>
                        <a:t>PoC ve Innovation</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Çok yüksek</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Keşifsel: hipotez, dene, ölç</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Amaç teslim değil, öğrenmek</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r>
            </a:tbl>
          </a:graphicData>
        </a:graphic>
      </p:graphicFrame>
      <p:sp>
        <p:nvSpPr>
          <p:cNvPr id="9" name="Shape 4"/>
          <p:cNvSpPr/>
          <p:nvPr/>
        </p:nvSpPr>
        <p:spPr>
          <a:xfrm>
            <a:off x="548640" y="5349240"/>
            <a:ext cx="11064240" cy="777240"/>
          </a:xfrm>
          <a:prstGeom prst="roundRect">
            <a:avLst>
              <a:gd name="adj" fmla="val 7059"/>
            </a:avLst>
          </a:prstGeom>
          <a:solidFill>
            <a:srgbClr val="33348E"/>
          </a:solidFill>
          <a:ln w="12700">
            <a:solidFill>
              <a:srgbClr val="33348E"/>
            </a:solidFill>
            <a:prstDash val="solid"/>
          </a:ln>
        </p:spPr>
      </p:sp>
      <p:sp>
        <p:nvSpPr>
          <p:cNvPr id="10" name="Text 5"/>
          <p:cNvSpPr/>
          <p:nvPr/>
        </p:nvSpPr>
        <p:spPr>
          <a:xfrm>
            <a:off x="868680" y="5431536"/>
            <a:ext cx="10424160" cy="347472"/>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Metodoloji proje tipiyle otomatik gelmez. Tip bir başlangıç noktasıdır, kararı belirsizlik ve risk verir.</a:t>
            </a:r>
            <a:endParaRPr lang="en-US" sz="1300" dirty="0"/>
          </a:p>
        </p:txBody>
      </p:sp>
      <p:sp>
        <p:nvSpPr>
          <p:cNvPr id="11" name="Text 6"/>
          <p:cNvSpPr/>
          <p:nvPr/>
        </p:nvSpPr>
        <p:spPr>
          <a:xfrm>
            <a:off x="868680" y="5715000"/>
            <a:ext cx="10424160" cy="274320"/>
          </a:xfrm>
          <a:prstGeom prst="rect">
            <a:avLst/>
          </a:prstGeom>
          <a:noFill/>
          <a:ln/>
        </p:spPr>
        <p:txBody>
          <a:bodyPr wrap="square" lIns="0" tIns="0" rIns="0" bIns="0" rtlCol="0" anchor="ctr"/>
          <a:lstStyle/>
          <a:p>
            <a:pPr indent="0" marL="0">
              <a:buNone/>
            </a:pPr>
            <a:r>
              <a:rPr lang="en-US" sz="1150" dirty="0">
                <a:solidFill>
                  <a:srgbClr val="C9CAE6"/>
                </a:solidFill>
                <a:latin typeface="Calibri" pitchFamily="34" charset="0"/>
                <a:ea typeface="Calibri" pitchFamily="34" charset="-122"/>
                <a:cs typeface="Calibri" pitchFamily="34" charset="-120"/>
              </a:rPr>
              <a:t>Portföy 3.0 zaten metodolojiyi değerlendirme kriteri olarak soruyor. Bu slayt o soruya cevap verme rehberidir.</a:t>
            </a:r>
            <a:endParaRPr lang="en-US" sz="115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5486400" cy="256032"/>
          </a:xfrm>
          <a:prstGeom prst="rect">
            <a:avLst/>
          </a:prstGeom>
          <a:noFill/>
          <a:ln/>
        </p:spPr>
        <p:txBody>
          <a:bodyPr wrap="square" rtlCol="0" anchor="ctr"/>
          <a:lstStyle/>
          <a:p>
            <a:pPr indent="0" marL="0">
              <a:buNone/>
            </a:pPr>
            <a:r>
              <a:rPr lang="en-US" sz="1100" b="1" spc="120" kern="0" dirty="0">
                <a:solidFill>
                  <a:srgbClr val="CC2229"/>
                </a:solidFill>
                <a:latin typeface="Calibri" pitchFamily="34" charset="0"/>
                <a:ea typeface="Calibri" pitchFamily="34" charset="-122"/>
                <a:cs typeface="Calibri" pitchFamily="34" charset="-120"/>
              </a:rPr>
              <a:t>DELIVERY MODEL</a:t>
            </a:r>
            <a:endParaRPr lang="en-US" sz="1100" dirty="0"/>
          </a:p>
        </p:txBody>
      </p:sp>
      <p:sp>
        <p:nvSpPr>
          <p:cNvPr id="3" name="Text 1"/>
          <p:cNvSpPr/>
          <p:nvPr/>
        </p:nvSpPr>
        <p:spPr>
          <a:xfrm>
            <a:off x="548640" y="566928"/>
            <a:ext cx="9418320" cy="566928"/>
          </a:xfrm>
          <a:prstGeom prst="rect">
            <a:avLst/>
          </a:prstGeom>
          <a:noFill/>
          <a:ln/>
        </p:spPr>
        <p:txBody>
          <a:bodyPr wrap="square" lIns="0" tIns="0" rIns="0" bIns="0" rtlCol="0" anchor="ctr"/>
          <a:lstStyle/>
          <a:p>
            <a:pPr indent="0" marL="0">
              <a:buNone/>
            </a:pPr>
            <a:r>
              <a:rPr lang="en-US" sz="2700" b="1" dirty="0">
                <a:solidFill>
                  <a:srgbClr val="33348E"/>
                </a:solidFill>
                <a:latin typeface="Calibri" pitchFamily="34" charset="0"/>
                <a:ea typeface="Calibri" pitchFamily="34" charset="-122"/>
                <a:cs typeface="Calibri" pitchFamily="34" charset="-120"/>
              </a:rPr>
              <a:t>Delivery Model Bileşenleri Hibritte Nasıl Kullanılır?</a:t>
            </a:r>
            <a:endParaRPr lang="en-US" sz="2700" dirty="0"/>
          </a:p>
        </p:txBody>
      </p:sp>
      <p:pic>
        <p:nvPicPr>
          <p:cNvPr id="4" name="Image 0" descr="preencoded.png">    </p:cNvPr>
          <p:cNvPicPr>
            <a:picLocks noChangeAspect="1"/>
          </p:cNvPicPr>
          <p:nvPr/>
        </p:nvPicPr>
        <p:blipFill>
          <a:blip r:embed="rId1"/>
          <a:stretch>
            <a:fillRect/>
          </a:stretch>
        </p:blipFill>
        <p:spPr>
          <a:xfrm>
            <a:off x="10469880" y="329184"/>
            <a:ext cx="1188720" cy="557784"/>
          </a:xfrm>
          <a:prstGeom prst="rect">
            <a:avLst/>
          </a:prstGeom>
        </p:spPr>
      </p:pic>
      <p:sp>
        <p:nvSpPr>
          <p:cNvPr id="5" name="Text 2"/>
          <p:cNvSpPr/>
          <p:nvPr/>
        </p:nvSpPr>
        <p:spPr>
          <a:xfrm>
            <a:off x="548640" y="6355080"/>
            <a:ext cx="6400800" cy="274320"/>
          </a:xfrm>
          <a:prstGeom prst="rect">
            <a:avLst/>
          </a:prstGeom>
          <a:noFill/>
          <a:ln/>
        </p:spPr>
        <p:txBody>
          <a:bodyPr wrap="square"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1064240" y="6355080"/>
            <a:ext cx="594360" cy="274320"/>
          </a:xfrm>
          <a:prstGeom prst="rect">
            <a:avLst/>
          </a:prstGeom>
          <a:noFill/>
          <a:ln/>
        </p:spPr>
        <p:txBody>
          <a:bodyPr wrap="square"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53</a:t>
            </a:r>
            <a:endParaRPr lang="en-US" sz="9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548640" y="1572768"/>
          <a:ext cx="11064240" cy="914400"/>
        </p:xfrm>
        <a:graphic>
          <a:graphicData uri="http://schemas.openxmlformats.org/drawingml/2006/table">
            <a:tbl>
              <a:tblPr/>
              <a:tblGrid>
                <a:gridCol w="3383280"/>
                <a:gridCol w="1554480"/>
                <a:gridCol w="6126480"/>
              </a:tblGrid>
              <a:tr h="411480">
                <a:tc>
                  <a:txBody>
                    <a:bodyPr/>
                    <a:lstStyle/>
                    <a:p>
                      <a:pPr indent="0" marL="0">
                        <a:buNone/>
                      </a:pPr>
                      <a:r>
                        <a:rPr lang="en-US" sz="1150" b="1" dirty="0">
                          <a:solidFill>
                            <a:srgbClr val="FFFFFF"/>
                          </a:solidFill>
                          <a:latin typeface="Calibri" pitchFamily="34" charset="0"/>
                          <a:ea typeface="Calibri" pitchFamily="34" charset="-122"/>
                          <a:cs typeface="Calibri" pitchFamily="34" charset="-120"/>
                        </a:rPr>
                        <a:t>Bileşen</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33348E"/>
                    </a:solidFill>
                  </a:tcPr>
                </a:tc>
                <a:tc>
                  <a:txBody>
                    <a:bodyPr/>
                    <a:lstStyle/>
                    <a:p>
                      <a:pPr indent="0" marL="0">
                        <a:buNone/>
                      </a:pPr>
                      <a:r>
                        <a:rPr lang="en-US" sz="1150" b="1" dirty="0">
                          <a:solidFill>
                            <a:srgbClr val="FFFFFF"/>
                          </a:solidFill>
                          <a:latin typeface="Calibri" pitchFamily="34" charset="0"/>
                          <a:ea typeface="Calibri" pitchFamily="34" charset="-122"/>
                          <a:cs typeface="Calibri" pitchFamily="34" charset="-120"/>
                        </a:rPr>
                        <a:t>Her projede</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33348E"/>
                    </a:solidFill>
                  </a:tcPr>
                </a:tc>
                <a:tc>
                  <a:txBody>
                    <a:bodyPr/>
                    <a:lstStyle/>
                    <a:p>
                      <a:pPr indent="0" marL="0">
                        <a:buNone/>
                      </a:pPr>
                      <a:r>
                        <a:rPr lang="en-US" sz="1150" b="1" dirty="0">
                          <a:solidFill>
                            <a:srgbClr val="FFFFFF"/>
                          </a:solidFill>
                          <a:latin typeface="Calibri" pitchFamily="34" charset="0"/>
                          <a:ea typeface="Calibri" pitchFamily="34" charset="-122"/>
                          <a:cs typeface="Calibri" pitchFamily="34" charset="-120"/>
                        </a:rPr>
                        <a:t>Hibritte nasıl uygulanır</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33348E"/>
                    </a:solidFill>
                  </a:tcPr>
                </a:tc>
              </a:tr>
              <a:tr h="411480">
                <a:tc>
                  <a:txBody>
                    <a:bodyPr/>
                    <a:lstStyle/>
                    <a:p>
                      <a:pPr indent="0" marL="0">
                        <a:buNone/>
                      </a:pPr>
                      <a:r>
                        <a:rPr lang="en-US" sz="1150" b="1" dirty="0">
                          <a:solidFill>
                            <a:srgbClr val="33348E"/>
                          </a:solidFill>
                          <a:latin typeface="Calibri" pitchFamily="34" charset="0"/>
                          <a:ea typeface="Calibri" pitchFamily="34" charset="-122"/>
                          <a:cs typeface="Calibri" pitchFamily="34" charset="-120"/>
                        </a:rPr>
                        <a:t>RACI ve iletişim planı</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Evet</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Sprint ritmi ve gözden geçirme toplantıları planın içine yazılır</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r>
              <a:tr h="411480">
                <a:tc>
                  <a:txBody>
                    <a:bodyPr/>
                    <a:lstStyle/>
                    <a:p>
                      <a:pPr indent="0" marL="0">
                        <a:buNone/>
                      </a:pPr>
                      <a:r>
                        <a:rPr lang="en-US" sz="1150" b="1" dirty="0">
                          <a:solidFill>
                            <a:srgbClr val="33348E"/>
                          </a:solidFill>
                          <a:latin typeface="Calibri" pitchFamily="34" charset="0"/>
                          <a:ea typeface="Calibri" pitchFamily="34" charset="-122"/>
                          <a:cs typeface="Calibri" pitchFamily="34" charset="-120"/>
                        </a:rPr>
                        <a:t>Requirement Traceability</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Evet</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Backlog kaleminden kabul ölçütüne kadar izlenebilirlik kurulur</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r>
              <a:tr h="411480">
                <a:tc>
                  <a:txBody>
                    <a:bodyPr/>
                    <a:lstStyle/>
                    <a:p>
                      <a:pPr indent="0" marL="0">
                        <a:buNone/>
                      </a:pPr>
                      <a:r>
                        <a:rPr lang="en-US" sz="1150" b="1" dirty="0">
                          <a:solidFill>
                            <a:srgbClr val="33348E"/>
                          </a:solidFill>
                          <a:latin typeface="Calibri" pitchFamily="34" charset="0"/>
                          <a:ea typeface="Calibri" pitchFamily="34" charset="-122"/>
                          <a:cs typeface="Calibri" pitchFamily="34" charset="-120"/>
                        </a:rPr>
                        <a:t>CR süreci</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Evet</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Value Card'ı etkilemeyen değişiklik backlog önceliğidir, etkileyen CR'dir</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r>
              <a:tr h="411480">
                <a:tc>
                  <a:txBody>
                    <a:bodyPr/>
                    <a:lstStyle/>
                    <a:p>
                      <a:pPr indent="0" marL="0">
                        <a:buNone/>
                      </a:pPr>
                      <a:r>
                        <a:rPr lang="en-US" sz="1150" b="1" dirty="0">
                          <a:solidFill>
                            <a:srgbClr val="33348E"/>
                          </a:solidFill>
                          <a:latin typeface="Calibri" pitchFamily="34" charset="0"/>
                          <a:ea typeface="Calibri" pitchFamily="34" charset="-122"/>
                          <a:cs typeface="Calibri" pitchFamily="34" charset="-120"/>
                        </a:rPr>
                        <a:t>Test yönetimi</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Evet</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Test sprint içine alınır. T1 sadece bütünleşik doğrulama için kalır</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r>
              <a:tr h="411480">
                <a:tc>
                  <a:txBody>
                    <a:bodyPr/>
                    <a:lstStyle/>
                    <a:p>
                      <a:pPr indent="0" marL="0">
                        <a:buNone/>
                      </a:pPr>
                      <a:r>
                        <a:rPr lang="en-US" sz="1150" b="1" dirty="0">
                          <a:solidFill>
                            <a:srgbClr val="33348E"/>
                          </a:solidFill>
                          <a:latin typeface="Calibri" pitchFamily="34" charset="0"/>
                          <a:ea typeface="Calibri" pitchFamily="34" charset="-122"/>
                          <a:cs typeface="Calibri" pitchFamily="34" charset="-120"/>
                        </a:rPr>
                        <a:t>Go / NoGo</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Evet</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Her sürüm için hafif kontrol, tek büyük kapı yerine</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r>
              <a:tr h="411480">
                <a:tc>
                  <a:txBody>
                    <a:bodyPr/>
                    <a:lstStyle/>
                    <a:p>
                      <a:pPr indent="0" marL="0">
                        <a:buNone/>
                      </a:pPr>
                      <a:r>
                        <a:rPr lang="en-US" sz="1150" b="1" dirty="0">
                          <a:solidFill>
                            <a:srgbClr val="33348E"/>
                          </a:solidFill>
                          <a:latin typeface="Calibri" pitchFamily="34" charset="0"/>
                          <a:ea typeface="Calibri" pitchFamily="34" charset="-122"/>
                          <a:cs typeface="Calibri" pitchFamily="34" charset="-120"/>
                        </a:rPr>
                        <a:t>Hyper-care ve destek</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Evet</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Sık sürümde kısalır, tek büyük çıkışta uzar</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r>
              <a:tr h="411480">
                <a:tc>
                  <a:txBody>
                    <a:bodyPr/>
                    <a:lstStyle/>
                    <a:p>
                      <a:pPr indent="0" marL="0">
                        <a:buNone/>
                      </a:pPr>
                      <a:r>
                        <a:rPr lang="en-US" sz="1150" b="1" dirty="0">
                          <a:solidFill>
                            <a:srgbClr val="33348E"/>
                          </a:solidFill>
                          <a:latin typeface="Calibri" pitchFamily="34" charset="0"/>
                          <a:ea typeface="Calibri" pitchFamily="34" charset="-122"/>
                          <a:cs typeface="Calibri" pitchFamily="34" charset="-120"/>
                        </a:rPr>
                        <a:t>Kapanış ve öğrenilmiş dersler</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Evet</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Retrospektiflerde toplanır, sonda tek seferde derlenmez</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r>
              <a:tr h="411480">
                <a:tc>
                  <a:txBody>
                    <a:bodyPr/>
                    <a:lstStyle/>
                    <a:p>
                      <a:pPr indent="0" marL="0">
                        <a:buNone/>
                      </a:pPr>
                      <a:r>
                        <a:rPr lang="en-US" sz="1150" b="1" dirty="0">
                          <a:solidFill>
                            <a:srgbClr val="33348E"/>
                          </a:solidFill>
                          <a:latin typeface="Calibri" pitchFamily="34" charset="0"/>
                          <a:ea typeface="Calibri" pitchFamily="34" charset="-122"/>
                          <a:cs typeface="Calibri" pitchFamily="34" charset="-120"/>
                        </a:rPr>
                        <a:t>Fayda gerçekleşmesi</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Evet</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150" dirty="0">
                          <a:solidFill>
                            <a:srgbClr val="55566B"/>
                          </a:solidFill>
                          <a:latin typeface="Calibri" pitchFamily="34" charset="0"/>
                          <a:ea typeface="Calibri" pitchFamily="34" charset="-122"/>
                          <a:cs typeface="Calibri" pitchFamily="34" charset="-120"/>
                        </a:rPr>
                        <a:t>Kapanışta değil, devreye alma sonrası ölçüm takviminde</a:t>
                      </a:r>
                      <a:endParaRPr lang="en-US" sz="115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r>
            </a:tbl>
          </a:graphicData>
        </a:graphic>
      </p:graphicFrame>
      <p:sp>
        <p:nvSpPr>
          <p:cNvPr id="9" name="Shape 4"/>
          <p:cNvSpPr/>
          <p:nvPr/>
        </p:nvSpPr>
        <p:spPr>
          <a:xfrm>
            <a:off x="548640" y="5532120"/>
            <a:ext cx="11064240" cy="640080"/>
          </a:xfrm>
          <a:prstGeom prst="roundRect">
            <a:avLst>
              <a:gd name="adj" fmla="val 8571"/>
            </a:avLst>
          </a:prstGeom>
          <a:solidFill>
            <a:srgbClr val="33348E"/>
          </a:solidFill>
          <a:ln w="12700">
            <a:solidFill>
              <a:srgbClr val="33348E"/>
            </a:solidFill>
            <a:prstDash val="solid"/>
          </a:ln>
        </p:spPr>
      </p:sp>
      <p:sp>
        <p:nvSpPr>
          <p:cNvPr id="10" name="Text 5"/>
          <p:cNvSpPr/>
          <p:nvPr/>
        </p:nvSpPr>
        <p:spPr>
          <a:xfrm>
            <a:off x="868680" y="5678424"/>
            <a:ext cx="10424160" cy="347472"/>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Hibritte hiçbir kontrol kaldırılmaz. Değişen şey, kontrolün ne zaman ve ne sıklıkla yapıldığıdır.</a:t>
            </a:r>
            <a:endParaRPr lang="en-US" sz="13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5486400" cy="256032"/>
          </a:xfrm>
          <a:prstGeom prst="rect">
            <a:avLst/>
          </a:prstGeom>
          <a:noFill/>
          <a:ln/>
        </p:spPr>
        <p:txBody>
          <a:bodyPr wrap="square" rtlCol="0" anchor="ctr"/>
          <a:lstStyle/>
          <a:p>
            <a:pPr indent="0" marL="0">
              <a:buNone/>
            </a:pPr>
            <a:r>
              <a:rPr lang="en-US" sz="1100" b="1" spc="120" kern="0" dirty="0">
                <a:solidFill>
                  <a:srgbClr val="CC2229"/>
                </a:solidFill>
                <a:latin typeface="Calibri" pitchFamily="34" charset="0"/>
                <a:ea typeface="Calibri" pitchFamily="34" charset="-122"/>
                <a:cs typeface="Calibri" pitchFamily="34" charset="-120"/>
              </a:rPr>
              <a:t>DELIVERY MODEL</a:t>
            </a:r>
            <a:endParaRPr lang="en-US" sz="1100" dirty="0"/>
          </a:p>
        </p:txBody>
      </p:sp>
      <p:sp>
        <p:nvSpPr>
          <p:cNvPr id="3" name="Text 1"/>
          <p:cNvSpPr/>
          <p:nvPr/>
        </p:nvSpPr>
        <p:spPr>
          <a:xfrm>
            <a:off x="548640" y="566928"/>
            <a:ext cx="9418320" cy="566928"/>
          </a:xfrm>
          <a:prstGeom prst="rect">
            <a:avLst/>
          </a:prstGeom>
          <a:noFill/>
          <a:ln/>
        </p:spPr>
        <p:txBody>
          <a:bodyPr wrap="square" lIns="0" tIns="0" rIns="0" bIns="0" rtlCol="0" anchor="ctr"/>
          <a:lstStyle/>
          <a:p>
            <a:pPr indent="0" marL="0">
              <a:buNone/>
            </a:pPr>
            <a:r>
              <a:rPr lang="en-US" sz="2700" b="1" dirty="0">
                <a:solidFill>
                  <a:srgbClr val="33348E"/>
                </a:solidFill>
                <a:latin typeface="Calibri" pitchFamily="34" charset="0"/>
                <a:ea typeface="Calibri" pitchFamily="34" charset="-122"/>
                <a:cs typeface="Calibri" pitchFamily="34" charset="-120"/>
              </a:rPr>
              <a:t>Kapsam Değişimi: Backlog mu, CR mi?</a:t>
            </a:r>
            <a:endParaRPr lang="en-US" sz="2700" dirty="0"/>
          </a:p>
        </p:txBody>
      </p:sp>
      <p:pic>
        <p:nvPicPr>
          <p:cNvPr id="4" name="Image 0" descr="preencoded.png">    </p:cNvPr>
          <p:cNvPicPr>
            <a:picLocks noChangeAspect="1"/>
          </p:cNvPicPr>
          <p:nvPr/>
        </p:nvPicPr>
        <p:blipFill>
          <a:blip r:embed="rId1"/>
          <a:stretch>
            <a:fillRect/>
          </a:stretch>
        </p:blipFill>
        <p:spPr>
          <a:xfrm>
            <a:off x="10469880" y="329184"/>
            <a:ext cx="1188720" cy="557784"/>
          </a:xfrm>
          <a:prstGeom prst="rect">
            <a:avLst/>
          </a:prstGeom>
        </p:spPr>
      </p:pic>
      <p:sp>
        <p:nvSpPr>
          <p:cNvPr id="5" name="Text 2"/>
          <p:cNvSpPr/>
          <p:nvPr/>
        </p:nvSpPr>
        <p:spPr>
          <a:xfrm>
            <a:off x="548640" y="6355080"/>
            <a:ext cx="6400800" cy="274320"/>
          </a:xfrm>
          <a:prstGeom prst="rect">
            <a:avLst/>
          </a:prstGeom>
          <a:noFill/>
          <a:ln/>
        </p:spPr>
        <p:txBody>
          <a:bodyPr wrap="square"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1064240" y="6355080"/>
            <a:ext cx="594360" cy="274320"/>
          </a:xfrm>
          <a:prstGeom prst="rect">
            <a:avLst/>
          </a:prstGeom>
          <a:noFill/>
          <a:ln/>
        </p:spPr>
        <p:txBody>
          <a:bodyPr wrap="square"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54</a:t>
            </a:r>
            <a:endParaRPr lang="en-US" sz="900" dirty="0"/>
          </a:p>
        </p:txBody>
      </p:sp>
      <p:sp>
        <p:nvSpPr>
          <p:cNvPr id="8" name="Shape 4"/>
          <p:cNvSpPr/>
          <p:nvPr/>
        </p:nvSpPr>
        <p:spPr>
          <a:xfrm>
            <a:off x="548640" y="1600200"/>
            <a:ext cx="3517392" cy="1371600"/>
          </a:xfrm>
          <a:prstGeom prst="roundRect">
            <a:avLst>
              <a:gd name="adj" fmla="val 5333"/>
            </a:avLst>
          </a:prstGeom>
          <a:solidFill>
            <a:srgbClr val="EDEEF7"/>
          </a:solidFill>
          <a:ln w="12700">
            <a:solidFill>
              <a:srgbClr val="EDEEF7"/>
            </a:solidFill>
            <a:prstDash val="solid"/>
          </a:ln>
        </p:spPr>
      </p:sp>
      <p:sp>
        <p:nvSpPr>
          <p:cNvPr id="9" name="Text 5"/>
          <p:cNvSpPr/>
          <p:nvPr/>
        </p:nvSpPr>
        <p:spPr>
          <a:xfrm>
            <a:off x="804672" y="1783080"/>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Soru 1</a:t>
            </a:r>
            <a:endParaRPr lang="en-US" sz="1400" dirty="0"/>
          </a:p>
        </p:txBody>
      </p:sp>
      <p:sp>
        <p:nvSpPr>
          <p:cNvPr id="10" name="Text 6"/>
          <p:cNvSpPr/>
          <p:nvPr/>
        </p:nvSpPr>
        <p:spPr>
          <a:xfrm>
            <a:off x="804672" y="2148840"/>
            <a:ext cx="3005328" cy="64008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Değişiklik Value Card'daki faydayı veya KPI'ı değiştiriyor mu?</a:t>
            </a:r>
            <a:endParaRPr lang="en-US" sz="1150" dirty="0"/>
          </a:p>
        </p:txBody>
      </p:sp>
      <p:sp>
        <p:nvSpPr>
          <p:cNvPr id="11" name="Shape 7"/>
          <p:cNvSpPr/>
          <p:nvPr/>
        </p:nvSpPr>
        <p:spPr>
          <a:xfrm>
            <a:off x="4322064" y="1600200"/>
            <a:ext cx="3517392" cy="1371600"/>
          </a:xfrm>
          <a:prstGeom prst="roundRect">
            <a:avLst>
              <a:gd name="adj" fmla="val 5333"/>
            </a:avLst>
          </a:prstGeom>
          <a:solidFill>
            <a:srgbClr val="EDEEF7"/>
          </a:solidFill>
          <a:ln w="12700">
            <a:solidFill>
              <a:srgbClr val="EDEEF7"/>
            </a:solidFill>
            <a:prstDash val="solid"/>
          </a:ln>
        </p:spPr>
      </p:sp>
      <p:sp>
        <p:nvSpPr>
          <p:cNvPr id="12" name="Text 8"/>
          <p:cNvSpPr/>
          <p:nvPr/>
        </p:nvSpPr>
        <p:spPr>
          <a:xfrm>
            <a:off x="4578096" y="1783080"/>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Soru 2</a:t>
            </a:r>
            <a:endParaRPr lang="en-US" sz="1400" dirty="0"/>
          </a:p>
        </p:txBody>
      </p:sp>
      <p:sp>
        <p:nvSpPr>
          <p:cNvPr id="13" name="Text 9"/>
          <p:cNvSpPr/>
          <p:nvPr/>
        </p:nvSpPr>
        <p:spPr>
          <a:xfrm>
            <a:off x="4578096" y="2148840"/>
            <a:ext cx="3005328" cy="64008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Sözleşme kapsamını, bütçeyi veya go-live tarihini değiştiriyor mu?</a:t>
            </a:r>
            <a:endParaRPr lang="en-US" sz="1150" dirty="0"/>
          </a:p>
        </p:txBody>
      </p:sp>
      <p:sp>
        <p:nvSpPr>
          <p:cNvPr id="14" name="Shape 10"/>
          <p:cNvSpPr/>
          <p:nvPr/>
        </p:nvSpPr>
        <p:spPr>
          <a:xfrm>
            <a:off x="8095488" y="1600200"/>
            <a:ext cx="3517392" cy="1371600"/>
          </a:xfrm>
          <a:prstGeom prst="roundRect">
            <a:avLst>
              <a:gd name="adj" fmla="val 5333"/>
            </a:avLst>
          </a:prstGeom>
          <a:solidFill>
            <a:srgbClr val="EDEEF7"/>
          </a:solidFill>
          <a:ln w="12700">
            <a:solidFill>
              <a:srgbClr val="EDEEF7"/>
            </a:solidFill>
            <a:prstDash val="solid"/>
          </a:ln>
        </p:spPr>
      </p:sp>
      <p:sp>
        <p:nvSpPr>
          <p:cNvPr id="15" name="Text 11"/>
          <p:cNvSpPr/>
          <p:nvPr/>
        </p:nvSpPr>
        <p:spPr>
          <a:xfrm>
            <a:off x="8351520" y="1783080"/>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Soru 3</a:t>
            </a:r>
            <a:endParaRPr lang="en-US" sz="1400" dirty="0"/>
          </a:p>
        </p:txBody>
      </p:sp>
      <p:sp>
        <p:nvSpPr>
          <p:cNvPr id="16" name="Text 12"/>
          <p:cNvSpPr/>
          <p:nvPr/>
        </p:nvSpPr>
        <p:spPr>
          <a:xfrm>
            <a:off x="8351520" y="2148840"/>
            <a:ext cx="3005328" cy="64008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İkisi de hayırsa, bu sadece bir öncelik kararıdır.</a:t>
            </a:r>
            <a:endParaRPr lang="en-US" sz="1150" dirty="0"/>
          </a:p>
        </p:txBody>
      </p:sp>
      <p:sp>
        <p:nvSpPr>
          <p:cNvPr id="17" name="Shape 13"/>
          <p:cNvSpPr/>
          <p:nvPr/>
        </p:nvSpPr>
        <p:spPr>
          <a:xfrm>
            <a:off x="548640" y="3200400"/>
            <a:ext cx="5394960" cy="1691640"/>
          </a:xfrm>
          <a:prstGeom prst="roundRect">
            <a:avLst>
              <a:gd name="adj" fmla="val 3784"/>
            </a:avLst>
          </a:prstGeom>
          <a:solidFill>
            <a:srgbClr val="EDEEF7"/>
          </a:solidFill>
          <a:ln w="12700">
            <a:solidFill>
              <a:srgbClr val="EDEEF7"/>
            </a:solidFill>
            <a:prstDash val="solid"/>
          </a:ln>
        </p:spPr>
      </p:sp>
      <p:sp>
        <p:nvSpPr>
          <p:cNvPr id="18" name="Text 14"/>
          <p:cNvSpPr/>
          <p:nvPr/>
        </p:nvSpPr>
        <p:spPr>
          <a:xfrm>
            <a:off x="868680" y="3364992"/>
            <a:ext cx="4754880" cy="32004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Backlog kararı</a:t>
            </a:r>
            <a:endParaRPr lang="en-US" sz="1500" dirty="0"/>
          </a:p>
        </p:txBody>
      </p:sp>
      <p:sp>
        <p:nvSpPr>
          <p:cNvPr id="19" name="Text 15"/>
          <p:cNvSpPr/>
          <p:nvPr/>
        </p:nvSpPr>
        <p:spPr>
          <a:xfrm>
            <a:off x="868680" y="3767328"/>
            <a:ext cx="4754880" cy="914400"/>
          </a:xfrm>
          <a:prstGeom prst="rect">
            <a:avLst/>
          </a:prstGeom>
          <a:noFill/>
          <a:ln/>
        </p:spPr>
        <p:txBody>
          <a:bodyPr wrap="square" lIns="0" tIns="0" rIns="0" bIns="0" rtlCol="0" anchor="ctr"/>
          <a:lstStyle/>
          <a:p>
            <a:pPr indent="0" marL="0">
              <a:buNone/>
            </a:pPr>
            <a:r>
              <a:rPr lang="en-US" sz="1250" dirty="0">
                <a:solidFill>
                  <a:srgbClr val="55566B"/>
                </a:solidFill>
                <a:latin typeface="Calibri" pitchFamily="34" charset="0"/>
                <a:ea typeface="Calibri" pitchFamily="34" charset="-122"/>
                <a:cs typeface="Calibri" pitchFamily="34" charset="-120"/>
              </a:rPr>
              <a:t>Ürün sahibi önceliği günceller. Kapsam sabit kalır, sıra değişir. CR açılmaz, onay beklenmez.</a:t>
            </a:r>
            <a:endParaRPr lang="en-US" sz="1250" dirty="0"/>
          </a:p>
        </p:txBody>
      </p:sp>
      <p:sp>
        <p:nvSpPr>
          <p:cNvPr id="20" name="Shape 16"/>
          <p:cNvSpPr/>
          <p:nvPr/>
        </p:nvSpPr>
        <p:spPr>
          <a:xfrm>
            <a:off x="6217920" y="3200400"/>
            <a:ext cx="5394960" cy="1691640"/>
          </a:xfrm>
          <a:prstGeom prst="roundRect">
            <a:avLst>
              <a:gd name="adj" fmla="val 3784"/>
            </a:avLst>
          </a:prstGeom>
          <a:solidFill>
            <a:srgbClr val="FBEDED"/>
          </a:solidFill>
          <a:ln w="12700">
            <a:solidFill>
              <a:srgbClr val="FBEDED"/>
            </a:solidFill>
            <a:prstDash val="solid"/>
          </a:ln>
        </p:spPr>
      </p:sp>
      <p:sp>
        <p:nvSpPr>
          <p:cNvPr id="21" name="Text 17"/>
          <p:cNvSpPr/>
          <p:nvPr/>
        </p:nvSpPr>
        <p:spPr>
          <a:xfrm>
            <a:off x="6537960" y="3364992"/>
            <a:ext cx="4754880" cy="320040"/>
          </a:xfrm>
          <a:prstGeom prst="rect">
            <a:avLst/>
          </a:prstGeom>
          <a:noFill/>
          <a:ln/>
        </p:spPr>
        <p:txBody>
          <a:bodyPr wrap="square" lIns="0" tIns="0" rIns="0" bIns="0" rtlCol="0" anchor="ctr"/>
          <a:lstStyle/>
          <a:p>
            <a:pPr indent="0" marL="0">
              <a:buNone/>
            </a:pPr>
            <a:r>
              <a:rPr lang="en-US" sz="1500" b="1" dirty="0">
                <a:solidFill>
                  <a:srgbClr val="CC2229"/>
                </a:solidFill>
                <a:latin typeface="Calibri" pitchFamily="34" charset="0"/>
                <a:ea typeface="Calibri" pitchFamily="34" charset="-122"/>
                <a:cs typeface="Calibri" pitchFamily="34" charset="-120"/>
              </a:rPr>
              <a:t>CR kararı</a:t>
            </a:r>
            <a:endParaRPr lang="en-US" sz="1500" dirty="0"/>
          </a:p>
        </p:txBody>
      </p:sp>
      <p:sp>
        <p:nvSpPr>
          <p:cNvPr id="22" name="Text 18"/>
          <p:cNvSpPr/>
          <p:nvPr/>
        </p:nvSpPr>
        <p:spPr>
          <a:xfrm>
            <a:off x="6537960" y="3767328"/>
            <a:ext cx="4754880" cy="914400"/>
          </a:xfrm>
          <a:prstGeom prst="rect">
            <a:avLst/>
          </a:prstGeom>
          <a:noFill/>
          <a:ln/>
        </p:spPr>
        <p:txBody>
          <a:bodyPr wrap="square" lIns="0" tIns="0" rIns="0" bIns="0" rtlCol="0" anchor="ctr"/>
          <a:lstStyle/>
          <a:p>
            <a:pPr indent="0" marL="0">
              <a:buNone/>
            </a:pPr>
            <a:r>
              <a:rPr lang="en-US" sz="1250" dirty="0">
                <a:solidFill>
                  <a:srgbClr val="55566B"/>
                </a:solidFill>
                <a:latin typeface="Calibri" pitchFamily="34" charset="0"/>
                <a:ea typeface="Calibri" pitchFamily="34" charset="-122"/>
                <a:cs typeface="Calibri" pitchFamily="34" charset="-120"/>
              </a:rPr>
              <a:t>Resmi değişiklik süreci işler. Value Card ve onay yolu yeniden değerlendirilir, gerekiyorsa karar mercii bilgilendirilir.</a:t>
            </a:r>
            <a:endParaRPr lang="en-US" sz="1250" dirty="0"/>
          </a:p>
        </p:txBody>
      </p:sp>
      <p:sp>
        <p:nvSpPr>
          <p:cNvPr id="23" name="Shape 19"/>
          <p:cNvSpPr/>
          <p:nvPr/>
        </p:nvSpPr>
        <p:spPr>
          <a:xfrm>
            <a:off x="548640" y="5166360"/>
            <a:ext cx="11064240" cy="777240"/>
          </a:xfrm>
          <a:prstGeom prst="roundRect">
            <a:avLst>
              <a:gd name="adj" fmla="val 7059"/>
            </a:avLst>
          </a:prstGeom>
          <a:solidFill>
            <a:srgbClr val="33348E"/>
          </a:solidFill>
          <a:ln w="12700">
            <a:solidFill>
              <a:srgbClr val="33348E"/>
            </a:solidFill>
            <a:prstDash val="solid"/>
          </a:ln>
        </p:spPr>
      </p:sp>
      <p:sp>
        <p:nvSpPr>
          <p:cNvPr id="24" name="Text 20"/>
          <p:cNvSpPr/>
          <p:nvPr/>
        </p:nvSpPr>
        <p:spPr>
          <a:xfrm>
            <a:off x="868680" y="5248656"/>
            <a:ext cx="10424160" cy="347472"/>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Her değişikliği CR'ye çevirmek süreci yavaşlatır, hiçbirini çevirmemek şeffaflığı bozar.</a:t>
            </a:r>
            <a:endParaRPr lang="en-US" sz="1300" dirty="0"/>
          </a:p>
        </p:txBody>
      </p:sp>
      <p:sp>
        <p:nvSpPr>
          <p:cNvPr id="25" name="Text 21"/>
          <p:cNvSpPr/>
          <p:nvPr/>
        </p:nvSpPr>
        <p:spPr>
          <a:xfrm>
            <a:off x="868680" y="5532120"/>
            <a:ext cx="10424160" cy="274320"/>
          </a:xfrm>
          <a:prstGeom prst="rect">
            <a:avLst/>
          </a:prstGeom>
          <a:noFill/>
          <a:ln/>
        </p:spPr>
        <p:txBody>
          <a:bodyPr wrap="square" lIns="0" tIns="0" rIns="0" bIns="0" rtlCol="0" anchor="ctr"/>
          <a:lstStyle/>
          <a:p>
            <a:pPr indent="0" marL="0">
              <a:buNone/>
            </a:pPr>
            <a:r>
              <a:rPr lang="en-US" sz="1150" dirty="0">
                <a:solidFill>
                  <a:srgbClr val="C9CAE6"/>
                </a:solidFill>
                <a:latin typeface="Calibri" pitchFamily="34" charset="0"/>
                <a:ea typeface="Calibri" pitchFamily="34" charset="-122"/>
                <a:cs typeface="Calibri" pitchFamily="34" charset="-120"/>
              </a:rPr>
              <a:t>Ayrımı önceden yazın: takım da, tedarikçi de aynı kuralı bilsin.</a:t>
            </a:r>
            <a:endParaRPr lang="en-US" sz="115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5486400" cy="256032"/>
          </a:xfrm>
          <a:prstGeom prst="rect">
            <a:avLst/>
          </a:prstGeom>
          <a:noFill/>
          <a:ln/>
        </p:spPr>
        <p:txBody>
          <a:bodyPr wrap="square" rtlCol="0" anchor="ctr"/>
          <a:lstStyle/>
          <a:p>
            <a:pPr indent="0" marL="0">
              <a:buNone/>
            </a:pPr>
            <a:r>
              <a:rPr lang="en-US" sz="1100" b="1" spc="120" kern="0" dirty="0">
                <a:solidFill>
                  <a:srgbClr val="CC2229"/>
                </a:solidFill>
                <a:latin typeface="Calibri" pitchFamily="34" charset="0"/>
                <a:ea typeface="Calibri" pitchFamily="34" charset="-122"/>
                <a:cs typeface="Calibri" pitchFamily="34" charset="-120"/>
              </a:rPr>
              <a:t>TMO ROLÜ</a:t>
            </a:r>
            <a:endParaRPr lang="en-US" sz="1100" dirty="0"/>
          </a:p>
        </p:txBody>
      </p:sp>
      <p:sp>
        <p:nvSpPr>
          <p:cNvPr id="3" name="Text 1"/>
          <p:cNvSpPr/>
          <p:nvPr/>
        </p:nvSpPr>
        <p:spPr>
          <a:xfrm>
            <a:off x="548640" y="566928"/>
            <a:ext cx="9418320" cy="566928"/>
          </a:xfrm>
          <a:prstGeom prst="rect">
            <a:avLst/>
          </a:prstGeom>
          <a:noFill/>
          <a:ln/>
        </p:spPr>
        <p:txBody>
          <a:bodyPr wrap="square" lIns="0" tIns="0" rIns="0" bIns="0" rtlCol="0" anchor="ctr"/>
          <a:lstStyle/>
          <a:p>
            <a:pPr indent="0" marL="0">
              <a:buNone/>
            </a:pPr>
            <a:r>
              <a:rPr lang="en-US" sz="2700" b="1" dirty="0">
                <a:solidFill>
                  <a:srgbClr val="33348E"/>
                </a:solidFill>
                <a:latin typeface="Calibri" pitchFamily="34" charset="0"/>
                <a:ea typeface="Calibri" pitchFamily="34" charset="-122"/>
                <a:cs typeface="Calibri" pitchFamily="34" charset="-120"/>
              </a:rPr>
              <a:t>Portföy 3.0'da TMO'nun Beş İşi</a:t>
            </a:r>
            <a:endParaRPr lang="en-US" sz="2700" dirty="0"/>
          </a:p>
        </p:txBody>
      </p:sp>
      <p:pic>
        <p:nvPicPr>
          <p:cNvPr id="4" name="Image 0" descr="preencoded.png">    </p:cNvPr>
          <p:cNvPicPr>
            <a:picLocks noChangeAspect="1"/>
          </p:cNvPicPr>
          <p:nvPr/>
        </p:nvPicPr>
        <p:blipFill>
          <a:blip r:embed="rId1"/>
          <a:stretch>
            <a:fillRect/>
          </a:stretch>
        </p:blipFill>
        <p:spPr>
          <a:xfrm>
            <a:off x="10469880" y="329184"/>
            <a:ext cx="1188720" cy="557784"/>
          </a:xfrm>
          <a:prstGeom prst="rect">
            <a:avLst/>
          </a:prstGeom>
        </p:spPr>
      </p:pic>
      <p:sp>
        <p:nvSpPr>
          <p:cNvPr id="5" name="Text 2"/>
          <p:cNvSpPr/>
          <p:nvPr/>
        </p:nvSpPr>
        <p:spPr>
          <a:xfrm>
            <a:off x="548640" y="6355080"/>
            <a:ext cx="6400800" cy="274320"/>
          </a:xfrm>
          <a:prstGeom prst="rect">
            <a:avLst/>
          </a:prstGeom>
          <a:noFill/>
          <a:ln/>
        </p:spPr>
        <p:txBody>
          <a:bodyPr wrap="square"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1064240" y="6355080"/>
            <a:ext cx="594360" cy="274320"/>
          </a:xfrm>
          <a:prstGeom prst="rect">
            <a:avLst/>
          </a:prstGeom>
          <a:noFill/>
          <a:ln/>
        </p:spPr>
        <p:txBody>
          <a:bodyPr wrap="square"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61</a:t>
            </a:r>
            <a:endParaRPr lang="en-US" sz="900" dirty="0"/>
          </a:p>
        </p:txBody>
      </p:sp>
      <p:sp>
        <p:nvSpPr>
          <p:cNvPr id="8" name="Shape 4"/>
          <p:cNvSpPr/>
          <p:nvPr/>
        </p:nvSpPr>
        <p:spPr>
          <a:xfrm>
            <a:off x="548640" y="1600200"/>
            <a:ext cx="3517392" cy="1554480"/>
          </a:xfrm>
          <a:prstGeom prst="roundRect">
            <a:avLst>
              <a:gd name="adj" fmla="val 4706"/>
            </a:avLst>
          </a:prstGeom>
          <a:solidFill>
            <a:srgbClr val="EDEEF7"/>
          </a:solidFill>
          <a:ln w="12700">
            <a:solidFill>
              <a:srgbClr val="EDEEF7"/>
            </a:solidFill>
            <a:prstDash val="solid"/>
          </a:ln>
        </p:spPr>
      </p:sp>
      <p:sp>
        <p:nvSpPr>
          <p:cNvPr id="9" name="Text 5"/>
          <p:cNvSpPr/>
          <p:nvPr/>
        </p:nvSpPr>
        <p:spPr>
          <a:xfrm>
            <a:off x="804672" y="1783080"/>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1. Akışı hızlandır</a:t>
            </a:r>
            <a:endParaRPr lang="en-US" sz="1400" dirty="0"/>
          </a:p>
        </p:txBody>
      </p:sp>
      <p:sp>
        <p:nvSpPr>
          <p:cNvPr id="10" name="Text 6"/>
          <p:cNvSpPr/>
          <p:nvPr/>
        </p:nvSpPr>
        <p:spPr>
          <a:xfrm>
            <a:off x="804672" y="2148840"/>
            <a:ext cx="3005328" cy="82296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Bekleyen kararı, tıkanmayı ve bağımlılığı bul ve çöz.</a:t>
            </a:r>
            <a:endParaRPr lang="en-US" sz="1150" dirty="0"/>
          </a:p>
        </p:txBody>
      </p:sp>
      <p:sp>
        <p:nvSpPr>
          <p:cNvPr id="11" name="Shape 7"/>
          <p:cNvSpPr/>
          <p:nvPr/>
        </p:nvSpPr>
        <p:spPr>
          <a:xfrm>
            <a:off x="4322064" y="1600200"/>
            <a:ext cx="3517392" cy="1554480"/>
          </a:xfrm>
          <a:prstGeom prst="roundRect">
            <a:avLst>
              <a:gd name="adj" fmla="val 4706"/>
            </a:avLst>
          </a:prstGeom>
          <a:solidFill>
            <a:srgbClr val="EDEEF7"/>
          </a:solidFill>
          <a:ln w="12700">
            <a:solidFill>
              <a:srgbClr val="EDEEF7"/>
            </a:solidFill>
            <a:prstDash val="solid"/>
          </a:ln>
        </p:spPr>
      </p:sp>
      <p:sp>
        <p:nvSpPr>
          <p:cNvPr id="12" name="Text 8"/>
          <p:cNvSpPr/>
          <p:nvPr/>
        </p:nvSpPr>
        <p:spPr>
          <a:xfrm>
            <a:off x="4578096" y="1783080"/>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2. Şeffaflığı kur</a:t>
            </a:r>
            <a:endParaRPr lang="en-US" sz="1400" dirty="0"/>
          </a:p>
        </p:txBody>
      </p:sp>
      <p:sp>
        <p:nvSpPr>
          <p:cNvPr id="13" name="Text 9"/>
          <p:cNvSpPr/>
          <p:nvPr/>
        </p:nvSpPr>
        <p:spPr>
          <a:xfrm>
            <a:off x="4578096" y="2148840"/>
            <a:ext cx="3005328" cy="82296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Tüm iş Wing'de görünür olsun, rapor panodan çıksın.</a:t>
            </a:r>
            <a:endParaRPr lang="en-US" sz="1150" dirty="0"/>
          </a:p>
        </p:txBody>
      </p:sp>
      <p:sp>
        <p:nvSpPr>
          <p:cNvPr id="14" name="Shape 10"/>
          <p:cNvSpPr/>
          <p:nvPr/>
        </p:nvSpPr>
        <p:spPr>
          <a:xfrm>
            <a:off x="8095488" y="1600200"/>
            <a:ext cx="3517392" cy="1554480"/>
          </a:xfrm>
          <a:prstGeom prst="roundRect">
            <a:avLst>
              <a:gd name="adj" fmla="val 4706"/>
            </a:avLst>
          </a:prstGeom>
          <a:solidFill>
            <a:srgbClr val="EDEEF7"/>
          </a:solidFill>
          <a:ln w="12700">
            <a:solidFill>
              <a:srgbClr val="EDEEF7"/>
            </a:solidFill>
            <a:prstDash val="solid"/>
          </a:ln>
        </p:spPr>
      </p:sp>
      <p:sp>
        <p:nvSpPr>
          <p:cNvPr id="15" name="Text 11"/>
          <p:cNvSpPr/>
          <p:nvPr/>
        </p:nvSpPr>
        <p:spPr>
          <a:xfrm>
            <a:off x="8351520" y="1783080"/>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3. Yetkinliği büyüt</a:t>
            </a:r>
            <a:endParaRPr lang="en-US" sz="1400" dirty="0"/>
          </a:p>
        </p:txBody>
      </p:sp>
      <p:sp>
        <p:nvSpPr>
          <p:cNvPr id="16" name="Text 12"/>
          <p:cNvSpPr/>
          <p:nvPr/>
        </p:nvSpPr>
        <p:spPr>
          <a:xfrm>
            <a:off x="8351520" y="2148840"/>
            <a:ext cx="3005328" cy="82296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Otonom proje yöneticilerine eğitim, koçluk ve şablon.</a:t>
            </a:r>
            <a:endParaRPr lang="en-US" sz="1150" dirty="0"/>
          </a:p>
        </p:txBody>
      </p:sp>
      <p:sp>
        <p:nvSpPr>
          <p:cNvPr id="17" name="Shape 13"/>
          <p:cNvSpPr/>
          <p:nvPr/>
        </p:nvSpPr>
        <p:spPr>
          <a:xfrm>
            <a:off x="548640" y="3410712"/>
            <a:ext cx="3517392" cy="1554480"/>
          </a:xfrm>
          <a:prstGeom prst="roundRect">
            <a:avLst>
              <a:gd name="adj" fmla="val 4706"/>
            </a:avLst>
          </a:prstGeom>
          <a:solidFill>
            <a:srgbClr val="EDEEF7"/>
          </a:solidFill>
          <a:ln w="12700">
            <a:solidFill>
              <a:srgbClr val="EDEEF7"/>
            </a:solidFill>
            <a:prstDash val="solid"/>
          </a:ln>
        </p:spPr>
      </p:sp>
      <p:sp>
        <p:nvSpPr>
          <p:cNvPr id="18" name="Text 14"/>
          <p:cNvSpPr/>
          <p:nvPr/>
        </p:nvSpPr>
        <p:spPr>
          <a:xfrm>
            <a:off x="804672" y="3593592"/>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4. Uyarlamayı yönet</a:t>
            </a:r>
            <a:endParaRPr lang="en-US" sz="1400" dirty="0"/>
          </a:p>
        </p:txBody>
      </p:sp>
      <p:sp>
        <p:nvSpPr>
          <p:cNvPr id="19" name="Text 15"/>
          <p:cNvSpPr/>
          <p:nvPr/>
        </p:nvSpPr>
        <p:spPr>
          <a:xfrm>
            <a:off x="804672" y="3959352"/>
            <a:ext cx="3005328" cy="82296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Hangi proje tipinde hangi yaklaşım kullanılır, kuralını sen yaz.</a:t>
            </a:r>
            <a:endParaRPr lang="en-US" sz="1150" dirty="0"/>
          </a:p>
        </p:txBody>
      </p:sp>
      <p:sp>
        <p:nvSpPr>
          <p:cNvPr id="20" name="Shape 16"/>
          <p:cNvSpPr/>
          <p:nvPr/>
        </p:nvSpPr>
        <p:spPr>
          <a:xfrm>
            <a:off x="4322064" y="3410712"/>
            <a:ext cx="3517392" cy="1554480"/>
          </a:xfrm>
          <a:prstGeom prst="roundRect">
            <a:avLst>
              <a:gd name="adj" fmla="val 4706"/>
            </a:avLst>
          </a:prstGeom>
          <a:solidFill>
            <a:srgbClr val="EDEEF7"/>
          </a:solidFill>
          <a:ln w="12700">
            <a:solidFill>
              <a:srgbClr val="EDEEF7"/>
            </a:solidFill>
            <a:prstDash val="solid"/>
          </a:ln>
        </p:spPr>
      </p:sp>
      <p:sp>
        <p:nvSpPr>
          <p:cNvPr id="21" name="Text 17"/>
          <p:cNvSpPr/>
          <p:nvPr/>
        </p:nvSpPr>
        <p:spPr>
          <a:xfrm>
            <a:off x="4578096" y="3593592"/>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5. Değeri ölç</a:t>
            </a:r>
            <a:endParaRPr lang="en-US" sz="1400" dirty="0"/>
          </a:p>
        </p:txBody>
      </p:sp>
      <p:sp>
        <p:nvSpPr>
          <p:cNvPr id="22" name="Text 18"/>
          <p:cNvSpPr/>
          <p:nvPr/>
        </p:nvSpPr>
        <p:spPr>
          <a:xfrm>
            <a:off x="4578096" y="3959352"/>
            <a:ext cx="3005328" cy="82296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Fayda gerçekleşmesini izle ve portföy kararına geri besle.</a:t>
            </a:r>
            <a:endParaRPr lang="en-US" sz="1150" dirty="0"/>
          </a:p>
        </p:txBody>
      </p:sp>
      <p:sp>
        <p:nvSpPr>
          <p:cNvPr id="23" name="Shape 19"/>
          <p:cNvSpPr/>
          <p:nvPr/>
        </p:nvSpPr>
        <p:spPr>
          <a:xfrm>
            <a:off x="8138160" y="3383280"/>
            <a:ext cx="3474720" cy="1554480"/>
          </a:xfrm>
          <a:prstGeom prst="roundRect">
            <a:avLst>
              <a:gd name="adj" fmla="val 4118"/>
            </a:avLst>
          </a:prstGeom>
          <a:solidFill>
            <a:srgbClr val="FBEDED"/>
          </a:solidFill>
          <a:ln w="15240">
            <a:solidFill>
              <a:srgbClr val="CC2229"/>
            </a:solidFill>
            <a:prstDash val="solid"/>
          </a:ln>
        </p:spPr>
      </p:sp>
      <p:sp>
        <p:nvSpPr>
          <p:cNvPr id="24" name="Text 20"/>
          <p:cNvSpPr/>
          <p:nvPr/>
        </p:nvSpPr>
        <p:spPr>
          <a:xfrm>
            <a:off x="8412480" y="3566160"/>
            <a:ext cx="3017520" cy="274320"/>
          </a:xfrm>
          <a:prstGeom prst="rect">
            <a:avLst/>
          </a:prstGeom>
          <a:noFill/>
          <a:ln/>
        </p:spPr>
        <p:txBody>
          <a:bodyPr wrap="square" lIns="0" tIns="0" rIns="0" bIns="0" rtlCol="0" anchor="ctr"/>
          <a:lstStyle/>
          <a:p>
            <a:pPr indent="0" marL="0">
              <a:buNone/>
            </a:pPr>
            <a:r>
              <a:rPr lang="en-US" sz="1300" b="1" dirty="0">
                <a:solidFill>
                  <a:srgbClr val="CC2229"/>
                </a:solidFill>
                <a:latin typeface="Calibri" pitchFamily="34" charset="0"/>
                <a:ea typeface="Calibri" pitchFamily="34" charset="-122"/>
                <a:cs typeface="Calibri" pitchFamily="34" charset="-120"/>
              </a:rPr>
              <a:t>Ölçüt</a:t>
            </a:r>
            <a:endParaRPr lang="en-US" sz="1300" dirty="0"/>
          </a:p>
        </p:txBody>
      </p:sp>
      <p:sp>
        <p:nvSpPr>
          <p:cNvPr id="25" name="Text 21"/>
          <p:cNvSpPr/>
          <p:nvPr/>
        </p:nvSpPr>
        <p:spPr>
          <a:xfrm>
            <a:off x="8412480" y="3931920"/>
            <a:ext cx="3017520" cy="822960"/>
          </a:xfrm>
          <a:prstGeom prst="rect">
            <a:avLst/>
          </a:prstGeom>
          <a:noFill/>
          <a:ln/>
        </p:spPr>
        <p:txBody>
          <a:bodyPr wrap="square" lIns="0" tIns="0" rIns="0" bIns="0" rtlCol="0" anchor="ctr"/>
          <a:lstStyle/>
          <a:p>
            <a:pPr indent="0" marL="0">
              <a:buNone/>
            </a:pPr>
            <a:r>
              <a:rPr lang="en-US" sz="1250" dirty="0">
                <a:solidFill>
                  <a:srgbClr val="55566B"/>
                </a:solidFill>
                <a:latin typeface="Calibri" pitchFamily="34" charset="0"/>
                <a:ea typeface="Calibri" pitchFamily="34" charset="-122"/>
                <a:cs typeface="Calibri" pitchFamily="34" charset="-120"/>
              </a:rPr>
              <a:t>TMO'nun ürünü rapor değil, daha hızlı ve daha isabetli karardır.</a:t>
            </a:r>
            <a:endParaRPr lang="en-US" sz="1250" dirty="0"/>
          </a:p>
        </p:txBody>
      </p:sp>
      <p:sp>
        <p:nvSpPr>
          <p:cNvPr id="26" name="Shape 22"/>
          <p:cNvSpPr/>
          <p:nvPr/>
        </p:nvSpPr>
        <p:spPr>
          <a:xfrm>
            <a:off x="548640" y="5532120"/>
            <a:ext cx="11064240" cy="640080"/>
          </a:xfrm>
          <a:prstGeom prst="roundRect">
            <a:avLst>
              <a:gd name="adj" fmla="val 8571"/>
            </a:avLst>
          </a:prstGeom>
          <a:solidFill>
            <a:srgbClr val="33348E"/>
          </a:solidFill>
          <a:ln w="12700">
            <a:solidFill>
              <a:srgbClr val="33348E"/>
            </a:solidFill>
            <a:prstDash val="solid"/>
          </a:ln>
        </p:spPr>
      </p:sp>
      <p:sp>
        <p:nvSpPr>
          <p:cNvPr id="27" name="Text 23"/>
          <p:cNvSpPr/>
          <p:nvPr/>
        </p:nvSpPr>
        <p:spPr>
          <a:xfrm>
            <a:off x="868680" y="5678424"/>
            <a:ext cx="10424160" cy="347472"/>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Portföy 3.0 zaten TMO'yu kontrol eden değil, kolaylaştıran bir konuma taşıyor.</a:t>
            </a:r>
            <a:endParaRPr lang="en-US" sz="13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5486400" cy="256032"/>
          </a:xfrm>
          <a:prstGeom prst="rect">
            <a:avLst/>
          </a:prstGeom>
          <a:noFill/>
          <a:ln/>
        </p:spPr>
        <p:txBody>
          <a:bodyPr wrap="square" rtlCol="0" anchor="ctr"/>
          <a:lstStyle/>
          <a:p>
            <a:pPr indent="0" marL="0">
              <a:buNone/>
            </a:pPr>
            <a:r>
              <a:rPr lang="en-US" sz="1100" b="1" spc="120" kern="0" dirty="0">
                <a:solidFill>
                  <a:srgbClr val="CC2229"/>
                </a:solidFill>
                <a:latin typeface="Calibri" pitchFamily="34" charset="0"/>
                <a:ea typeface="Calibri" pitchFamily="34" charset="-122"/>
                <a:cs typeface="Calibri" pitchFamily="34" charset="-120"/>
              </a:rPr>
              <a:t>TMO ROLÜ</a:t>
            </a:r>
            <a:endParaRPr lang="en-US" sz="1100" dirty="0"/>
          </a:p>
        </p:txBody>
      </p:sp>
      <p:sp>
        <p:nvSpPr>
          <p:cNvPr id="3" name="Text 1"/>
          <p:cNvSpPr/>
          <p:nvPr/>
        </p:nvSpPr>
        <p:spPr>
          <a:xfrm>
            <a:off x="548640" y="566928"/>
            <a:ext cx="9418320" cy="566928"/>
          </a:xfrm>
          <a:prstGeom prst="rect">
            <a:avLst/>
          </a:prstGeom>
          <a:noFill/>
          <a:ln/>
        </p:spPr>
        <p:txBody>
          <a:bodyPr wrap="square" lIns="0" tIns="0" rIns="0" bIns="0" rtlCol="0" anchor="ctr"/>
          <a:lstStyle/>
          <a:p>
            <a:pPr indent="0" marL="0">
              <a:buNone/>
            </a:pPr>
            <a:r>
              <a:rPr lang="en-US" sz="2700" b="1" dirty="0">
                <a:solidFill>
                  <a:srgbClr val="33348E"/>
                </a:solidFill>
                <a:latin typeface="Calibri" pitchFamily="34" charset="0"/>
                <a:ea typeface="Calibri" pitchFamily="34" charset="-122"/>
                <a:cs typeface="Calibri" pitchFamily="34" charset="-120"/>
              </a:rPr>
              <a:t>Otonom Projelerde Disiplin Nereden Gelir?</a:t>
            </a:r>
            <a:endParaRPr lang="en-US" sz="2700" dirty="0"/>
          </a:p>
        </p:txBody>
      </p:sp>
      <p:pic>
        <p:nvPicPr>
          <p:cNvPr id="4" name="Image 0" descr="preencoded.png">    </p:cNvPr>
          <p:cNvPicPr>
            <a:picLocks noChangeAspect="1"/>
          </p:cNvPicPr>
          <p:nvPr/>
        </p:nvPicPr>
        <p:blipFill>
          <a:blip r:embed="rId1"/>
          <a:stretch>
            <a:fillRect/>
          </a:stretch>
        </p:blipFill>
        <p:spPr>
          <a:xfrm>
            <a:off x="10469880" y="329184"/>
            <a:ext cx="1188720" cy="557784"/>
          </a:xfrm>
          <a:prstGeom prst="rect">
            <a:avLst/>
          </a:prstGeom>
        </p:spPr>
      </p:pic>
      <p:sp>
        <p:nvSpPr>
          <p:cNvPr id="5" name="Text 2"/>
          <p:cNvSpPr/>
          <p:nvPr/>
        </p:nvSpPr>
        <p:spPr>
          <a:xfrm>
            <a:off x="548640" y="6355080"/>
            <a:ext cx="6400800" cy="274320"/>
          </a:xfrm>
          <a:prstGeom prst="rect">
            <a:avLst/>
          </a:prstGeom>
          <a:noFill/>
          <a:ln/>
        </p:spPr>
        <p:txBody>
          <a:bodyPr wrap="square"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1064240" y="6355080"/>
            <a:ext cx="594360" cy="274320"/>
          </a:xfrm>
          <a:prstGeom prst="rect">
            <a:avLst/>
          </a:prstGeom>
          <a:noFill/>
          <a:ln/>
        </p:spPr>
        <p:txBody>
          <a:bodyPr wrap="square"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62</a:t>
            </a:r>
            <a:endParaRPr lang="en-US" sz="900" dirty="0"/>
          </a:p>
        </p:txBody>
      </p:sp>
      <p:sp>
        <p:nvSpPr>
          <p:cNvPr id="8" name="Shape 4"/>
          <p:cNvSpPr/>
          <p:nvPr/>
        </p:nvSpPr>
        <p:spPr>
          <a:xfrm>
            <a:off x="548640" y="1600200"/>
            <a:ext cx="3517392" cy="1600200"/>
          </a:xfrm>
          <a:prstGeom prst="roundRect">
            <a:avLst>
              <a:gd name="adj" fmla="val 4571"/>
            </a:avLst>
          </a:prstGeom>
          <a:solidFill>
            <a:srgbClr val="EDEEF7"/>
          </a:solidFill>
          <a:ln w="12700">
            <a:solidFill>
              <a:srgbClr val="EDEEF7"/>
            </a:solidFill>
            <a:prstDash val="solid"/>
          </a:ln>
        </p:spPr>
      </p:sp>
      <p:sp>
        <p:nvSpPr>
          <p:cNvPr id="9" name="Text 5"/>
          <p:cNvSpPr/>
          <p:nvPr/>
        </p:nvSpPr>
        <p:spPr>
          <a:xfrm>
            <a:off x="804672" y="1783080"/>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Kayıt</a:t>
            </a:r>
            <a:endParaRPr lang="en-US" sz="1400" dirty="0"/>
          </a:p>
        </p:txBody>
      </p:sp>
      <p:sp>
        <p:nvSpPr>
          <p:cNvPr id="10" name="Text 6"/>
          <p:cNvSpPr/>
          <p:nvPr/>
        </p:nvSpPr>
        <p:spPr>
          <a:xfrm>
            <a:off x="804672" y="2148840"/>
            <a:ext cx="3005328" cy="86868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Her talep Wing üzerinde kayıtlı. Görünmeyen iş yönetilemez.</a:t>
            </a:r>
            <a:endParaRPr lang="en-US" sz="1150" dirty="0"/>
          </a:p>
        </p:txBody>
      </p:sp>
      <p:sp>
        <p:nvSpPr>
          <p:cNvPr id="11" name="Shape 7"/>
          <p:cNvSpPr/>
          <p:nvPr/>
        </p:nvSpPr>
        <p:spPr>
          <a:xfrm>
            <a:off x="4322064" y="1600200"/>
            <a:ext cx="3517392" cy="1600200"/>
          </a:xfrm>
          <a:prstGeom prst="roundRect">
            <a:avLst>
              <a:gd name="adj" fmla="val 4571"/>
            </a:avLst>
          </a:prstGeom>
          <a:solidFill>
            <a:srgbClr val="EDEEF7"/>
          </a:solidFill>
          <a:ln w="12700">
            <a:solidFill>
              <a:srgbClr val="EDEEF7"/>
            </a:solidFill>
            <a:prstDash val="solid"/>
          </a:ln>
        </p:spPr>
      </p:sp>
      <p:sp>
        <p:nvSpPr>
          <p:cNvPr id="12" name="Text 8"/>
          <p:cNvSpPr/>
          <p:nvPr/>
        </p:nvSpPr>
        <p:spPr>
          <a:xfrm>
            <a:off x="4578096" y="1783080"/>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Sade raporlama</a:t>
            </a:r>
            <a:endParaRPr lang="en-US" sz="1400" dirty="0"/>
          </a:p>
        </p:txBody>
      </p:sp>
      <p:sp>
        <p:nvSpPr>
          <p:cNvPr id="13" name="Text 9"/>
          <p:cNvSpPr/>
          <p:nvPr/>
        </p:nvSpPr>
        <p:spPr>
          <a:xfrm>
            <a:off x="4578096" y="2148840"/>
            <a:ext cx="3005328" cy="86868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Zaman, bütçe ve fayda. Üç başlık yeterli, panodan doğal olarak çıkmalı.</a:t>
            </a:r>
            <a:endParaRPr lang="en-US" sz="1150" dirty="0"/>
          </a:p>
        </p:txBody>
      </p:sp>
      <p:sp>
        <p:nvSpPr>
          <p:cNvPr id="14" name="Shape 10"/>
          <p:cNvSpPr/>
          <p:nvPr/>
        </p:nvSpPr>
        <p:spPr>
          <a:xfrm>
            <a:off x="8095488" y="1600200"/>
            <a:ext cx="3517392" cy="1600200"/>
          </a:xfrm>
          <a:prstGeom prst="roundRect">
            <a:avLst>
              <a:gd name="adj" fmla="val 4571"/>
            </a:avLst>
          </a:prstGeom>
          <a:solidFill>
            <a:srgbClr val="EDEEF7"/>
          </a:solidFill>
          <a:ln w="12700">
            <a:solidFill>
              <a:srgbClr val="EDEEF7"/>
            </a:solidFill>
            <a:prstDash val="solid"/>
          </a:ln>
        </p:spPr>
      </p:sp>
      <p:sp>
        <p:nvSpPr>
          <p:cNvPr id="15" name="Text 11"/>
          <p:cNvSpPr/>
          <p:nvPr/>
        </p:nvSpPr>
        <p:spPr>
          <a:xfrm>
            <a:off x="8351520" y="1783080"/>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Çapraz fonksiyon hizası</a:t>
            </a:r>
            <a:endParaRPr lang="en-US" sz="1400" dirty="0"/>
          </a:p>
        </p:txBody>
      </p:sp>
      <p:sp>
        <p:nvSpPr>
          <p:cNvPr id="16" name="Text 12"/>
          <p:cNvSpPr/>
          <p:nvPr/>
        </p:nvSpPr>
        <p:spPr>
          <a:xfrm>
            <a:off x="8351520" y="2148840"/>
            <a:ext cx="3005328" cy="86868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Proje sahibi, başlamadan önce etkilenen fonksiyonlarla hizalanır.</a:t>
            </a:r>
            <a:endParaRPr lang="en-US" sz="1150" dirty="0"/>
          </a:p>
        </p:txBody>
      </p:sp>
      <p:sp>
        <p:nvSpPr>
          <p:cNvPr id="17" name="Shape 13"/>
          <p:cNvSpPr/>
          <p:nvPr/>
        </p:nvSpPr>
        <p:spPr>
          <a:xfrm>
            <a:off x="548640" y="3456432"/>
            <a:ext cx="3517392" cy="1600200"/>
          </a:xfrm>
          <a:prstGeom prst="roundRect">
            <a:avLst>
              <a:gd name="adj" fmla="val 4571"/>
            </a:avLst>
          </a:prstGeom>
          <a:solidFill>
            <a:srgbClr val="EDEEF7"/>
          </a:solidFill>
          <a:ln w="12700">
            <a:solidFill>
              <a:srgbClr val="EDEEF7"/>
            </a:solidFill>
            <a:prstDash val="solid"/>
          </a:ln>
        </p:spPr>
      </p:sp>
      <p:sp>
        <p:nvSpPr>
          <p:cNvPr id="18" name="Text 14"/>
          <p:cNvSpPr/>
          <p:nvPr/>
        </p:nvSpPr>
        <p:spPr>
          <a:xfrm>
            <a:off x="804672" y="3639312"/>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Ritim</a:t>
            </a:r>
            <a:endParaRPr lang="en-US" sz="1400" dirty="0"/>
          </a:p>
        </p:txBody>
      </p:sp>
      <p:sp>
        <p:nvSpPr>
          <p:cNvPr id="19" name="Text 15"/>
          <p:cNvSpPr/>
          <p:nvPr/>
        </p:nvSpPr>
        <p:spPr>
          <a:xfrm>
            <a:off x="804672" y="4005072"/>
            <a:ext cx="3005328" cy="86868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Kısa döngüler ve düzenli gözden geçirme. Onay yerine ritim disiplin sağlar.</a:t>
            </a:r>
            <a:endParaRPr lang="en-US" sz="1150" dirty="0"/>
          </a:p>
        </p:txBody>
      </p:sp>
      <p:sp>
        <p:nvSpPr>
          <p:cNvPr id="20" name="Shape 16"/>
          <p:cNvSpPr/>
          <p:nvPr/>
        </p:nvSpPr>
        <p:spPr>
          <a:xfrm>
            <a:off x="4322064" y="3456432"/>
            <a:ext cx="3517392" cy="1600200"/>
          </a:xfrm>
          <a:prstGeom prst="roundRect">
            <a:avLst>
              <a:gd name="adj" fmla="val 4571"/>
            </a:avLst>
          </a:prstGeom>
          <a:solidFill>
            <a:srgbClr val="EDEEF7"/>
          </a:solidFill>
          <a:ln w="12700">
            <a:solidFill>
              <a:srgbClr val="EDEEF7"/>
            </a:solidFill>
            <a:prstDash val="solid"/>
          </a:ln>
        </p:spPr>
      </p:sp>
      <p:sp>
        <p:nvSpPr>
          <p:cNvPr id="21" name="Text 17"/>
          <p:cNvSpPr/>
          <p:nvPr/>
        </p:nvSpPr>
        <p:spPr>
          <a:xfrm>
            <a:off x="4578096" y="3639312"/>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Tek sayfa çalışma şekli</a:t>
            </a:r>
            <a:endParaRPr lang="en-US" sz="1400" dirty="0"/>
          </a:p>
        </p:txBody>
      </p:sp>
      <p:sp>
        <p:nvSpPr>
          <p:cNvPr id="22" name="Text 18"/>
          <p:cNvSpPr/>
          <p:nvPr/>
        </p:nvSpPr>
        <p:spPr>
          <a:xfrm>
            <a:off x="4578096" y="4005072"/>
            <a:ext cx="3005328" cy="86868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Roller, kadans, tamamlanma tanımı ve metrikler tek sayfada yazılır.</a:t>
            </a:r>
            <a:endParaRPr lang="en-US" sz="1150" dirty="0"/>
          </a:p>
        </p:txBody>
      </p:sp>
      <p:sp>
        <p:nvSpPr>
          <p:cNvPr id="23" name="Shape 19"/>
          <p:cNvSpPr/>
          <p:nvPr/>
        </p:nvSpPr>
        <p:spPr>
          <a:xfrm>
            <a:off x="8095488" y="3456432"/>
            <a:ext cx="3517392" cy="1600200"/>
          </a:xfrm>
          <a:prstGeom prst="roundRect">
            <a:avLst>
              <a:gd name="adj" fmla="val 4571"/>
            </a:avLst>
          </a:prstGeom>
          <a:solidFill>
            <a:srgbClr val="EDEEF7"/>
          </a:solidFill>
          <a:ln w="12700">
            <a:solidFill>
              <a:srgbClr val="EDEEF7"/>
            </a:solidFill>
            <a:prstDash val="solid"/>
          </a:ln>
        </p:spPr>
      </p:sp>
      <p:sp>
        <p:nvSpPr>
          <p:cNvPr id="24" name="Text 20"/>
          <p:cNvSpPr/>
          <p:nvPr/>
        </p:nvSpPr>
        <p:spPr>
          <a:xfrm>
            <a:off x="8351520" y="3639312"/>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TMO mentorluğu</a:t>
            </a:r>
            <a:endParaRPr lang="en-US" sz="1400" dirty="0"/>
          </a:p>
        </p:txBody>
      </p:sp>
      <p:sp>
        <p:nvSpPr>
          <p:cNvPr id="25" name="Text 21"/>
          <p:cNvSpPr/>
          <p:nvPr/>
        </p:nvSpPr>
        <p:spPr>
          <a:xfrm>
            <a:off x="8351520" y="4005072"/>
            <a:ext cx="3005328" cy="86868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Denetleyici değil, yol gösterici. Eğitim ve şablon desteği kapasiteye göre verilir.</a:t>
            </a:r>
            <a:endParaRPr lang="en-US" sz="1150" dirty="0"/>
          </a:p>
        </p:txBody>
      </p:sp>
      <p:sp>
        <p:nvSpPr>
          <p:cNvPr id="26" name="Shape 22"/>
          <p:cNvSpPr/>
          <p:nvPr/>
        </p:nvSpPr>
        <p:spPr>
          <a:xfrm>
            <a:off x="548640" y="5257800"/>
            <a:ext cx="11064240" cy="777240"/>
          </a:xfrm>
          <a:prstGeom prst="roundRect">
            <a:avLst>
              <a:gd name="adj" fmla="val 7059"/>
            </a:avLst>
          </a:prstGeom>
          <a:solidFill>
            <a:srgbClr val="33348E"/>
          </a:solidFill>
          <a:ln w="12700">
            <a:solidFill>
              <a:srgbClr val="33348E"/>
            </a:solidFill>
            <a:prstDash val="solid"/>
          </a:ln>
        </p:spPr>
      </p:sp>
      <p:sp>
        <p:nvSpPr>
          <p:cNvPr id="27" name="Text 23"/>
          <p:cNvSpPr/>
          <p:nvPr/>
        </p:nvSpPr>
        <p:spPr>
          <a:xfrm>
            <a:off x="868680" y="5340096"/>
            <a:ext cx="10424160" cy="347472"/>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Otonom proje, yönetilmeyen proje demek değildir. Yönetim sorumluluğunun yeri değişmiştir.</a:t>
            </a:r>
            <a:endParaRPr lang="en-US" sz="1300" dirty="0"/>
          </a:p>
        </p:txBody>
      </p:sp>
      <p:sp>
        <p:nvSpPr>
          <p:cNvPr id="28" name="Text 24"/>
          <p:cNvSpPr/>
          <p:nvPr/>
        </p:nvSpPr>
        <p:spPr>
          <a:xfrm>
            <a:off x="868680" y="5623560"/>
            <a:ext cx="10424160" cy="274320"/>
          </a:xfrm>
          <a:prstGeom prst="rect">
            <a:avLst/>
          </a:prstGeom>
          <a:noFill/>
          <a:ln/>
        </p:spPr>
        <p:txBody>
          <a:bodyPr wrap="square" lIns="0" tIns="0" rIns="0" bIns="0" rtlCol="0" anchor="ctr"/>
          <a:lstStyle/>
          <a:p>
            <a:pPr indent="0" marL="0">
              <a:buNone/>
            </a:pPr>
            <a:r>
              <a:rPr lang="en-US" sz="1150" dirty="0">
                <a:solidFill>
                  <a:srgbClr val="C9CAE6"/>
                </a:solidFill>
                <a:latin typeface="Calibri" pitchFamily="34" charset="0"/>
                <a:ea typeface="Calibri" pitchFamily="34" charset="-122"/>
                <a:cs typeface="Calibri" pitchFamily="34" charset="-120"/>
              </a:rPr>
              <a:t>TMO'nun sorusu şu olmalı: bu hafta hangi otonom takımın işini hızlandırdık?</a:t>
            </a:r>
            <a:endParaRPr lang="en-US" sz="115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5486400" cy="256032"/>
          </a:xfrm>
          <a:prstGeom prst="rect">
            <a:avLst/>
          </a:prstGeom>
          <a:noFill/>
          <a:ln/>
        </p:spPr>
        <p:txBody>
          <a:bodyPr wrap="square" rtlCol="0" anchor="ctr"/>
          <a:lstStyle/>
          <a:p>
            <a:pPr indent="0" marL="0">
              <a:buNone/>
            </a:pPr>
            <a:r>
              <a:rPr lang="en-US" sz="1100" b="1" spc="120" kern="0" dirty="0">
                <a:solidFill>
                  <a:srgbClr val="CC2229"/>
                </a:solidFill>
                <a:latin typeface="Calibri" pitchFamily="34" charset="0"/>
                <a:ea typeface="Calibri" pitchFamily="34" charset="-122"/>
                <a:cs typeface="Calibri" pitchFamily="34" charset="-120"/>
              </a:rPr>
              <a:t>PORTFÖY 3.0</a:t>
            </a:r>
            <a:endParaRPr lang="en-US" sz="1100" dirty="0"/>
          </a:p>
        </p:txBody>
      </p:sp>
      <p:sp>
        <p:nvSpPr>
          <p:cNvPr id="3" name="Text 1"/>
          <p:cNvSpPr/>
          <p:nvPr/>
        </p:nvSpPr>
        <p:spPr>
          <a:xfrm>
            <a:off x="548640" y="566928"/>
            <a:ext cx="9418320" cy="566928"/>
          </a:xfrm>
          <a:prstGeom prst="rect">
            <a:avLst/>
          </a:prstGeom>
          <a:noFill/>
          <a:ln/>
        </p:spPr>
        <p:txBody>
          <a:bodyPr wrap="square" lIns="0" tIns="0" rIns="0" bIns="0" rtlCol="0" anchor="ctr"/>
          <a:lstStyle/>
          <a:p>
            <a:pPr indent="0" marL="0">
              <a:buNone/>
            </a:pPr>
            <a:r>
              <a:rPr lang="en-US" sz="2700" b="1" dirty="0">
                <a:solidFill>
                  <a:srgbClr val="33348E"/>
                </a:solidFill>
                <a:latin typeface="Calibri" pitchFamily="34" charset="0"/>
                <a:ea typeface="Calibri" pitchFamily="34" charset="-122"/>
                <a:cs typeface="Calibri" pitchFamily="34" charset="-120"/>
              </a:rPr>
              <a:t>Portföy 3.0'ın Dört Vaadi ve Eğitimdeki Karşılığı</a:t>
            </a:r>
            <a:endParaRPr lang="en-US" sz="2700" dirty="0"/>
          </a:p>
        </p:txBody>
      </p:sp>
      <p:pic>
        <p:nvPicPr>
          <p:cNvPr id="4" name="Image 0" descr="preencoded.png">    </p:cNvPr>
          <p:cNvPicPr>
            <a:picLocks noChangeAspect="1"/>
          </p:cNvPicPr>
          <p:nvPr/>
        </p:nvPicPr>
        <p:blipFill>
          <a:blip r:embed="rId1"/>
          <a:stretch>
            <a:fillRect/>
          </a:stretch>
        </p:blipFill>
        <p:spPr>
          <a:xfrm>
            <a:off x="10469880" y="329184"/>
            <a:ext cx="1188720" cy="557784"/>
          </a:xfrm>
          <a:prstGeom prst="rect">
            <a:avLst/>
          </a:prstGeom>
        </p:spPr>
      </p:pic>
      <p:sp>
        <p:nvSpPr>
          <p:cNvPr id="5" name="Text 2"/>
          <p:cNvSpPr/>
          <p:nvPr/>
        </p:nvSpPr>
        <p:spPr>
          <a:xfrm>
            <a:off x="548640" y="6355080"/>
            <a:ext cx="6400800" cy="274320"/>
          </a:xfrm>
          <a:prstGeom prst="rect">
            <a:avLst/>
          </a:prstGeom>
          <a:noFill/>
          <a:ln/>
        </p:spPr>
        <p:txBody>
          <a:bodyPr wrap="square"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1064240" y="6355080"/>
            <a:ext cx="594360" cy="274320"/>
          </a:xfrm>
          <a:prstGeom prst="rect">
            <a:avLst/>
          </a:prstGeom>
          <a:noFill/>
          <a:ln/>
        </p:spPr>
        <p:txBody>
          <a:bodyPr wrap="square"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69</a:t>
            </a:r>
            <a:endParaRPr lang="en-US" sz="900" dirty="0"/>
          </a:p>
        </p:txBody>
      </p:sp>
      <p:sp>
        <p:nvSpPr>
          <p:cNvPr id="8" name="Shape 4"/>
          <p:cNvSpPr/>
          <p:nvPr/>
        </p:nvSpPr>
        <p:spPr>
          <a:xfrm>
            <a:off x="548640" y="1600200"/>
            <a:ext cx="5404104" cy="1920240"/>
          </a:xfrm>
          <a:prstGeom prst="roundRect">
            <a:avLst>
              <a:gd name="adj" fmla="val 3810"/>
            </a:avLst>
          </a:prstGeom>
          <a:solidFill>
            <a:srgbClr val="EDEEF7"/>
          </a:solidFill>
          <a:ln w="12700">
            <a:solidFill>
              <a:srgbClr val="EDEEF7"/>
            </a:solidFill>
            <a:prstDash val="solid"/>
          </a:ln>
        </p:spPr>
      </p:sp>
      <p:sp>
        <p:nvSpPr>
          <p:cNvPr id="9" name="Text 5"/>
          <p:cNvSpPr/>
          <p:nvPr/>
        </p:nvSpPr>
        <p:spPr>
          <a:xfrm>
            <a:off x="804672" y="1783080"/>
            <a:ext cx="4892040"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Karar Otonomisi</a:t>
            </a:r>
            <a:endParaRPr lang="en-US" sz="1400" dirty="0"/>
          </a:p>
        </p:txBody>
      </p:sp>
      <p:sp>
        <p:nvSpPr>
          <p:cNvPr id="10" name="Text 6"/>
          <p:cNvSpPr/>
          <p:nvPr/>
        </p:nvSpPr>
        <p:spPr>
          <a:xfrm>
            <a:off x="804672" y="2148840"/>
            <a:ext cx="4892040" cy="118872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Uygun projelerde karar yetkisi işi yapan birimde.</a:t>
            </a:r>
            <a:endParaRPr lang="en-US" sz="1150" dirty="0"/>
          </a:p>
          <a:p>
            <a:pPr indent="0" marL="0">
              <a:lnSpc>
                <a:spcPct val="105000"/>
              </a:lnSpc>
              <a:buNone/>
            </a:pPr>
            <a:endParaRPr lang="en-US" sz="1150" dirty="0"/>
          </a:p>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Eğitimdeki karşılığı: kararı işin yapıldığı seviyeye yaklaştırmak (yalın yönetişim).</a:t>
            </a:r>
            <a:endParaRPr lang="en-US" sz="1150" dirty="0"/>
          </a:p>
        </p:txBody>
      </p:sp>
      <p:sp>
        <p:nvSpPr>
          <p:cNvPr id="11" name="Shape 7"/>
          <p:cNvSpPr/>
          <p:nvPr/>
        </p:nvSpPr>
        <p:spPr>
          <a:xfrm>
            <a:off x="6208776" y="1600200"/>
            <a:ext cx="5404104" cy="1920240"/>
          </a:xfrm>
          <a:prstGeom prst="roundRect">
            <a:avLst>
              <a:gd name="adj" fmla="val 3810"/>
            </a:avLst>
          </a:prstGeom>
          <a:solidFill>
            <a:srgbClr val="EDEEF7"/>
          </a:solidFill>
          <a:ln w="12700">
            <a:solidFill>
              <a:srgbClr val="EDEEF7"/>
            </a:solidFill>
            <a:prstDash val="solid"/>
          </a:ln>
        </p:spPr>
      </p:sp>
      <p:sp>
        <p:nvSpPr>
          <p:cNvPr id="12" name="Text 8"/>
          <p:cNvSpPr/>
          <p:nvPr/>
        </p:nvSpPr>
        <p:spPr>
          <a:xfrm>
            <a:off x="6464808" y="1783080"/>
            <a:ext cx="4892040"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Sadeleşmiş İş Vakası</a:t>
            </a:r>
            <a:endParaRPr lang="en-US" sz="1400" dirty="0"/>
          </a:p>
        </p:txBody>
      </p:sp>
      <p:sp>
        <p:nvSpPr>
          <p:cNvPr id="13" name="Text 9"/>
          <p:cNvSpPr/>
          <p:nvPr/>
        </p:nvSpPr>
        <p:spPr>
          <a:xfrm>
            <a:off x="6464808" y="2148840"/>
            <a:ext cx="4892040" cy="118872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Value Card, ağır iş vakasının yerini alır.</a:t>
            </a:r>
            <a:endParaRPr lang="en-US" sz="1150" dirty="0"/>
          </a:p>
          <a:p>
            <a:pPr indent="0" marL="0">
              <a:lnSpc>
                <a:spcPct val="105000"/>
              </a:lnSpc>
              <a:buNone/>
            </a:pPr>
            <a:endParaRPr lang="en-US" sz="1150" dirty="0"/>
          </a:p>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Eğitimdeki karşılığı: hafif iş vakası ve en küçük değerli parça (MBI) mantığı.</a:t>
            </a:r>
            <a:endParaRPr lang="en-US" sz="1150" dirty="0"/>
          </a:p>
        </p:txBody>
      </p:sp>
      <p:sp>
        <p:nvSpPr>
          <p:cNvPr id="14" name="Shape 10"/>
          <p:cNvSpPr/>
          <p:nvPr/>
        </p:nvSpPr>
        <p:spPr>
          <a:xfrm>
            <a:off x="548640" y="3776472"/>
            <a:ext cx="5404104" cy="1920240"/>
          </a:xfrm>
          <a:prstGeom prst="roundRect">
            <a:avLst>
              <a:gd name="adj" fmla="val 3810"/>
            </a:avLst>
          </a:prstGeom>
          <a:solidFill>
            <a:srgbClr val="EDEEF7"/>
          </a:solidFill>
          <a:ln w="12700">
            <a:solidFill>
              <a:srgbClr val="EDEEF7"/>
            </a:solidFill>
            <a:prstDash val="solid"/>
          </a:ln>
        </p:spPr>
      </p:sp>
      <p:sp>
        <p:nvSpPr>
          <p:cNvPr id="15" name="Text 11"/>
          <p:cNvSpPr/>
          <p:nvPr/>
        </p:nvSpPr>
        <p:spPr>
          <a:xfrm>
            <a:off x="804672" y="3959352"/>
            <a:ext cx="4892040"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Uyarlanmış Onay Yolları</a:t>
            </a:r>
            <a:endParaRPr lang="en-US" sz="1400" dirty="0"/>
          </a:p>
        </p:txBody>
      </p:sp>
      <p:sp>
        <p:nvSpPr>
          <p:cNvPr id="16" name="Text 12"/>
          <p:cNvSpPr/>
          <p:nvPr/>
        </p:nvSpPr>
        <p:spPr>
          <a:xfrm>
            <a:off x="804672" y="4325112"/>
            <a:ext cx="4892040" cy="118872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Her proje aynı onay hattından geçmez.</a:t>
            </a:r>
            <a:endParaRPr lang="en-US" sz="1150" dirty="0"/>
          </a:p>
          <a:p>
            <a:pPr indent="0" marL="0">
              <a:lnSpc>
                <a:spcPct val="105000"/>
              </a:lnSpc>
              <a:buNone/>
            </a:pPr>
            <a:endParaRPr lang="en-US" sz="1150" dirty="0"/>
          </a:p>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Eğitimdeki karşılığı: bağlama göre uyarlama (tailoring) ve karar bekleme süresini kısaltmak.</a:t>
            </a:r>
            <a:endParaRPr lang="en-US" sz="1150" dirty="0"/>
          </a:p>
        </p:txBody>
      </p:sp>
      <p:sp>
        <p:nvSpPr>
          <p:cNvPr id="17" name="Shape 13"/>
          <p:cNvSpPr/>
          <p:nvPr/>
        </p:nvSpPr>
        <p:spPr>
          <a:xfrm>
            <a:off x="6208776" y="3776472"/>
            <a:ext cx="5404104" cy="1920240"/>
          </a:xfrm>
          <a:prstGeom prst="roundRect">
            <a:avLst>
              <a:gd name="adj" fmla="val 3810"/>
            </a:avLst>
          </a:prstGeom>
          <a:solidFill>
            <a:srgbClr val="EDEEF7"/>
          </a:solidFill>
          <a:ln w="12700">
            <a:solidFill>
              <a:srgbClr val="EDEEF7"/>
            </a:solidFill>
            <a:prstDash val="solid"/>
          </a:ln>
        </p:spPr>
      </p:sp>
      <p:sp>
        <p:nvSpPr>
          <p:cNvPr id="18" name="Text 14"/>
          <p:cNvSpPr/>
          <p:nvPr/>
        </p:nvSpPr>
        <p:spPr>
          <a:xfrm>
            <a:off x="6464808" y="3959352"/>
            <a:ext cx="4892040"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Net KPI ve Fayda</a:t>
            </a:r>
            <a:endParaRPr lang="en-US" sz="1400" dirty="0"/>
          </a:p>
        </p:txBody>
      </p:sp>
      <p:sp>
        <p:nvSpPr>
          <p:cNvPr id="19" name="Text 15"/>
          <p:cNvSpPr/>
          <p:nvPr/>
        </p:nvSpPr>
        <p:spPr>
          <a:xfrm>
            <a:off x="6464808" y="4325112"/>
            <a:ext cx="4892040" cy="118872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Fayda öncesi ve sonrası ölçülür.</a:t>
            </a:r>
            <a:endParaRPr lang="en-US" sz="1150" dirty="0"/>
          </a:p>
          <a:p>
            <a:pPr indent="0" marL="0">
              <a:lnSpc>
                <a:spcPct val="105000"/>
              </a:lnSpc>
              <a:buNone/>
            </a:pPr>
            <a:endParaRPr lang="en-US" sz="1150" dirty="0"/>
          </a:p>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Eğitimdeki karşılığı: değer gerçekleşmesi ve sonuç göstergeleri.</a:t>
            </a:r>
            <a:endParaRPr lang="en-US" sz="1150" dirty="0"/>
          </a:p>
        </p:txBody>
      </p:sp>
      <p:sp>
        <p:nvSpPr>
          <p:cNvPr id="20" name="Shape 16"/>
          <p:cNvSpPr/>
          <p:nvPr/>
        </p:nvSpPr>
        <p:spPr>
          <a:xfrm>
            <a:off x="548640" y="5577840"/>
            <a:ext cx="11064240" cy="749808"/>
          </a:xfrm>
          <a:prstGeom prst="roundRect">
            <a:avLst>
              <a:gd name="adj" fmla="val 7317"/>
            </a:avLst>
          </a:prstGeom>
          <a:solidFill>
            <a:srgbClr val="33348E"/>
          </a:solidFill>
          <a:ln w="12700">
            <a:solidFill>
              <a:srgbClr val="33348E"/>
            </a:solidFill>
            <a:prstDash val="solid"/>
          </a:ln>
        </p:spPr>
      </p:sp>
      <p:sp>
        <p:nvSpPr>
          <p:cNvPr id="21" name="Text 17"/>
          <p:cNvSpPr/>
          <p:nvPr/>
        </p:nvSpPr>
        <p:spPr>
          <a:xfrm>
            <a:off x="868680" y="5660136"/>
            <a:ext cx="10424160" cy="347472"/>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Portföy 3.0 çevik portföy yönetiminin dört temel ilkesini şirket diline çevirmiş durumda.</a:t>
            </a:r>
            <a:endParaRPr lang="en-US" sz="1300" dirty="0"/>
          </a:p>
        </p:txBody>
      </p:sp>
      <p:sp>
        <p:nvSpPr>
          <p:cNvPr id="22" name="Text 18"/>
          <p:cNvSpPr/>
          <p:nvPr/>
        </p:nvSpPr>
        <p:spPr>
          <a:xfrm>
            <a:off x="868680" y="5943600"/>
            <a:ext cx="10424160" cy="274320"/>
          </a:xfrm>
          <a:prstGeom prst="rect">
            <a:avLst/>
          </a:prstGeom>
          <a:noFill/>
          <a:ln/>
        </p:spPr>
        <p:txBody>
          <a:bodyPr wrap="square" lIns="0" tIns="0" rIns="0" bIns="0" rtlCol="0" anchor="ctr"/>
          <a:lstStyle/>
          <a:p>
            <a:pPr indent="0" marL="0">
              <a:buNone/>
            </a:pPr>
            <a:r>
              <a:rPr lang="en-US" sz="1150" dirty="0">
                <a:solidFill>
                  <a:srgbClr val="C9CAE6"/>
                </a:solidFill>
                <a:latin typeface="Calibri" pitchFamily="34" charset="0"/>
                <a:ea typeface="Calibri" pitchFamily="34" charset="-122"/>
                <a:cs typeface="Calibri" pitchFamily="34" charset="-120"/>
              </a:rPr>
              <a:t>Eksik kalan tek şey genelde şudur: aynı anda kaç işin açık olduğunu sınırlamak.</a:t>
            </a:r>
            <a:endParaRPr lang="en-US" sz="115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5486400" cy="256032"/>
          </a:xfrm>
          <a:prstGeom prst="rect">
            <a:avLst/>
          </a:prstGeom>
          <a:noFill/>
          <a:ln/>
        </p:spPr>
        <p:txBody>
          <a:bodyPr wrap="square" rtlCol="0" anchor="ctr"/>
          <a:lstStyle/>
          <a:p>
            <a:pPr indent="0" marL="0">
              <a:buNone/>
            </a:pPr>
            <a:r>
              <a:rPr lang="en-US" sz="1100" b="1" spc="120" kern="0" dirty="0">
                <a:solidFill>
                  <a:srgbClr val="CC2229"/>
                </a:solidFill>
                <a:latin typeface="Calibri" pitchFamily="34" charset="0"/>
                <a:ea typeface="Calibri" pitchFamily="34" charset="-122"/>
                <a:cs typeface="Calibri" pitchFamily="34" charset="-120"/>
              </a:rPr>
              <a:t>PORTFÖY 3.0</a:t>
            </a:r>
            <a:endParaRPr lang="en-US" sz="1100" dirty="0"/>
          </a:p>
        </p:txBody>
      </p:sp>
      <p:sp>
        <p:nvSpPr>
          <p:cNvPr id="3" name="Text 1"/>
          <p:cNvSpPr/>
          <p:nvPr/>
        </p:nvSpPr>
        <p:spPr>
          <a:xfrm>
            <a:off x="548640" y="566928"/>
            <a:ext cx="9418320" cy="566928"/>
          </a:xfrm>
          <a:prstGeom prst="rect">
            <a:avLst/>
          </a:prstGeom>
          <a:noFill/>
          <a:ln/>
        </p:spPr>
        <p:txBody>
          <a:bodyPr wrap="square" lIns="0" tIns="0" rIns="0" bIns="0" rtlCol="0" anchor="ctr"/>
          <a:lstStyle/>
          <a:p>
            <a:pPr indent="0" marL="0">
              <a:buNone/>
            </a:pPr>
            <a:r>
              <a:rPr lang="en-US" sz="2700" b="1" dirty="0">
                <a:solidFill>
                  <a:srgbClr val="33348E"/>
                </a:solidFill>
                <a:latin typeface="Calibri" pitchFamily="34" charset="0"/>
                <a:ea typeface="Calibri" pitchFamily="34" charset="-122"/>
                <a:cs typeface="Calibri" pitchFamily="34" charset="-120"/>
              </a:rPr>
              <a:t>Üç Onay Yolu: Hangi Proje Nereye Gider?</a:t>
            </a:r>
            <a:endParaRPr lang="en-US" sz="2700" dirty="0"/>
          </a:p>
        </p:txBody>
      </p:sp>
      <p:pic>
        <p:nvPicPr>
          <p:cNvPr id="4" name="Image 0" descr="preencoded.png">    </p:cNvPr>
          <p:cNvPicPr>
            <a:picLocks noChangeAspect="1"/>
          </p:cNvPicPr>
          <p:nvPr/>
        </p:nvPicPr>
        <p:blipFill>
          <a:blip r:embed="rId1"/>
          <a:stretch>
            <a:fillRect/>
          </a:stretch>
        </p:blipFill>
        <p:spPr>
          <a:xfrm>
            <a:off x="10469880" y="329184"/>
            <a:ext cx="1188720" cy="557784"/>
          </a:xfrm>
          <a:prstGeom prst="rect">
            <a:avLst/>
          </a:prstGeom>
        </p:spPr>
      </p:pic>
      <p:sp>
        <p:nvSpPr>
          <p:cNvPr id="5" name="Text 2"/>
          <p:cNvSpPr/>
          <p:nvPr/>
        </p:nvSpPr>
        <p:spPr>
          <a:xfrm>
            <a:off x="548640" y="6355080"/>
            <a:ext cx="6400800" cy="274320"/>
          </a:xfrm>
          <a:prstGeom prst="rect">
            <a:avLst/>
          </a:prstGeom>
          <a:noFill/>
          <a:ln/>
        </p:spPr>
        <p:txBody>
          <a:bodyPr wrap="square"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1064240" y="6355080"/>
            <a:ext cx="594360" cy="274320"/>
          </a:xfrm>
          <a:prstGeom prst="rect">
            <a:avLst/>
          </a:prstGeom>
          <a:noFill/>
          <a:ln/>
        </p:spPr>
        <p:txBody>
          <a:bodyPr wrap="square"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70</a:t>
            </a:r>
            <a:endParaRPr lang="en-US" sz="900" dirty="0"/>
          </a:p>
        </p:txBody>
      </p:sp>
      <p:sp>
        <p:nvSpPr>
          <p:cNvPr id="8" name="Shape 4"/>
          <p:cNvSpPr/>
          <p:nvPr/>
        </p:nvSpPr>
        <p:spPr>
          <a:xfrm>
            <a:off x="548640" y="1600200"/>
            <a:ext cx="3517392" cy="2286000"/>
          </a:xfrm>
          <a:prstGeom prst="roundRect">
            <a:avLst>
              <a:gd name="adj" fmla="val 3200"/>
            </a:avLst>
          </a:prstGeom>
          <a:solidFill>
            <a:srgbClr val="EDEEF7"/>
          </a:solidFill>
          <a:ln w="12700">
            <a:solidFill>
              <a:srgbClr val="EDEEF7"/>
            </a:solidFill>
            <a:prstDash val="solid"/>
          </a:ln>
        </p:spPr>
      </p:sp>
      <p:sp>
        <p:nvSpPr>
          <p:cNvPr id="9" name="Text 5"/>
          <p:cNvSpPr/>
          <p:nvPr/>
        </p:nvSpPr>
        <p:spPr>
          <a:xfrm>
            <a:off x="804672" y="1783080"/>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Otonom</a:t>
            </a:r>
            <a:endParaRPr lang="en-US" sz="1400" dirty="0"/>
          </a:p>
        </p:txBody>
      </p:sp>
      <p:sp>
        <p:nvSpPr>
          <p:cNvPr id="10" name="Text 6"/>
          <p:cNvSpPr/>
          <p:nvPr/>
        </p:nvSpPr>
        <p:spPr>
          <a:xfrm>
            <a:off x="804672" y="2148840"/>
            <a:ext cx="3005328" cy="155448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Onay mekanizması yok. Talep sahibi fonksiyon kapsamı, kaynağı ve uygulamayı kendi sorumluluğunda yürütür.</a:t>
            </a:r>
            <a:endParaRPr lang="en-US" sz="1150" dirty="0"/>
          </a:p>
          <a:p>
            <a:pPr indent="0" marL="0">
              <a:lnSpc>
                <a:spcPct val="105000"/>
              </a:lnSpc>
              <a:buNone/>
            </a:pPr>
            <a:endParaRPr lang="en-US" sz="1150" dirty="0"/>
          </a:p>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TMO: mentorluk, eğitim ve sade raporlama.</a:t>
            </a:r>
            <a:endParaRPr lang="en-US" sz="1150" dirty="0"/>
          </a:p>
        </p:txBody>
      </p:sp>
      <p:sp>
        <p:nvSpPr>
          <p:cNvPr id="11" name="Shape 7"/>
          <p:cNvSpPr/>
          <p:nvPr/>
        </p:nvSpPr>
        <p:spPr>
          <a:xfrm>
            <a:off x="4322064" y="1600200"/>
            <a:ext cx="3517392" cy="2286000"/>
          </a:xfrm>
          <a:prstGeom prst="roundRect">
            <a:avLst>
              <a:gd name="adj" fmla="val 3200"/>
            </a:avLst>
          </a:prstGeom>
          <a:solidFill>
            <a:srgbClr val="EDEEF7"/>
          </a:solidFill>
          <a:ln w="12700">
            <a:solidFill>
              <a:srgbClr val="EDEEF7"/>
            </a:solidFill>
            <a:prstDash val="solid"/>
          </a:ln>
        </p:spPr>
      </p:sp>
      <p:sp>
        <p:nvSpPr>
          <p:cNvPr id="12" name="Text 8"/>
          <p:cNvSpPr/>
          <p:nvPr/>
        </p:nvSpPr>
        <p:spPr>
          <a:xfrm>
            <a:off x="4578096" y="1783080"/>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Portfolio Board</a:t>
            </a:r>
            <a:endParaRPr lang="en-US" sz="1400" dirty="0"/>
          </a:p>
        </p:txBody>
      </p:sp>
      <p:sp>
        <p:nvSpPr>
          <p:cNvPr id="13" name="Text 9"/>
          <p:cNvSpPr/>
          <p:nvPr/>
        </p:nvSpPr>
        <p:spPr>
          <a:xfrm>
            <a:off x="4578096" y="2148840"/>
            <a:ext cx="3005328" cy="155448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Value Card hazırlanır, kurul değerlendirir ve karar verir.</a:t>
            </a:r>
            <a:endParaRPr lang="en-US" sz="1150" dirty="0"/>
          </a:p>
          <a:p>
            <a:pPr indent="0" marL="0">
              <a:lnSpc>
                <a:spcPct val="105000"/>
              </a:lnSpc>
              <a:buNone/>
            </a:pPr>
            <a:endParaRPr lang="en-US" sz="1150" dirty="0"/>
          </a:p>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Orta ve yüksek etkili, birden fazla fonksiyonu ilgilendiren işler.</a:t>
            </a:r>
            <a:endParaRPr lang="en-US" sz="1150" dirty="0"/>
          </a:p>
        </p:txBody>
      </p:sp>
      <p:sp>
        <p:nvSpPr>
          <p:cNvPr id="14" name="Shape 10"/>
          <p:cNvSpPr/>
          <p:nvPr/>
        </p:nvSpPr>
        <p:spPr>
          <a:xfrm>
            <a:off x="8095488" y="1600200"/>
            <a:ext cx="3517392" cy="2286000"/>
          </a:xfrm>
          <a:prstGeom prst="roundRect">
            <a:avLst>
              <a:gd name="adj" fmla="val 3200"/>
            </a:avLst>
          </a:prstGeom>
          <a:solidFill>
            <a:srgbClr val="EDEEF7"/>
          </a:solidFill>
          <a:ln w="12700">
            <a:solidFill>
              <a:srgbClr val="EDEEF7"/>
            </a:solidFill>
            <a:prstDash val="solid"/>
          </a:ln>
        </p:spPr>
      </p:sp>
      <p:sp>
        <p:nvSpPr>
          <p:cNvPr id="15" name="Text 11"/>
          <p:cNvSpPr/>
          <p:nvPr/>
        </p:nvSpPr>
        <p:spPr>
          <a:xfrm>
            <a:off x="8351520" y="1783080"/>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CEO Onayı</a:t>
            </a:r>
            <a:endParaRPr lang="en-US" sz="1400" dirty="0"/>
          </a:p>
        </p:txBody>
      </p:sp>
      <p:sp>
        <p:nvSpPr>
          <p:cNvPr id="16" name="Text 12"/>
          <p:cNvSpPr/>
          <p:nvPr/>
        </p:nvSpPr>
        <p:spPr>
          <a:xfrm>
            <a:off x="8351520" y="2148840"/>
            <a:ext cx="3005328" cy="155448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Value Card hazırlanır, üst yönetim karar verir.</a:t>
            </a:r>
            <a:endParaRPr lang="en-US" sz="1150" dirty="0"/>
          </a:p>
          <a:p>
            <a:pPr indent="0" marL="0">
              <a:lnSpc>
                <a:spcPct val="105000"/>
              </a:lnSpc>
              <a:buNone/>
            </a:pPr>
            <a:endParaRPr lang="en-US" sz="1150" dirty="0"/>
          </a:p>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Stratejik önemi ve bütçe etkisi en yüksek işler.</a:t>
            </a:r>
            <a:endParaRPr lang="en-US" sz="1150" dirty="0"/>
          </a:p>
        </p:txBody>
      </p:sp>
      <p:sp>
        <p:nvSpPr>
          <p:cNvPr id="17" name="Text 13"/>
          <p:cNvSpPr/>
          <p:nvPr/>
        </p:nvSpPr>
        <p:spPr>
          <a:xfrm>
            <a:off x="548640" y="4114800"/>
            <a:ext cx="11064240" cy="365760"/>
          </a:xfrm>
          <a:prstGeom prst="rect">
            <a:avLst/>
          </a:prstGeom>
          <a:noFill/>
          <a:ln/>
        </p:spPr>
        <p:txBody>
          <a:bodyPr wrap="square" rtlCol="0" anchor="ctr"/>
          <a:lstStyle/>
          <a:p>
            <a:pPr indent="0" marL="0">
              <a:buNone/>
            </a:pPr>
            <a:r>
              <a:rPr lang="en-US" sz="1200" dirty="0">
                <a:solidFill>
                  <a:srgbClr val="55566B"/>
                </a:solidFill>
                <a:latin typeface="Calibri" pitchFamily="34" charset="0"/>
                <a:ea typeface="Calibri" pitchFamily="34" charset="-122"/>
                <a:cs typeface="Calibri" pitchFamily="34" charset="-120"/>
              </a:rPr>
              <a:t>Onay yolunu belirleyen kriterler:  stratejik önem  •  beklenen etki ve bütçe büyüklüğü  •  risk seviyesi  •  kullanılan veri ve proje metodolojisi</a:t>
            </a:r>
            <a:endParaRPr lang="en-US" sz="1200" dirty="0"/>
          </a:p>
        </p:txBody>
      </p:sp>
      <p:sp>
        <p:nvSpPr>
          <p:cNvPr id="18" name="Shape 14"/>
          <p:cNvSpPr/>
          <p:nvPr/>
        </p:nvSpPr>
        <p:spPr>
          <a:xfrm>
            <a:off x="548640" y="4846320"/>
            <a:ext cx="11064240" cy="777240"/>
          </a:xfrm>
          <a:prstGeom prst="roundRect">
            <a:avLst>
              <a:gd name="adj" fmla="val 7059"/>
            </a:avLst>
          </a:prstGeom>
          <a:solidFill>
            <a:srgbClr val="33348E"/>
          </a:solidFill>
          <a:ln w="12700">
            <a:solidFill>
              <a:srgbClr val="33348E"/>
            </a:solidFill>
            <a:prstDash val="solid"/>
          </a:ln>
        </p:spPr>
      </p:sp>
      <p:sp>
        <p:nvSpPr>
          <p:cNvPr id="19" name="Text 15"/>
          <p:cNvSpPr/>
          <p:nvPr/>
        </p:nvSpPr>
        <p:spPr>
          <a:xfrm>
            <a:off x="868680" y="4928616"/>
            <a:ext cx="10424160" cy="347472"/>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Otonomi denetimsizlik değildir. Kayıt, raporlama ve fayda takibi her üç yolda da aynıdır.</a:t>
            </a:r>
            <a:endParaRPr lang="en-US" sz="1300" dirty="0"/>
          </a:p>
        </p:txBody>
      </p:sp>
      <p:sp>
        <p:nvSpPr>
          <p:cNvPr id="20" name="Text 16"/>
          <p:cNvSpPr/>
          <p:nvPr/>
        </p:nvSpPr>
        <p:spPr>
          <a:xfrm>
            <a:off x="868680" y="5212080"/>
            <a:ext cx="10424160" cy="274320"/>
          </a:xfrm>
          <a:prstGeom prst="rect">
            <a:avLst/>
          </a:prstGeom>
          <a:noFill/>
          <a:ln/>
        </p:spPr>
        <p:txBody>
          <a:bodyPr wrap="square" lIns="0" tIns="0" rIns="0" bIns="0" rtlCol="0" anchor="ctr"/>
          <a:lstStyle/>
          <a:p>
            <a:pPr indent="0" marL="0">
              <a:buNone/>
            </a:pPr>
            <a:r>
              <a:rPr lang="en-US" sz="1150" dirty="0">
                <a:solidFill>
                  <a:srgbClr val="C9CAE6"/>
                </a:solidFill>
                <a:latin typeface="Calibri" pitchFamily="34" charset="0"/>
                <a:ea typeface="Calibri" pitchFamily="34" charset="-122"/>
                <a:cs typeface="Calibri" pitchFamily="34" charset="-120"/>
              </a:rPr>
              <a:t>Değişen tek şey karar için beklenen süre. Bu da tam olarak yalın yönetişimin amacıdır.</a:t>
            </a:r>
            <a:endParaRPr lang="en-US" sz="115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5486400" cy="256032"/>
          </a:xfrm>
          <a:prstGeom prst="rect">
            <a:avLst/>
          </a:prstGeom>
          <a:noFill/>
          <a:ln/>
        </p:spPr>
        <p:txBody>
          <a:bodyPr wrap="square" rtlCol="0" anchor="ctr"/>
          <a:lstStyle/>
          <a:p>
            <a:pPr indent="0" marL="0">
              <a:buNone/>
            </a:pPr>
            <a:r>
              <a:rPr lang="en-US" sz="1100" b="1" spc="120" kern="0" dirty="0">
                <a:solidFill>
                  <a:srgbClr val="CC2229"/>
                </a:solidFill>
                <a:latin typeface="Calibri" pitchFamily="34" charset="0"/>
                <a:ea typeface="Calibri" pitchFamily="34" charset="-122"/>
                <a:cs typeface="Calibri" pitchFamily="34" charset="-120"/>
              </a:rPr>
              <a:t>PORTFÖY 3.0</a:t>
            </a:r>
            <a:endParaRPr lang="en-US" sz="1100" dirty="0"/>
          </a:p>
        </p:txBody>
      </p:sp>
      <p:sp>
        <p:nvSpPr>
          <p:cNvPr id="3" name="Text 1"/>
          <p:cNvSpPr/>
          <p:nvPr/>
        </p:nvSpPr>
        <p:spPr>
          <a:xfrm>
            <a:off x="548640" y="566928"/>
            <a:ext cx="9418320" cy="566928"/>
          </a:xfrm>
          <a:prstGeom prst="rect">
            <a:avLst/>
          </a:prstGeom>
          <a:noFill/>
          <a:ln/>
        </p:spPr>
        <p:txBody>
          <a:bodyPr wrap="square" lIns="0" tIns="0" rIns="0" bIns="0" rtlCol="0" anchor="ctr"/>
          <a:lstStyle/>
          <a:p>
            <a:pPr indent="0" marL="0">
              <a:buNone/>
            </a:pPr>
            <a:r>
              <a:rPr lang="en-US" sz="2700" b="1" dirty="0">
                <a:solidFill>
                  <a:srgbClr val="33348E"/>
                </a:solidFill>
                <a:latin typeface="Calibri" pitchFamily="34" charset="0"/>
                <a:ea typeface="Calibri" pitchFamily="34" charset="-122"/>
                <a:cs typeface="Calibri" pitchFamily="34" charset="-120"/>
              </a:rPr>
              <a:t>Portföy Süreci Zaten Bir Kanban Panosu</a:t>
            </a:r>
            <a:endParaRPr lang="en-US" sz="2700" dirty="0"/>
          </a:p>
        </p:txBody>
      </p:sp>
      <p:pic>
        <p:nvPicPr>
          <p:cNvPr id="4" name="Image 0" descr="preencoded.png">    </p:cNvPr>
          <p:cNvPicPr>
            <a:picLocks noChangeAspect="1"/>
          </p:cNvPicPr>
          <p:nvPr/>
        </p:nvPicPr>
        <p:blipFill>
          <a:blip r:embed="rId1"/>
          <a:stretch>
            <a:fillRect/>
          </a:stretch>
        </p:blipFill>
        <p:spPr>
          <a:xfrm>
            <a:off x="10469880" y="329184"/>
            <a:ext cx="1188720" cy="557784"/>
          </a:xfrm>
          <a:prstGeom prst="rect">
            <a:avLst/>
          </a:prstGeom>
        </p:spPr>
      </p:pic>
      <p:sp>
        <p:nvSpPr>
          <p:cNvPr id="5" name="Text 2"/>
          <p:cNvSpPr/>
          <p:nvPr/>
        </p:nvSpPr>
        <p:spPr>
          <a:xfrm>
            <a:off x="548640" y="6355080"/>
            <a:ext cx="6400800" cy="274320"/>
          </a:xfrm>
          <a:prstGeom prst="rect">
            <a:avLst/>
          </a:prstGeom>
          <a:noFill/>
          <a:ln/>
        </p:spPr>
        <p:txBody>
          <a:bodyPr wrap="square"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1064240" y="6355080"/>
            <a:ext cx="594360" cy="274320"/>
          </a:xfrm>
          <a:prstGeom prst="rect">
            <a:avLst/>
          </a:prstGeom>
          <a:noFill/>
          <a:ln/>
        </p:spPr>
        <p:txBody>
          <a:bodyPr wrap="square"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74</a:t>
            </a:r>
            <a:endParaRPr lang="en-US" sz="900" dirty="0"/>
          </a:p>
        </p:txBody>
      </p:sp>
      <p:sp>
        <p:nvSpPr>
          <p:cNvPr id="8" name="Shape 4"/>
          <p:cNvSpPr/>
          <p:nvPr/>
        </p:nvSpPr>
        <p:spPr>
          <a:xfrm>
            <a:off x="548640" y="1600200"/>
            <a:ext cx="2560320" cy="2103120"/>
          </a:xfrm>
          <a:prstGeom prst="roundRect">
            <a:avLst>
              <a:gd name="adj" fmla="val 3043"/>
            </a:avLst>
          </a:prstGeom>
          <a:solidFill>
            <a:srgbClr val="EDEEF7"/>
          </a:solidFill>
          <a:ln w="12700">
            <a:solidFill>
              <a:srgbClr val="EDEEF7"/>
            </a:solidFill>
            <a:prstDash val="solid"/>
          </a:ln>
        </p:spPr>
      </p:sp>
      <p:sp>
        <p:nvSpPr>
          <p:cNvPr id="9" name="Shape 5"/>
          <p:cNvSpPr/>
          <p:nvPr/>
        </p:nvSpPr>
        <p:spPr>
          <a:xfrm>
            <a:off x="548640" y="1600200"/>
            <a:ext cx="2560320" cy="502920"/>
          </a:xfrm>
          <a:prstGeom prst="roundRect">
            <a:avLst>
              <a:gd name="adj" fmla="val 12727"/>
            </a:avLst>
          </a:prstGeom>
          <a:solidFill>
            <a:srgbClr val="33348E"/>
          </a:solidFill>
          <a:ln w="12700">
            <a:solidFill>
              <a:srgbClr val="33348E"/>
            </a:solidFill>
            <a:prstDash val="solid"/>
          </a:ln>
        </p:spPr>
      </p:sp>
      <p:sp>
        <p:nvSpPr>
          <p:cNvPr id="10" name="Text 6"/>
          <p:cNvSpPr/>
          <p:nvPr/>
        </p:nvSpPr>
        <p:spPr>
          <a:xfrm>
            <a:off x="731520" y="1673352"/>
            <a:ext cx="2194560" cy="365760"/>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Definition</a:t>
            </a:r>
            <a:endParaRPr lang="en-US" sz="1400" dirty="0"/>
          </a:p>
        </p:txBody>
      </p:sp>
      <p:sp>
        <p:nvSpPr>
          <p:cNvPr id="11" name="Text 7"/>
          <p:cNvSpPr/>
          <p:nvPr/>
        </p:nvSpPr>
        <p:spPr>
          <a:xfrm>
            <a:off x="749808" y="2286000"/>
            <a:ext cx="2157984" cy="1325880"/>
          </a:xfrm>
          <a:prstGeom prst="rect">
            <a:avLst/>
          </a:prstGeom>
          <a:noFill/>
          <a:ln/>
        </p:spPr>
        <p:txBody>
          <a:bodyPr wrap="square" lIns="0" tIns="0" rIns="0" bIns="0" rtlCol="0" anchor="t"/>
          <a:lstStyle/>
          <a:p>
            <a:pPr indent="0" marL="0">
              <a:buNone/>
            </a:pPr>
            <a:r>
              <a:rPr lang="en-US" sz="1150" dirty="0">
                <a:solidFill>
                  <a:srgbClr val="55566B"/>
                </a:solidFill>
                <a:latin typeface="Calibri" pitchFamily="34" charset="0"/>
                <a:ea typeface="Calibri" pitchFamily="34" charset="-122"/>
                <a:cs typeface="Calibri" pitchFamily="34" charset="-120"/>
              </a:rPr>
              <a:t>Tanım, tarih, şirket, fonksiyon, beklenen fayda, capability, metodoloji</a:t>
            </a:r>
            <a:endParaRPr lang="en-US" sz="1150" dirty="0"/>
          </a:p>
        </p:txBody>
      </p:sp>
      <p:sp>
        <p:nvSpPr>
          <p:cNvPr id="12" name="Shape 8"/>
          <p:cNvSpPr/>
          <p:nvPr/>
        </p:nvSpPr>
        <p:spPr>
          <a:xfrm>
            <a:off x="3383280" y="1600200"/>
            <a:ext cx="2560320" cy="2103120"/>
          </a:xfrm>
          <a:prstGeom prst="roundRect">
            <a:avLst>
              <a:gd name="adj" fmla="val 3043"/>
            </a:avLst>
          </a:prstGeom>
          <a:solidFill>
            <a:srgbClr val="EDEEF7"/>
          </a:solidFill>
          <a:ln w="12700">
            <a:solidFill>
              <a:srgbClr val="EDEEF7"/>
            </a:solidFill>
            <a:prstDash val="solid"/>
          </a:ln>
        </p:spPr>
      </p:sp>
      <p:sp>
        <p:nvSpPr>
          <p:cNvPr id="13" name="Shape 9"/>
          <p:cNvSpPr/>
          <p:nvPr/>
        </p:nvSpPr>
        <p:spPr>
          <a:xfrm>
            <a:off x="3383280" y="1600200"/>
            <a:ext cx="2560320" cy="502920"/>
          </a:xfrm>
          <a:prstGeom prst="roundRect">
            <a:avLst>
              <a:gd name="adj" fmla="val 12727"/>
            </a:avLst>
          </a:prstGeom>
          <a:solidFill>
            <a:srgbClr val="33348E"/>
          </a:solidFill>
          <a:ln w="12700">
            <a:solidFill>
              <a:srgbClr val="33348E"/>
            </a:solidFill>
            <a:prstDash val="solid"/>
          </a:ln>
        </p:spPr>
      </p:sp>
      <p:sp>
        <p:nvSpPr>
          <p:cNvPr id="14" name="Text 10"/>
          <p:cNvSpPr/>
          <p:nvPr/>
        </p:nvSpPr>
        <p:spPr>
          <a:xfrm>
            <a:off x="3566160" y="1673352"/>
            <a:ext cx="2194560" cy="365760"/>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Evaluation</a:t>
            </a:r>
            <a:endParaRPr lang="en-US" sz="1400" dirty="0"/>
          </a:p>
        </p:txBody>
      </p:sp>
      <p:sp>
        <p:nvSpPr>
          <p:cNvPr id="15" name="Text 11"/>
          <p:cNvSpPr/>
          <p:nvPr/>
        </p:nvSpPr>
        <p:spPr>
          <a:xfrm>
            <a:off x="3584448" y="2286000"/>
            <a:ext cx="2157984" cy="1325880"/>
          </a:xfrm>
          <a:prstGeom prst="rect">
            <a:avLst/>
          </a:prstGeom>
          <a:noFill/>
          <a:ln/>
        </p:spPr>
        <p:txBody>
          <a:bodyPr wrap="square" lIns="0" tIns="0" rIns="0" bIns="0" rtlCol="0" anchor="t"/>
          <a:lstStyle/>
          <a:p>
            <a:pPr indent="0" marL="0">
              <a:buNone/>
            </a:pPr>
            <a:r>
              <a:rPr lang="en-US" sz="1150" dirty="0">
                <a:solidFill>
                  <a:srgbClr val="55566B"/>
                </a:solidFill>
                <a:latin typeface="Calibri" pitchFamily="34" charset="0"/>
                <a:ea typeface="Calibri" pitchFamily="34" charset="-122"/>
                <a:cs typeface="Calibri" pitchFamily="34" charset="-120"/>
              </a:rPr>
              <a:t>Stratejik tema, yatırım ilişkisi, risk, veri, metodoloji, paydaş ve TMO incelemesi</a:t>
            </a:r>
            <a:endParaRPr lang="en-US" sz="1150" dirty="0"/>
          </a:p>
        </p:txBody>
      </p:sp>
      <p:sp>
        <p:nvSpPr>
          <p:cNvPr id="16" name="Shape 12"/>
          <p:cNvSpPr/>
          <p:nvPr/>
        </p:nvSpPr>
        <p:spPr>
          <a:xfrm>
            <a:off x="6217920" y="1600200"/>
            <a:ext cx="2560320" cy="2103120"/>
          </a:xfrm>
          <a:prstGeom prst="roundRect">
            <a:avLst>
              <a:gd name="adj" fmla="val 3043"/>
            </a:avLst>
          </a:prstGeom>
          <a:solidFill>
            <a:srgbClr val="EDEEF7"/>
          </a:solidFill>
          <a:ln w="12700">
            <a:solidFill>
              <a:srgbClr val="EDEEF7"/>
            </a:solidFill>
            <a:prstDash val="solid"/>
          </a:ln>
        </p:spPr>
      </p:sp>
      <p:sp>
        <p:nvSpPr>
          <p:cNvPr id="17" name="Shape 13"/>
          <p:cNvSpPr/>
          <p:nvPr/>
        </p:nvSpPr>
        <p:spPr>
          <a:xfrm>
            <a:off x="6217920" y="1600200"/>
            <a:ext cx="2560320" cy="502920"/>
          </a:xfrm>
          <a:prstGeom prst="roundRect">
            <a:avLst>
              <a:gd name="adj" fmla="val 12727"/>
            </a:avLst>
          </a:prstGeom>
          <a:solidFill>
            <a:srgbClr val="33348E"/>
          </a:solidFill>
          <a:ln w="12700">
            <a:solidFill>
              <a:srgbClr val="33348E"/>
            </a:solidFill>
            <a:prstDash val="solid"/>
          </a:ln>
        </p:spPr>
      </p:sp>
      <p:sp>
        <p:nvSpPr>
          <p:cNvPr id="18" name="Text 14"/>
          <p:cNvSpPr/>
          <p:nvPr/>
        </p:nvSpPr>
        <p:spPr>
          <a:xfrm>
            <a:off x="6400800" y="1673352"/>
            <a:ext cx="2194560" cy="365760"/>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Decision</a:t>
            </a:r>
            <a:endParaRPr lang="en-US" sz="1400" dirty="0"/>
          </a:p>
        </p:txBody>
      </p:sp>
      <p:sp>
        <p:nvSpPr>
          <p:cNvPr id="19" name="Text 15"/>
          <p:cNvSpPr/>
          <p:nvPr/>
        </p:nvSpPr>
        <p:spPr>
          <a:xfrm>
            <a:off x="6419088" y="2286000"/>
            <a:ext cx="2157984" cy="1325880"/>
          </a:xfrm>
          <a:prstGeom prst="rect">
            <a:avLst/>
          </a:prstGeom>
          <a:noFill/>
          <a:ln/>
        </p:spPr>
        <p:txBody>
          <a:bodyPr wrap="square" lIns="0" tIns="0" rIns="0" bIns="0" rtlCol="0" anchor="t"/>
          <a:lstStyle/>
          <a:p>
            <a:pPr indent="0" marL="0">
              <a:buNone/>
            </a:pPr>
            <a:r>
              <a:rPr lang="en-US" sz="1150" dirty="0">
                <a:solidFill>
                  <a:srgbClr val="55566B"/>
                </a:solidFill>
                <a:latin typeface="Calibri" pitchFamily="34" charset="0"/>
                <a:ea typeface="Calibri" pitchFamily="34" charset="-122"/>
                <a:cs typeface="Calibri" pitchFamily="34" charset="-120"/>
              </a:rPr>
              <a:t>Otonom, Portfolio Board veya CEO. Value Card hazırlanır</a:t>
            </a:r>
            <a:endParaRPr lang="en-US" sz="1150" dirty="0"/>
          </a:p>
        </p:txBody>
      </p:sp>
      <p:sp>
        <p:nvSpPr>
          <p:cNvPr id="20" name="Shape 16"/>
          <p:cNvSpPr/>
          <p:nvPr/>
        </p:nvSpPr>
        <p:spPr>
          <a:xfrm>
            <a:off x="9052560" y="1600200"/>
            <a:ext cx="2560320" cy="2103120"/>
          </a:xfrm>
          <a:prstGeom prst="roundRect">
            <a:avLst>
              <a:gd name="adj" fmla="val 3043"/>
            </a:avLst>
          </a:prstGeom>
          <a:solidFill>
            <a:srgbClr val="EDEEF7"/>
          </a:solidFill>
          <a:ln w="12700">
            <a:solidFill>
              <a:srgbClr val="EDEEF7"/>
            </a:solidFill>
            <a:prstDash val="solid"/>
          </a:ln>
        </p:spPr>
      </p:sp>
      <p:sp>
        <p:nvSpPr>
          <p:cNvPr id="21" name="Shape 17"/>
          <p:cNvSpPr/>
          <p:nvPr/>
        </p:nvSpPr>
        <p:spPr>
          <a:xfrm>
            <a:off x="9052560" y="1600200"/>
            <a:ext cx="2560320" cy="502920"/>
          </a:xfrm>
          <a:prstGeom prst="roundRect">
            <a:avLst>
              <a:gd name="adj" fmla="val 12727"/>
            </a:avLst>
          </a:prstGeom>
          <a:solidFill>
            <a:srgbClr val="33348E"/>
          </a:solidFill>
          <a:ln w="12700">
            <a:solidFill>
              <a:srgbClr val="33348E"/>
            </a:solidFill>
            <a:prstDash val="solid"/>
          </a:ln>
        </p:spPr>
      </p:sp>
      <p:sp>
        <p:nvSpPr>
          <p:cNvPr id="22" name="Text 18"/>
          <p:cNvSpPr/>
          <p:nvPr/>
        </p:nvSpPr>
        <p:spPr>
          <a:xfrm>
            <a:off x="9235440" y="1673352"/>
            <a:ext cx="2194560" cy="365760"/>
          </a:xfrm>
          <a:prstGeom prst="rect">
            <a:avLst/>
          </a:prstGeom>
          <a:noFill/>
          <a:ln/>
        </p:spPr>
        <p:txBody>
          <a:bodyPr wrap="square" lIns="0" tIns="0" rIns="0" bIns="0"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Execution</a:t>
            </a:r>
            <a:endParaRPr lang="en-US" sz="1400" dirty="0"/>
          </a:p>
        </p:txBody>
      </p:sp>
      <p:sp>
        <p:nvSpPr>
          <p:cNvPr id="23" name="Text 19"/>
          <p:cNvSpPr/>
          <p:nvPr/>
        </p:nvSpPr>
        <p:spPr>
          <a:xfrm>
            <a:off x="9253728" y="2286000"/>
            <a:ext cx="2157984" cy="1325880"/>
          </a:xfrm>
          <a:prstGeom prst="rect">
            <a:avLst/>
          </a:prstGeom>
          <a:noFill/>
          <a:ln/>
        </p:spPr>
        <p:txBody>
          <a:bodyPr wrap="square" lIns="0" tIns="0" rIns="0" bIns="0" rtlCol="0" anchor="t"/>
          <a:lstStyle/>
          <a:p>
            <a:pPr indent="0" marL="0">
              <a:buNone/>
            </a:pPr>
            <a:r>
              <a:rPr lang="en-US" sz="1150" dirty="0">
                <a:solidFill>
                  <a:srgbClr val="55566B"/>
                </a:solidFill>
                <a:latin typeface="Calibri" pitchFamily="34" charset="0"/>
                <a:ea typeface="Calibri" pitchFamily="34" charset="-122"/>
                <a:cs typeface="Calibri" pitchFamily="34" charset="-120"/>
              </a:rPr>
              <a:t>Bütçe, durum ve fayda raporları. Wing üzerinden takip</a:t>
            </a:r>
            <a:endParaRPr lang="en-US" sz="1150" dirty="0"/>
          </a:p>
        </p:txBody>
      </p:sp>
      <p:sp>
        <p:nvSpPr>
          <p:cNvPr id="24" name="Shape 20"/>
          <p:cNvSpPr/>
          <p:nvPr/>
        </p:nvSpPr>
        <p:spPr>
          <a:xfrm>
            <a:off x="548640" y="3931920"/>
            <a:ext cx="5404104" cy="1325880"/>
          </a:xfrm>
          <a:prstGeom prst="roundRect">
            <a:avLst>
              <a:gd name="adj" fmla="val 5517"/>
            </a:avLst>
          </a:prstGeom>
          <a:solidFill>
            <a:srgbClr val="EDEEF7"/>
          </a:solidFill>
          <a:ln w="12700">
            <a:solidFill>
              <a:srgbClr val="EDEEF7"/>
            </a:solidFill>
            <a:prstDash val="solid"/>
          </a:ln>
        </p:spPr>
      </p:sp>
      <p:sp>
        <p:nvSpPr>
          <p:cNvPr id="25" name="Text 21"/>
          <p:cNvSpPr/>
          <p:nvPr/>
        </p:nvSpPr>
        <p:spPr>
          <a:xfrm>
            <a:off x="804672" y="4114800"/>
            <a:ext cx="4892040"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WIP limiti nereye konur?</a:t>
            </a:r>
            <a:endParaRPr lang="en-US" sz="1400" dirty="0"/>
          </a:p>
        </p:txBody>
      </p:sp>
      <p:sp>
        <p:nvSpPr>
          <p:cNvPr id="26" name="Text 22"/>
          <p:cNvSpPr/>
          <p:nvPr/>
        </p:nvSpPr>
        <p:spPr>
          <a:xfrm>
            <a:off x="804672" y="4480560"/>
            <a:ext cx="4892040" cy="59436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Execution kolonuna. Aynı anda yürüyen proje sayısı kapasitenin üstüne çıktığında yeni proje başlatmak, hepsini birden yavaşlatır.</a:t>
            </a:r>
            <a:endParaRPr lang="en-US" sz="1150" dirty="0"/>
          </a:p>
        </p:txBody>
      </p:sp>
      <p:sp>
        <p:nvSpPr>
          <p:cNvPr id="27" name="Shape 23"/>
          <p:cNvSpPr/>
          <p:nvPr/>
        </p:nvSpPr>
        <p:spPr>
          <a:xfrm>
            <a:off x="6208776" y="3931920"/>
            <a:ext cx="5404104" cy="1325880"/>
          </a:xfrm>
          <a:prstGeom prst="roundRect">
            <a:avLst>
              <a:gd name="adj" fmla="val 5517"/>
            </a:avLst>
          </a:prstGeom>
          <a:solidFill>
            <a:srgbClr val="EDEEF7"/>
          </a:solidFill>
          <a:ln w="12700">
            <a:solidFill>
              <a:srgbClr val="EDEEF7"/>
            </a:solidFill>
            <a:prstDash val="solid"/>
          </a:ln>
        </p:spPr>
      </p:sp>
      <p:sp>
        <p:nvSpPr>
          <p:cNvPr id="28" name="Text 24"/>
          <p:cNvSpPr/>
          <p:nvPr/>
        </p:nvSpPr>
        <p:spPr>
          <a:xfrm>
            <a:off x="6464808" y="4114800"/>
            <a:ext cx="4892040"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Giriş kriteri ne işe yarar?</a:t>
            </a:r>
            <a:endParaRPr lang="en-US" sz="1400" dirty="0"/>
          </a:p>
        </p:txBody>
      </p:sp>
      <p:sp>
        <p:nvSpPr>
          <p:cNvPr id="29" name="Text 25"/>
          <p:cNvSpPr/>
          <p:nvPr/>
        </p:nvSpPr>
        <p:spPr>
          <a:xfrm>
            <a:off x="6464808" y="4480560"/>
            <a:ext cx="4892040" cy="59436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Her kolon için hangi bilgi olmadan ilerlenemeyeceği yazılırsa, tartışma kişiden sürece taşınır.</a:t>
            </a:r>
            <a:endParaRPr lang="en-US" sz="1150" dirty="0"/>
          </a:p>
        </p:txBody>
      </p:sp>
      <p:sp>
        <p:nvSpPr>
          <p:cNvPr id="30" name="Shape 26"/>
          <p:cNvSpPr/>
          <p:nvPr/>
        </p:nvSpPr>
        <p:spPr>
          <a:xfrm>
            <a:off x="548640" y="5532120"/>
            <a:ext cx="11064240" cy="640080"/>
          </a:xfrm>
          <a:prstGeom prst="roundRect">
            <a:avLst>
              <a:gd name="adj" fmla="val 8571"/>
            </a:avLst>
          </a:prstGeom>
          <a:solidFill>
            <a:srgbClr val="33348E"/>
          </a:solidFill>
          <a:ln w="12700">
            <a:solidFill>
              <a:srgbClr val="33348E"/>
            </a:solidFill>
            <a:prstDash val="solid"/>
          </a:ln>
        </p:spPr>
      </p:sp>
      <p:sp>
        <p:nvSpPr>
          <p:cNvPr id="31" name="Text 27"/>
          <p:cNvSpPr/>
          <p:nvPr/>
        </p:nvSpPr>
        <p:spPr>
          <a:xfrm>
            <a:off x="868680" y="5678424"/>
            <a:ext cx="10424160" cy="347472"/>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Portföy Kanban için yeni bir araç gerekmiyor. Wing'deki mevcut akış zaten pano.</a:t>
            </a:r>
            <a:endParaRPr lang="en-US" sz="13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5486400" cy="256032"/>
          </a:xfrm>
          <a:prstGeom prst="rect">
            <a:avLst/>
          </a:prstGeom>
          <a:noFill/>
          <a:ln/>
        </p:spPr>
        <p:txBody>
          <a:bodyPr wrap="square" rtlCol="0" anchor="ctr"/>
          <a:lstStyle/>
          <a:p>
            <a:pPr indent="0" marL="0">
              <a:buNone/>
            </a:pPr>
            <a:r>
              <a:rPr lang="en-US" sz="1100" b="1" spc="120" kern="0" dirty="0">
                <a:solidFill>
                  <a:srgbClr val="CC2229"/>
                </a:solidFill>
                <a:latin typeface="Calibri" pitchFamily="34" charset="0"/>
                <a:ea typeface="Calibri" pitchFamily="34" charset="-122"/>
                <a:cs typeface="Calibri" pitchFamily="34" charset="-120"/>
              </a:rPr>
              <a:t>PORTFÖY 3.0</a:t>
            </a:r>
            <a:endParaRPr lang="en-US" sz="1100" dirty="0"/>
          </a:p>
        </p:txBody>
      </p:sp>
      <p:sp>
        <p:nvSpPr>
          <p:cNvPr id="3" name="Text 1"/>
          <p:cNvSpPr/>
          <p:nvPr/>
        </p:nvSpPr>
        <p:spPr>
          <a:xfrm>
            <a:off x="548640" y="566928"/>
            <a:ext cx="9418320" cy="566928"/>
          </a:xfrm>
          <a:prstGeom prst="rect">
            <a:avLst/>
          </a:prstGeom>
          <a:noFill/>
          <a:ln/>
        </p:spPr>
        <p:txBody>
          <a:bodyPr wrap="square" lIns="0" tIns="0" rIns="0" bIns="0" rtlCol="0" anchor="ctr"/>
          <a:lstStyle/>
          <a:p>
            <a:pPr indent="0" marL="0">
              <a:buNone/>
            </a:pPr>
            <a:r>
              <a:rPr lang="en-US" sz="2700" b="1" dirty="0">
                <a:solidFill>
                  <a:srgbClr val="33348E"/>
                </a:solidFill>
                <a:latin typeface="Calibri" pitchFamily="34" charset="0"/>
                <a:ea typeface="Calibri" pitchFamily="34" charset="-122"/>
                <a:cs typeface="Calibri" pitchFamily="34" charset="-120"/>
              </a:rPr>
              <a:t>Value Card: Sade Ama Yeterli</a:t>
            </a:r>
            <a:endParaRPr lang="en-US" sz="2700" dirty="0"/>
          </a:p>
        </p:txBody>
      </p:sp>
      <p:pic>
        <p:nvPicPr>
          <p:cNvPr id="4" name="Image 0" descr="preencoded.png">    </p:cNvPr>
          <p:cNvPicPr>
            <a:picLocks noChangeAspect="1"/>
          </p:cNvPicPr>
          <p:nvPr/>
        </p:nvPicPr>
        <p:blipFill>
          <a:blip r:embed="rId1"/>
          <a:stretch>
            <a:fillRect/>
          </a:stretch>
        </p:blipFill>
        <p:spPr>
          <a:xfrm>
            <a:off x="10469880" y="329184"/>
            <a:ext cx="1188720" cy="557784"/>
          </a:xfrm>
          <a:prstGeom prst="rect">
            <a:avLst/>
          </a:prstGeom>
        </p:spPr>
      </p:pic>
      <p:sp>
        <p:nvSpPr>
          <p:cNvPr id="5" name="Text 2"/>
          <p:cNvSpPr/>
          <p:nvPr/>
        </p:nvSpPr>
        <p:spPr>
          <a:xfrm>
            <a:off x="548640" y="6355080"/>
            <a:ext cx="6400800" cy="274320"/>
          </a:xfrm>
          <a:prstGeom prst="rect">
            <a:avLst/>
          </a:prstGeom>
          <a:noFill/>
          <a:ln/>
        </p:spPr>
        <p:txBody>
          <a:bodyPr wrap="square"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1064240" y="6355080"/>
            <a:ext cx="594360" cy="274320"/>
          </a:xfrm>
          <a:prstGeom prst="rect">
            <a:avLst/>
          </a:prstGeom>
          <a:noFill/>
          <a:ln/>
        </p:spPr>
        <p:txBody>
          <a:bodyPr wrap="square"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77</a:t>
            </a:r>
            <a:endParaRPr lang="en-US" sz="900" dirty="0"/>
          </a:p>
        </p:txBody>
      </p:sp>
      <p:sp>
        <p:nvSpPr>
          <p:cNvPr id="8" name="Shape 4"/>
          <p:cNvSpPr/>
          <p:nvPr/>
        </p:nvSpPr>
        <p:spPr>
          <a:xfrm>
            <a:off x="548640" y="1600200"/>
            <a:ext cx="5394960" cy="3291840"/>
          </a:xfrm>
          <a:prstGeom prst="roundRect">
            <a:avLst>
              <a:gd name="adj" fmla="val 1944"/>
            </a:avLst>
          </a:prstGeom>
          <a:solidFill>
            <a:srgbClr val="EDEEF7"/>
          </a:solidFill>
          <a:ln w="12700">
            <a:solidFill>
              <a:srgbClr val="EDEEF7"/>
            </a:solidFill>
            <a:prstDash val="solid"/>
          </a:ln>
        </p:spPr>
      </p:sp>
      <p:sp>
        <p:nvSpPr>
          <p:cNvPr id="9" name="Text 5"/>
          <p:cNvSpPr/>
          <p:nvPr/>
        </p:nvSpPr>
        <p:spPr>
          <a:xfrm>
            <a:off x="868680" y="1783080"/>
            <a:ext cx="4754880" cy="320040"/>
          </a:xfrm>
          <a:prstGeom prst="rect">
            <a:avLst/>
          </a:prstGeom>
          <a:noFill/>
          <a:ln/>
        </p:spPr>
        <p:txBody>
          <a:bodyPr wrap="square" lIns="0" tIns="0" rIns="0" bIns="0" rtlCol="0" anchor="ctr"/>
          <a:lstStyle/>
          <a:p>
            <a:pPr indent="0" marL="0">
              <a:buNone/>
            </a:pPr>
            <a:r>
              <a:rPr lang="en-US" sz="1500" b="1" dirty="0">
                <a:solidFill>
                  <a:srgbClr val="33348E"/>
                </a:solidFill>
                <a:latin typeface="Calibri" pitchFamily="34" charset="0"/>
                <a:ea typeface="Calibri" pitchFamily="34" charset="-122"/>
                <a:cs typeface="Calibri" pitchFamily="34" charset="-120"/>
              </a:rPr>
              <a:t>İyi Value Card</a:t>
            </a:r>
            <a:endParaRPr lang="en-US" sz="1500" dirty="0"/>
          </a:p>
        </p:txBody>
      </p:sp>
      <p:sp>
        <p:nvSpPr>
          <p:cNvPr id="10" name="Text 6"/>
          <p:cNvSpPr/>
          <p:nvPr/>
        </p:nvSpPr>
        <p:spPr>
          <a:xfrm>
            <a:off x="868680" y="2240280"/>
            <a:ext cx="4754880" cy="2468880"/>
          </a:xfrm>
          <a:prstGeom prst="rect">
            <a:avLst/>
          </a:prstGeom>
          <a:noFill/>
          <a:ln/>
        </p:spPr>
        <p:txBody>
          <a:bodyPr wrap="square" lIns="0" tIns="0" rIns="0" bIns="0" rtlCol="0" anchor="t"/>
          <a:lstStyle/>
          <a:p>
            <a:pPr marL="342900" indent="-342900">
              <a:spcAft>
                <a:spcPts val="800"/>
              </a:spcAft>
              <a:buSzPct val="100000"/>
              <a:buChar char="•"/>
            </a:pPr>
            <a:r>
              <a:rPr lang="en-US" sz="1250" dirty="0">
                <a:solidFill>
                  <a:srgbClr val="55566B"/>
                </a:solidFill>
                <a:latin typeface="Calibri" pitchFamily="34" charset="0"/>
                <a:ea typeface="Calibri" pitchFamily="34" charset="-122"/>
                <a:cs typeface="Calibri" pitchFamily="34" charset="-120"/>
              </a:rPr>
              <a:t>Faydayı tek cümlede ve ölçülebilir yazar</a:t>
            </a:r>
            <a:endParaRPr lang="en-US" sz="1250" dirty="0"/>
          </a:p>
          <a:p>
            <a:pPr marL="342900" indent="-342900">
              <a:spcAft>
                <a:spcPts val="800"/>
              </a:spcAft>
              <a:buSzPct val="100000"/>
              <a:buChar char="•"/>
            </a:pPr>
            <a:r>
              <a:rPr lang="en-US" sz="1250" dirty="0">
                <a:solidFill>
                  <a:srgbClr val="55566B"/>
                </a:solidFill>
                <a:latin typeface="Calibri" pitchFamily="34" charset="0"/>
                <a:ea typeface="Calibri" pitchFamily="34" charset="-122"/>
                <a:cs typeface="Calibri" pitchFamily="34" charset="-120"/>
              </a:rPr>
              <a:t>Hangi KPI'ın ne kadar değişeceğini söyler</a:t>
            </a:r>
            <a:endParaRPr lang="en-US" sz="1250" dirty="0"/>
          </a:p>
          <a:p>
            <a:pPr marL="342900" indent="-342900">
              <a:spcAft>
                <a:spcPts val="800"/>
              </a:spcAft>
              <a:buSzPct val="100000"/>
              <a:buChar char="•"/>
            </a:pPr>
            <a:r>
              <a:rPr lang="en-US" sz="1250" dirty="0">
                <a:solidFill>
                  <a:srgbClr val="55566B"/>
                </a:solidFill>
                <a:latin typeface="Calibri" pitchFamily="34" charset="0"/>
                <a:ea typeface="Calibri" pitchFamily="34" charset="-122"/>
                <a:cs typeface="Calibri" pitchFamily="34" charset="-120"/>
              </a:rPr>
              <a:t>İşi bir bütün olarak değil, ilk değerli parçayı tarif eder</a:t>
            </a:r>
            <a:endParaRPr lang="en-US" sz="1250" dirty="0"/>
          </a:p>
          <a:p>
            <a:pPr marL="342900" indent="-342900">
              <a:spcAft>
                <a:spcPts val="800"/>
              </a:spcAft>
              <a:buSzPct val="100000"/>
              <a:buChar char="•"/>
            </a:pPr>
            <a:r>
              <a:rPr lang="en-US" sz="1250" dirty="0">
                <a:solidFill>
                  <a:srgbClr val="55566B"/>
                </a:solidFill>
                <a:latin typeface="Calibri" pitchFamily="34" charset="0"/>
                <a:ea typeface="Calibri" pitchFamily="34" charset="-122"/>
                <a:cs typeface="Calibri" pitchFamily="34" charset="-120"/>
              </a:rPr>
              <a:t>Belirsizliği ve varsayımı açıkça yazar</a:t>
            </a:r>
            <a:endParaRPr lang="en-US" sz="1250" dirty="0"/>
          </a:p>
          <a:p>
            <a:pPr marL="342900" indent="-342900">
              <a:spcAft>
                <a:spcPts val="800"/>
              </a:spcAft>
              <a:buSzPct val="100000"/>
              <a:buChar char="•"/>
            </a:pPr>
            <a:r>
              <a:rPr lang="en-US" sz="1250" dirty="0">
                <a:solidFill>
                  <a:srgbClr val="55566B"/>
                </a:solidFill>
                <a:latin typeface="Calibri" pitchFamily="34" charset="0"/>
                <a:ea typeface="Calibri" pitchFamily="34" charset="-122"/>
                <a:cs typeface="Calibri" pitchFamily="34" charset="-120"/>
              </a:rPr>
              <a:t>Faydanın ne zaman ölçüleceğini belirtir</a:t>
            </a:r>
            <a:endParaRPr lang="en-US" sz="1250" dirty="0"/>
          </a:p>
        </p:txBody>
      </p:sp>
      <p:sp>
        <p:nvSpPr>
          <p:cNvPr id="11" name="Shape 7"/>
          <p:cNvSpPr/>
          <p:nvPr/>
        </p:nvSpPr>
        <p:spPr>
          <a:xfrm>
            <a:off x="6217920" y="1600200"/>
            <a:ext cx="5394960" cy="3291840"/>
          </a:xfrm>
          <a:prstGeom prst="roundRect">
            <a:avLst>
              <a:gd name="adj" fmla="val 1944"/>
            </a:avLst>
          </a:prstGeom>
          <a:solidFill>
            <a:srgbClr val="F7F1F1"/>
          </a:solidFill>
          <a:ln w="12700">
            <a:solidFill>
              <a:srgbClr val="F7F1F1"/>
            </a:solidFill>
            <a:prstDash val="solid"/>
          </a:ln>
        </p:spPr>
      </p:sp>
      <p:sp>
        <p:nvSpPr>
          <p:cNvPr id="12" name="Text 8"/>
          <p:cNvSpPr/>
          <p:nvPr/>
        </p:nvSpPr>
        <p:spPr>
          <a:xfrm>
            <a:off x="6537960" y="1783080"/>
            <a:ext cx="4754880" cy="320040"/>
          </a:xfrm>
          <a:prstGeom prst="rect">
            <a:avLst/>
          </a:prstGeom>
          <a:noFill/>
          <a:ln/>
        </p:spPr>
        <p:txBody>
          <a:bodyPr wrap="square" lIns="0" tIns="0" rIns="0" bIns="0" rtlCol="0" anchor="ctr"/>
          <a:lstStyle/>
          <a:p>
            <a:pPr indent="0" marL="0">
              <a:buNone/>
            </a:pPr>
            <a:r>
              <a:rPr lang="en-US" sz="1500" b="1" dirty="0">
                <a:solidFill>
                  <a:srgbClr val="CC2229"/>
                </a:solidFill>
                <a:latin typeface="Calibri" pitchFamily="34" charset="0"/>
                <a:ea typeface="Calibri" pitchFamily="34" charset="-122"/>
                <a:cs typeface="Calibri" pitchFamily="34" charset="-120"/>
              </a:rPr>
              <a:t>Zayıf Value Card</a:t>
            </a:r>
            <a:endParaRPr lang="en-US" sz="1500" dirty="0"/>
          </a:p>
        </p:txBody>
      </p:sp>
      <p:sp>
        <p:nvSpPr>
          <p:cNvPr id="13" name="Text 9"/>
          <p:cNvSpPr/>
          <p:nvPr/>
        </p:nvSpPr>
        <p:spPr>
          <a:xfrm>
            <a:off x="6537960" y="2240280"/>
            <a:ext cx="4754880" cy="2468880"/>
          </a:xfrm>
          <a:prstGeom prst="rect">
            <a:avLst/>
          </a:prstGeom>
          <a:noFill/>
          <a:ln/>
        </p:spPr>
        <p:txBody>
          <a:bodyPr wrap="square" lIns="0" tIns="0" rIns="0" bIns="0" rtlCol="0" anchor="t"/>
          <a:lstStyle/>
          <a:p>
            <a:pPr marL="342900" indent="-342900">
              <a:spcAft>
                <a:spcPts val="800"/>
              </a:spcAft>
              <a:buSzPct val="100000"/>
              <a:buChar char="•"/>
            </a:pPr>
            <a:r>
              <a:rPr lang="en-US" sz="1250" dirty="0">
                <a:solidFill>
                  <a:srgbClr val="55566B"/>
                </a:solidFill>
                <a:latin typeface="Calibri" pitchFamily="34" charset="0"/>
                <a:ea typeface="Calibri" pitchFamily="34" charset="-122"/>
                <a:cs typeface="Calibri" pitchFamily="34" charset="-120"/>
              </a:rPr>
              <a:t>Fayda olarak verimlilik veya iyileştirme yazar</a:t>
            </a:r>
            <a:endParaRPr lang="en-US" sz="1250" dirty="0"/>
          </a:p>
          <a:p>
            <a:pPr marL="342900" indent="-342900">
              <a:spcAft>
                <a:spcPts val="800"/>
              </a:spcAft>
              <a:buSzPct val="100000"/>
              <a:buChar char="•"/>
            </a:pPr>
            <a:r>
              <a:rPr lang="en-US" sz="1250" dirty="0">
                <a:solidFill>
                  <a:srgbClr val="55566B"/>
                </a:solidFill>
                <a:latin typeface="Calibri" pitchFamily="34" charset="0"/>
                <a:ea typeface="Calibri" pitchFamily="34" charset="-122"/>
                <a:cs typeface="Calibri" pitchFamily="34" charset="-120"/>
              </a:rPr>
              <a:t>KPI belirtmez, ölçüm sahibi yoktur</a:t>
            </a:r>
            <a:endParaRPr lang="en-US" sz="1250" dirty="0"/>
          </a:p>
          <a:p>
            <a:pPr marL="342900" indent="-342900">
              <a:spcAft>
                <a:spcPts val="800"/>
              </a:spcAft>
              <a:buSzPct val="100000"/>
              <a:buChar char="•"/>
            </a:pPr>
            <a:r>
              <a:rPr lang="en-US" sz="1250" dirty="0">
                <a:solidFill>
                  <a:srgbClr val="55566B"/>
                </a:solidFill>
                <a:latin typeface="Calibri" pitchFamily="34" charset="0"/>
                <a:ea typeface="Calibri" pitchFamily="34" charset="-122"/>
                <a:cs typeface="Calibri" pitchFamily="34" charset="-120"/>
              </a:rPr>
              <a:t>Tüm kapsamı tek seferde teslim etmeyi varsayar</a:t>
            </a:r>
            <a:endParaRPr lang="en-US" sz="1250" dirty="0"/>
          </a:p>
          <a:p>
            <a:pPr marL="342900" indent="-342900">
              <a:spcAft>
                <a:spcPts val="800"/>
              </a:spcAft>
              <a:buSzPct val="100000"/>
              <a:buChar char="•"/>
            </a:pPr>
            <a:r>
              <a:rPr lang="en-US" sz="1250" dirty="0">
                <a:solidFill>
                  <a:srgbClr val="55566B"/>
                </a:solidFill>
                <a:latin typeface="Calibri" pitchFamily="34" charset="0"/>
                <a:ea typeface="Calibri" pitchFamily="34" charset="-122"/>
                <a:cs typeface="Calibri" pitchFamily="34" charset="-120"/>
              </a:rPr>
              <a:t>Riski ve varsayımı yazmaz, kesin konuşur</a:t>
            </a:r>
            <a:endParaRPr lang="en-US" sz="1250" dirty="0"/>
          </a:p>
          <a:p>
            <a:pPr marL="342900" indent="-342900">
              <a:spcAft>
                <a:spcPts val="800"/>
              </a:spcAft>
              <a:buSzPct val="100000"/>
              <a:buChar char="•"/>
            </a:pPr>
            <a:r>
              <a:rPr lang="en-US" sz="1250" dirty="0">
                <a:solidFill>
                  <a:srgbClr val="55566B"/>
                </a:solidFill>
                <a:latin typeface="Calibri" pitchFamily="34" charset="0"/>
                <a:ea typeface="Calibri" pitchFamily="34" charset="-122"/>
                <a:cs typeface="Calibri" pitchFamily="34" charset="-120"/>
              </a:rPr>
              <a:t>Eski iş vakasının kısaltılmış hali gibidir</a:t>
            </a:r>
            <a:endParaRPr lang="en-US" sz="1250" dirty="0"/>
          </a:p>
        </p:txBody>
      </p:sp>
      <p:sp>
        <p:nvSpPr>
          <p:cNvPr id="14" name="Shape 10"/>
          <p:cNvSpPr/>
          <p:nvPr/>
        </p:nvSpPr>
        <p:spPr>
          <a:xfrm>
            <a:off x="548640" y="5166360"/>
            <a:ext cx="11064240" cy="777240"/>
          </a:xfrm>
          <a:prstGeom prst="roundRect">
            <a:avLst>
              <a:gd name="adj" fmla="val 7059"/>
            </a:avLst>
          </a:prstGeom>
          <a:solidFill>
            <a:srgbClr val="33348E"/>
          </a:solidFill>
          <a:ln w="12700">
            <a:solidFill>
              <a:srgbClr val="33348E"/>
            </a:solidFill>
            <a:prstDash val="solid"/>
          </a:ln>
        </p:spPr>
      </p:sp>
      <p:sp>
        <p:nvSpPr>
          <p:cNvPr id="15" name="Text 11"/>
          <p:cNvSpPr/>
          <p:nvPr/>
        </p:nvSpPr>
        <p:spPr>
          <a:xfrm>
            <a:off x="868680" y="5248656"/>
            <a:ext cx="10424160" cy="347472"/>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Value Card'ın amacı doküman süresini kısaltmak değil, kararı hızlandırmaktır.</a:t>
            </a:r>
            <a:endParaRPr lang="en-US" sz="1300" dirty="0"/>
          </a:p>
        </p:txBody>
      </p:sp>
      <p:sp>
        <p:nvSpPr>
          <p:cNvPr id="16" name="Text 12"/>
          <p:cNvSpPr/>
          <p:nvPr/>
        </p:nvSpPr>
        <p:spPr>
          <a:xfrm>
            <a:off x="868680" y="5532120"/>
            <a:ext cx="10424160" cy="274320"/>
          </a:xfrm>
          <a:prstGeom prst="rect">
            <a:avLst/>
          </a:prstGeom>
          <a:noFill/>
          <a:ln/>
        </p:spPr>
        <p:txBody>
          <a:bodyPr wrap="square" lIns="0" tIns="0" rIns="0" bIns="0" rtlCol="0" anchor="ctr"/>
          <a:lstStyle/>
          <a:p>
            <a:pPr indent="0" marL="0">
              <a:buNone/>
            </a:pPr>
            <a:r>
              <a:rPr lang="en-US" sz="1150" dirty="0">
                <a:solidFill>
                  <a:srgbClr val="C9CAE6"/>
                </a:solidFill>
                <a:latin typeface="Calibri" pitchFamily="34" charset="0"/>
                <a:ea typeface="Calibri" pitchFamily="34" charset="-122"/>
                <a:cs typeface="Calibri" pitchFamily="34" charset="-120"/>
              </a:rPr>
              <a:t>Kontrol sorusu: bu kart tek başına okunduğunda evet ya da hayır denebiliyor mu?</a:t>
            </a:r>
            <a:endParaRPr lang="en-US" sz="11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logo.png">    </p:cNvPr>
          <p:cNvPicPr>
            <a:picLocks noChangeAspect="1"/>
          </p:cNvPicPr>
          <p:nvPr/>
        </p:nvPicPr>
        <p:blipFill>
          <a:blip r:embed="rId1"/>
          <a:stretch>
            <a:fillRect/>
          </a:stretch>
        </p:blipFill>
        <p:spPr>
          <a:xfrm>
            <a:off x="10469880" y="384048"/>
            <a:ext cx="1170432" cy="548640"/>
          </a:xfrm>
          <a:prstGeom prst="rect">
            <a:avLst/>
          </a:prstGeom>
        </p:spPr>
      </p:pic>
      <p:sp>
        <p:nvSpPr>
          <p:cNvPr id="3" name="Text 0"/>
          <p:cNvSpPr/>
          <p:nvPr/>
        </p:nvSpPr>
        <p:spPr>
          <a:xfrm>
            <a:off x="548640" y="365760"/>
            <a:ext cx="9601200" cy="256032"/>
          </a:xfrm>
          <a:prstGeom prst="rect">
            <a:avLst/>
          </a:prstGeom>
          <a:noFill/>
          <a:ln/>
        </p:spPr>
        <p:txBody>
          <a:bodyPr wrap="square" lIns="0" tIns="0" rIns="0" bIns="0" rtlCol="0" anchor="ctr"/>
          <a:lstStyle/>
          <a:p>
            <a:pPr indent="0" marL="0">
              <a:buNone/>
            </a:pPr>
            <a:r>
              <a:rPr lang="en-US" sz="1100" b="1" spc="100" kern="0" dirty="0">
                <a:solidFill>
                  <a:srgbClr val="CC2229"/>
                </a:solidFill>
                <a:latin typeface="Calibri" pitchFamily="34" charset="0"/>
                <a:ea typeface="Calibri" pitchFamily="34" charset="-122"/>
                <a:cs typeface="Calibri" pitchFamily="34" charset="-120"/>
              </a:rPr>
              <a:t>MODÜL 1</a:t>
            </a:r>
            <a:endParaRPr lang="en-US" sz="1100" dirty="0"/>
          </a:p>
        </p:txBody>
      </p:sp>
      <p:sp>
        <p:nvSpPr>
          <p:cNvPr id="4" name="Text 1"/>
          <p:cNvSpPr/>
          <p:nvPr/>
        </p:nvSpPr>
        <p:spPr>
          <a:xfrm>
            <a:off x="548640" y="640080"/>
            <a:ext cx="9601200" cy="566928"/>
          </a:xfrm>
          <a:prstGeom prst="rect">
            <a:avLst/>
          </a:prstGeom>
          <a:noFill/>
          <a:ln/>
        </p:spPr>
        <p:txBody>
          <a:bodyPr wrap="square" lIns="0" tIns="0" rIns="0" bIns="0" rtlCol="0" anchor="t"/>
          <a:lstStyle/>
          <a:p>
            <a:pPr indent="0" marL="0">
              <a:buNone/>
            </a:pPr>
            <a:r>
              <a:rPr lang="en-US" sz="2700" b="1" dirty="0">
                <a:solidFill>
                  <a:srgbClr val="33348E"/>
                </a:solidFill>
                <a:latin typeface="Calibri" pitchFamily="34" charset="0"/>
                <a:ea typeface="Calibri" pitchFamily="34" charset="-122"/>
                <a:cs typeface="Calibri" pitchFamily="34" charset="-120"/>
              </a:rPr>
              <a:t>Agile Manifesto: Dört Değer</a:t>
            </a:r>
            <a:endParaRPr lang="en-US" sz="2700" dirty="0"/>
          </a:p>
        </p:txBody>
      </p:sp>
      <p:sp>
        <p:nvSpPr>
          <p:cNvPr id="5" name="Text 2"/>
          <p:cNvSpPr/>
          <p:nvPr/>
        </p:nvSpPr>
        <p:spPr>
          <a:xfrm>
            <a:off x="548640" y="6327648"/>
            <a:ext cx="7315200" cy="274320"/>
          </a:xfrm>
          <a:prstGeom prst="rect">
            <a:avLst/>
          </a:prstGeom>
          <a:noFill/>
          <a:ln/>
        </p:spPr>
        <p:txBody>
          <a:bodyPr wrap="square" lIns="0" tIns="0" rIns="0" bIns="0"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0972800" y="6327648"/>
            <a:ext cx="685800" cy="274320"/>
          </a:xfrm>
          <a:prstGeom prst="rect">
            <a:avLst/>
          </a:prstGeom>
          <a:noFill/>
          <a:ln/>
        </p:spPr>
        <p:txBody>
          <a:bodyPr wrap="square" lIns="0" tIns="0" rIns="0" bIns="0"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12</a:t>
            </a:r>
            <a:endParaRPr lang="en-US" sz="900" dirty="0"/>
          </a:p>
        </p:txBody>
      </p:sp>
      <p:sp>
        <p:nvSpPr>
          <p:cNvPr id="8" name="Shape 4"/>
          <p:cNvSpPr/>
          <p:nvPr/>
        </p:nvSpPr>
        <p:spPr>
          <a:xfrm>
            <a:off x="548640" y="1737360"/>
            <a:ext cx="5120640" cy="841248"/>
          </a:xfrm>
          <a:prstGeom prst="roundRect">
            <a:avLst>
              <a:gd name="adj" fmla="val 8696"/>
            </a:avLst>
          </a:prstGeom>
          <a:solidFill>
            <a:srgbClr val="33348E"/>
          </a:solidFill>
          <a:ln w="12700">
            <a:solidFill>
              <a:srgbClr val="33348E"/>
            </a:solidFill>
            <a:prstDash val="solid"/>
          </a:ln>
        </p:spPr>
      </p:sp>
      <p:sp>
        <p:nvSpPr>
          <p:cNvPr id="9" name="Text 5"/>
          <p:cNvSpPr/>
          <p:nvPr/>
        </p:nvSpPr>
        <p:spPr>
          <a:xfrm>
            <a:off x="777240" y="1737360"/>
            <a:ext cx="4663440" cy="84124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Bireyler ve etkileşimler</a:t>
            </a:r>
            <a:endParaRPr lang="en-US" sz="1500" dirty="0"/>
          </a:p>
        </p:txBody>
      </p:sp>
      <p:sp>
        <p:nvSpPr>
          <p:cNvPr id="10" name="Text 6"/>
          <p:cNvSpPr/>
          <p:nvPr/>
        </p:nvSpPr>
        <p:spPr>
          <a:xfrm>
            <a:off x="5806440" y="1737360"/>
            <a:ext cx="1463040" cy="841248"/>
          </a:xfrm>
          <a:prstGeom prst="rect">
            <a:avLst/>
          </a:prstGeom>
          <a:noFill/>
          <a:ln/>
        </p:spPr>
        <p:txBody>
          <a:bodyPr wrap="square" lIns="0" tIns="0" rIns="0" bIns="0" rtlCol="0" anchor="ctr"/>
          <a:lstStyle/>
          <a:p>
            <a:pPr algn="ctr" indent="0" marL="0">
              <a:buNone/>
            </a:pPr>
            <a:r>
              <a:rPr lang="en-US" sz="1150" i="1" dirty="0">
                <a:solidFill>
                  <a:srgbClr val="CC2229"/>
                </a:solidFill>
                <a:latin typeface="Calibri" pitchFamily="34" charset="0"/>
                <a:ea typeface="Calibri" pitchFamily="34" charset="-122"/>
                <a:cs typeface="Calibri" pitchFamily="34" charset="-120"/>
              </a:rPr>
              <a:t>daha değerlidir</a:t>
            </a:r>
            <a:endParaRPr lang="en-US" sz="1150" dirty="0"/>
          </a:p>
        </p:txBody>
      </p:sp>
      <p:sp>
        <p:nvSpPr>
          <p:cNvPr id="11" name="Shape 7"/>
          <p:cNvSpPr/>
          <p:nvPr/>
        </p:nvSpPr>
        <p:spPr>
          <a:xfrm>
            <a:off x="7360920" y="1737360"/>
            <a:ext cx="4279392" cy="841248"/>
          </a:xfrm>
          <a:prstGeom prst="roundRect">
            <a:avLst>
              <a:gd name="adj" fmla="val 8696"/>
            </a:avLst>
          </a:prstGeom>
          <a:solidFill>
            <a:srgbClr val="EDEEF7"/>
          </a:solidFill>
          <a:ln w="12700">
            <a:solidFill>
              <a:srgbClr val="EDEEF7"/>
            </a:solidFill>
            <a:prstDash val="solid"/>
          </a:ln>
        </p:spPr>
      </p:sp>
      <p:sp>
        <p:nvSpPr>
          <p:cNvPr id="12" name="Text 8"/>
          <p:cNvSpPr/>
          <p:nvPr/>
        </p:nvSpPr>
        <p:spPr>
          <a:xfrm>
            <a:off x="7589520" y="1737360"/>
            <a:ext cx="3840480" cy="841248"/>
          </a:xfrm>
          <a:prstGeom prst="rect">
            <a:avLst/>
          </a:prstGeom>
          <a:noFill/>
          <a:ln/>
        </p:spPr>
        <p:txBody>
          <a:bodyPr wrap="square" lIns="0" tIns="0" rIns="0" bIns="0" rtlCol="0" anchor="ctr"/>
          <a:lstStyle/>
          <a:p>
            <a:pPr indent="0" marL="0">
              <a:buNone/>
            </a:pPr>
            <a:r>
              <a:rPr lang="en-US" sz="1400" dirty="0">
                <a:solidFill>
                  <a:srgbClr val="55566B"/>
                </a:solidFill>
                <a:latin typeface="Calibri" pitchFamily="34" charset="0"/>
                <a:ea typeface="Calibri" pitchFamily="34" charset="-122"/>
                <a:cs typeface="Calibri" pitchFamily="34" charset="-120"/>
              </a:rPr>
              <a:t>süreçler ve araçlardan</a:t>
            </a:r>
            <a:endParaRPr lang="en-US" sz="1400" dirty="0"/>
          </a:p>
        </p:txBody>
      </p:sp>
      <p:sp>
        <p:nvSpPr>
          <p:cNvPr id="13" name="Shape 9"/>
          <p:cNvSpPr/>
          <p:nvPr/>
        </p:nvSpPr>
        <p:spPr>
          <a:xfrm>
            <a:off x="548640" y="2761488"/>
            <a:ext cx="5120640" cy="841248"/>
          </a:xfrm>
          <a:prstGeom prst="roundRect">
            <a:avLst>
              <a:gd name="adj" fmla="val 8696"/>
            </a:avLst>
          </a:prstGeom>
          <a:solidFill>
            <a:srgbClr val="33348E"/>
          </a:solidFill>
          <a:ln w="12700">
            <a:solidFill>
              <a:srgbClr val="33348E"/>
            </a:solidFill>
            <a:prstDash val="solid"/>
          </a:ln>
        </p:spPr>
      </p:sp>
      <p:sp>
        <p:nvSpPr>
          <p:cNvPr id="14" name="Text 10"/>
          <p:cNvSpPr/>
          <p:nvPr/>
        </p:nvSpPr>
        <p:spPr>
          <a:xfrm>
            <a:off x="777240" y="2761488"/>
            <a:ext cx="4663440" cy="84124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Çalışan ürün</a:t>
            </a:r>
            <a:endParaRPr lang="en-US" sz="1500" dirty="0"/>
          </a:p>
        </p:txBody>
      </p:sp>
      <p:sp>
        <p:nvSpPr>
          <p:cNvPr id="15" name="Text 11"/>
          <p:cNvSpPr/>
          <p:nvPr/>
        </p:nvSpPr>
        <p:spPr>
          <a:xfrm>
            <a:off x="5806440" y="2761488"/>
            <a:ext cx="1463040" cy="841248"/>
          </a:xfrm>
          <a:prstGeom prst="rect">
            <a:avLst/>
          </a:prstGeom>
          <a:noFill/>
          <a:ln/>
        </p:spPr>
        <p:txBody>
          <a:bodyPr wrap="square" lIns="0" tIns="0" rIns="0" bIns="0" rtlCol="0" anchor="ctr"/>
          <a:lstStyle/>
          <a:p>
            <a:pPr algn="ctr" indent="0" marL="0">
              <a:buNone/>
            </a:pPr>
            <a:r>
              <a:rPr lang="en-US" sz="1150" i="1" dirty="0">
                <a:solidFill>
                  <a:srgbClr val="CC2229"/>
                </a:solidFill>
                <a:latin typeface="Calibri" pitchFamily="34" charset="0"/>
                <a:ea typeface="Calibri" pitchFamily="34" charset="-122"/>
                <a:cs typeface="Calibri" pitchFamily="34" charset="-120"/>
              </a:rPr>
              <a:t>daha değerlidir</a:t>
            </a:r>
            <a:endParaRPr lang="en-US" sz="1150" dirty="0"/>
          </a:p>
        </p:txBody>
      </p:sp>
      <p:sp>
        <p:nvSpPr>
          <p:cNvPr id="16" name="Shape 12"/>
          <p:cNvSpPr/>
          <p:nvPr/>
        </p:nvSpPr>
        <p:spPr>
          <a:xfrm>
            <a:off x="7360920" y="2761488"/>
            <a:ext cx="4279392" cy="841248"/>
          </a:xfrm>
          <a:prstGeom prst="roundRect">
            <a:avLst>
              <a:gd name="adj" fmla="val 8696"/>
            </a:avLst>
          </a:prstGeom>
          <a:solidFill>
            <a:srgbClr val="EDEEF7"/>
          </a:solidFill>
          <a:ln w="12700">
            <a:solidFill>
              <a:srgbClr val="EDEEF7"/>
            </a:solidFill>
            <a:prstDash val="solid"/>
          </a:ln>
        </p:spPr>
      </p:sp>
      <p:sp>
        <p:nvSpPr>
          <p:cNvPr id="17" name="Text 13"/>
          <p:cNvSpPr/>
          <p:nvPr/>
        </p:nvSpPr>
        <p:spPr>
          <a:xfrm>
            <a:off x="7589520" y="2761488"/>
            <a:ext cx="3840480" cy="841248"/>
          </a:xfrm>
          <a:prstGeom prst="rect">
            <a:avLst/>
          </a:prstGeom>
          <a:noFill/>
          <a:ln/>
        </p:spPr>
        <p:txBody>
          <a:bodyPr wrap="square" lIns="0" tIns="0" rIns="0" bIns="0" rtlCol="0" anchor="ctr"/>
          <a:lstStyle/>
          <a:p>
            <a:pPr indent="0" marL="0">
              <a:buNone/>
            </a:pPr>
            <a:r>
              <a:rPr lang="en-US" sz="1400" dirty="0">
                <a:solidFill>
                  <a:srgbClr val="55566B"/>
                </a:solidFill>
                <a:latin typeface="Calibri" pitchFamily="34" charset="0"/>
                <a:ea typeface="Calibri" pitchFamily="34" charset="-122"/>
                <a:cs typeface="Calibri" pitchFamily="34" charset="-120"/>
              </a:rPr>
              <a:t>kapsamlı dokümantasyondan</a:t>
            </a:r>
            <a:endParaRPr lang="en-US" sz="1400" dirty="0"/>
          </a:p>
        </p:txBody>
      </p:sp>
      <p:sp>
        <p:nvSpPr>
          <p:cNvPr id="18" name="Shape 14"/>
          <p:cNvSpPr/>
          <p:nvPr/>
        </p:nvSpPr>
        <p:spPr>
          <a:xfrm>
            <a:off x="548640" y="3785616"/>
            <a:ext cx="5120640" cy="841248"/>
          </a:xfrm>
          <a:prstGeom prst="roundRect">
            <a:avLst>
              <a:gd name="adj" fmla="val 8696"/>
            </a:avLst>
          </a:prstGeom>
          <a:solidFill>
            <a:srgbClr val="33348E"/>
          </a:solidFill>
          <a:ln w="12700">
            <a:solidFill>
              <a:srgbClr val="33348E"/>
            </a:solidFill>
            <a:prstDash val="solid"/>
          </a:ln>
        </p:spPr>
      </p:sp>
      <p:sp>
        <p:nvSpPr>
          <p:cNvPr id="19" name="Text 15"/>
          <p:cNvSpPr/>
          <p:nvPr/>
        </p:nvSpPr>
        <p:spPr>
          <a:xfrm>
            <a:off x="777240" y="3785616"/>
            <a:ext cx="4663440" cy="84124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Müşteri ile işbirliği</a:t>
            </a:r>
            <a:endParaRPr lang="en-US" sz="1500" dirty="0"/>
          </a:p>
        </p:txBody>
      </p:sp>
      <p:sp>
        <p:nvSpPr>
          <p:cNvPr id="20" name="Text 16"/>
          <p:cNvSpPr/>
          <p:nvPr/>
        </p:nvSpPr>
        <p:spPr>
          <a:xfrm>
            <a:off x="5806440" y="3785616"/>
            <a:ext cx="1463040" cy="841248"/>
          </a:xfrm>
          <a:prstGeom prst="rect">
            <a:avLst/>
          </a:prstGeom>
          <a:noFill/>
          <a:ln/>
        </p:spPr>
        <p:txBody>
          <a:bodyPr wrap="square" lIns="0" tIns="0" rIns="0" bIns="0" rtlCol="0" anchor="ctr"/>
          <a:lstStyle/>
          <a:p>
            <a:pPr algn="ctr" indent="0" marL="0">
              <a:buNone/>
            </a:pPr>
            <a:r>
              <a:rPr lang="en-US" sz="1150" i="1" dirty="0">
                <a:solidFill>
                  <a:srgbClr val="CC2229"/>
                </a:solidFill>
                <a:latin typeface="Calibri" pitchFamily="34" charset="0"/>
                <a:ea typeface="Calibri" pitchFamily="34" charset="-122"/>
                <a:cs typeface="Calibri" pitchFamily="34" charset="-120"/>
              </a:rPr>
              <a:t>daha değerlidir</a:t>
            </a:r>
            <a:endParaRPr lang="en-US" sz="1150" dirty="0"/>
          </a:p>
        </p:txBody>
      </p:sp>
      <p:sp>
        <p:nvSpPr>
          <p:cNvPr id="21" name="Shape 17"/>
          <p:cNvSpPr/>
          <p:nvPr/>
        </p:nvSpPr>
        <p:spPr>
          <a:xfrm>
            <a:off x="7360920" y="3785616"/>
            <a:ext cx="4279392" cy="841248"/>
          </a:xfrm>
          <a:prstGeom prst="roundRect">
            <a:avLst>
              <a:gd name="adj" fmla="val 8696"/>
            </a:avLst>
          </a:prstGeom>
          <a:solidFill>
            <a:srgbClr val="EDEEF7"/>
          </a:solidFill>
          <a:ln w="12700">
            <a:solidFill>
              <a:srgbClr val="EDEEF7"/>
            </a:solidFill>
            <a:prstDash val="solid"/>
          </a:ln>
        </p:spPr>
      </p:sp>
      <p:sp>
        <p:nvSpPr>
          <p:cNvPr id="22" name="Text 18"/>
          <p:cNvSpPr/>
          <p:nvPr/>
        </p:nvSpPr>
        <p:spPr>
          <a:xfrm>
            <a:off x="7589520" y="3785616"/>
            <a:ext cx="3840480" cy="841248"/>
          </a:xfrm>
          <a:prstGeom prst="rect">
            <a:avLst/>
          </a:prstGeom>
          <a:noFill/>
          <a:ln/>
        </p:spPr>
        <p:txBody>
          <a:bodyPr wrap="square" lIns="0" tIns="0" rIns="0" bIns="0" rtlCol="0" anchor="ctr"/>
          <a:lstStyle/>
          <a:p>
            <a:pPr indent="0" marL="0">
              <a:buNone/>
            </a:pPr>
            <a:r>
              <a:rPr lang="en-US" sz="1400" dirty="0">
                <a:solidFill>
                  <a:srgbClr val="55566B"/>
                </a:solidFill>
                <a:latin typeface="Calibri" pitchFamily="34" charset="0"/>
                <a:ea typeface="Calibri" pitchFamily="34" charset="-122"/>
                <a:cs typeface="Calibri" pitchFamily="34" charset="-120"/>
              </a:rPr>
              <a:t>sözleşme pazarlıklarından</a:t>
            </a:r>
            <a:endParaRPr lang="en-US" sz="1400" dirty="0"/>
          </a:p>
        </p:txBody>
      </p:sp>
      <p:sp>
        <p:nvSpPr>
          <p:cNvPr id="23" name="Shape 19"/>
          <p:cNvSpPr/>
          <p:nvPr/>
        </p:nvSpPr>
        <p:spPr>
          <a:xfrm>
            <a:off x="548640" y="4809744"/>
            <a:ext cx="5120640" cy="841248"/>
          </a:xfrm>
          <a:prstGeom prst="roundRect">
            <a:avLst>
              <a:gd name="adj" fmla="val 8696"/>
            </a:avLst>
          </a:prstGeom>
          <a:solidFill>
            <a:srgbClr val="33348E"/>
          </a:solidFill>
          <a:ln w="12700">
            <a:solidFill>
              <a:srgbClr val="33348E"/>
            </a:solidFill>
            <a:prstDash val="solid"/>
          </a:ln>
        </p:spPr>
      </p:sp>
      <p:sp>
        <p:nvSpPr>
          <p:cNvPr id="24" name="Text 20"/>
          <p:cNvSpPr/>
          <p:nvPr/>
        </p:nvSpPr>
        <p:spPr>
          <a:xfrm>
            <a:off x="777240" y="4809744"/>
            <a:ext cx="4663440" cy="841248"/>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Değişime karşılık vermek</a:t>
            </a:r>
            <a:endParaRPr lang="en-US" sz="1500" dirty="0"/>
          </a:p>
        </p:txBody>
      </p:sp>
      <p:sp>
        <p:nvSpPr>
          <p:cNvPr id="25" name="Text 21"/>
          <p:cNvSpPr/>
          <p:nvPr/>
        </p:nvSpPr>
        <p:spPr>
          <a:xfrm>
            <a:off x="5806440" y="4809744"/>
            <a:ext cx="1463040" cy="841248"/>
          </a:xfrm>
          <a:prstGeom prst="rect">
            <a:avLst/>
          </a:prstGeom>
          <a:noFill/>
          <a:ln/>
        </p:spPr>
        <p:txBody>
          <a:bodyPr wrap="square" lIns="0" tIns="0" rIns="0" bIns="0" rtlCol="0" anchor="ctr"/>
          <a:lstStyle/>
          <a:p>
            <a:pPr algn="ctr" indent="0" marL="0">
              <a:buNone/>
            </a:pPr>
            <a:r>
              <a:rPr lang="en-US" sz="1150" i="1" dirty="0">
                <a:solidFill>
                  <a:srgbClr val="CC2229"/>
                </a:solidFill>
                <a:latin typeface="Calibri" pitchFamily="34" charset="0"/>
                <a:ea typeface="Calibri" pitchFamily="34" charset="-122"/>
                <a:cs typeface="Calibri" pitchFamily="34" charset="-120"/>
              </a:rPr>
              <a:t>daha değerlidir</a:t>
            </a:r>
            <a:endParaRPr lang="en-US" sz="1150" dirty="0"/>
          </a:p>
        </p:txBody>
      </p:sp>
      <p:sp>
        <p:nvSpPr>
          <p:cNvPr id="26" name="Shape 22"/>
          <p:cNvSpPr/>
          <p:nvPr/>
        </p:nvSpPr>
        <p:spPr>
          <a:xfrm>
            <a:off x="7360920" y="4809744"/>
            <a:ext cx="4279392" cy="841248"/>
          </a:xfrm>
          <a:prstGeom prst="roundRect">
            <a:avLst>
              <a:gd name="adj" fmla="val 8696"/>
            </a:avLst>
          </a:prstGeom>
          <a:solidFill>
            <a:srgbClr val="EDEEF7"/>
          </a:solidFill>
          <a:ln w="12700">
            <a:solidFill>
              <a:srgbClr val="EDEEF7"/>
            </a:solidFill>
            <a:prstDash val="solid"/>
          </a:ln>
        </p:spPr>
      </p:sp>
      <p:sp>
        <p:nvSpPr>
          <p:cNvPr id="27" name="Text 23"/>
          <p:cNvSpPr/>
          <p:nvPr/>
        </p:nvSpPr>
        <p:spPr>
          <a:xfrm>
            <a:off x="7589520" y="4809744"/>
            <a:ext cx="3840480" cy="841248"/>
          </a:xfrm>
          <a:prstGeom prst="rect">
            <a:avLst/>
          </a:prstGeom>
          <a:noFill/>
          <a:ln/>
        </p:spPr>
        <p:txBody>
          <a:bodyPr wrap="square" lIns="0" tIns="0" rIns="0" bIns="0" rtlCol="0" anchor="ctr"/>
          <a:lstStyle/>
          <a:p>
            <a:pPr indent="0" marL="0">
              <a:buNone/>
            </a:pPr>
            <a:r>
              <a:rPr lang="en-US" sz="1400" dirty="0">
                <a:solidFill>
                  <a:srgbClr val="55566B"/>
                </a:solidFill>
                <a:latin typeface="Calibri" pitchFamily="34" charset="0"/>
                <a:ea typeface="Calibri" pitchFamily="34" charset="-122"/>
                <a:cs typeface="Calibri" pitchFamily="34" charset="-120"/>
              </a:rPr>
              <a:t>bir planı takip etmekten</a:t>
            </a:r>
            <a:endParaRPr lang="en-US" sz="1400" dirty="0"/>
          </a:p>
        </p:txBody>
      </p:sp>
      <p:sp>
        <p:nvSpPr>
          <p:cNvPr id="28" name="Text 24"/>
          <p:cNvSpPr/>
          <p:nvPr/>
        </p:nvSpPr>
        <p:spPr>
          <a:xfrm>
            <a:off x="548640" y="5897880"/>
            <a:ext cx="11091672" cy="320040"/>
          </a:xfrm>
          <a:prstGeom prst="rect">
            <a:avLst/>
          </a:prstGeom>
          <a:noFill/>
          <a:ln/>
        </p:spPr>
        <p:txBody>
          <a:bodyPr wrap="square" lIns="0" tIns="0" rIns="0" bIns="0" rtlCol="0" anchor="ctr"/>
          <a:lstStyle/>
          <a:p>
            <a:pPr indent="0" marL="0">
              <a:buNone/>
            </a:pPr>
            <a:r>
              <a:rPr lang="en-US" sz="1250" i="1" dirty="0">
                <a:solidFill>
                  <a:srgbClr val="9A9BB0"/>
                </a:solidFill>
                <a:latin typeface="Calibri" pitchFamily="34" charset="0"/>
                <a:ea typeface="Calibri" pitchFamily="34" charset="-122"/>
                <a:cs typeface="Calibri" pitchFamily="34" charset="-120"/>
              </a:rPr>
              <a:t>Sağdaki maddelerin de değeri vardır, ancak soldakilere daha fazla değer veririz.</a:t>
            </a:r>
            <a:endParaRPr lang="en-US" sz="125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5486400" cy="256032"/>
          </a:xfrm>
          <a:prstGeom prst="rect">
            <a:avLst/>
          </a:prstGeom>
          <a:noFill/>
          <a:ln/>
        </p:spPr>
        <p:txBody>
          <a:bodyPr wrap="square" rtlCol="0" anchor="ctr"/>
          <a:lstStyle/>
          <a:p>
            <a:pPr indent="0" marL="0">
              <a:buNone/>
            </a:pPr>
            <a:r>
              <a:rPr lang="en-US" sz="1100" b="1" spc="120" kern="0" dirty="0">
                <a:solidFill>
                  <a:srgbClr val="CC2229"/>
                </a:solidFill>
                <a:latin typeface="Calibri" pitchFamily="34" charset="0"/>
                <a:ea typeface="Calibri" pitchFamily="34" charset="-122"/>
                <a:cs typeface="Calibri" pitchFamily="34" charset="-120"/>
              </a:rPr>
              <a:t>PORTFÖY 3.0</a:t>
            </a:r>
            <a:endParaRPr lang="en-US" sz="1100" dirty="0"/>
          </a:p>
        </p:txBody>
      </p:sp>
      <p:sp>
        <p:nvSpPr>
          <p:cNvPr id="3" name="Text 1"/>
          <p:cNvSpPr/>
          <p:nvPr/>
        </p:nvSpPr>
        <p:spPr>
          <a:xfrm>
            <a:off x="548640" y="566928"/>
            <a:ext cx="9418320" cy="566928"/>
          </a:xfrm>
          <a:prstGeom prst="rect">
            <a:avLst/>
          </a:prstGeom>
          <a:noFill/>
          <a:ln/>
        </p:spPr>
        <p:txBody>
          <a:bodyPr wrap="square" lIns="0" tIns="0" rIns="0" bIns="0" rtlCol="0" anchor="ctr"/>
          <a:lstStyle/>
          <a:p>
            <a:pPr indent="0" marL="0">
              <a:buNone/>
            </a:pPr>
            <a:r>
              <a:rPr lang="en-US" sz="2700" b="1" dirty="0">
                <a:solidFill>
                  <a:srgbClr val="33348E"/>
                </a:solidFill>
                <a:latin typeface="Calibri" pitchFamily="34" charset="0"/>
                <a:ea typeface="Calibri" pitchFamily="34" charset="-122"/>
                <a:cs typeface="Calibri" pitchFamily="34" charset="-120"/>
              </a:rPr>
              <a:t>Fayda Takibi: Proje Bitince Süreç Bitmez</a:t>
            </a:r>
            <a:endParaRPr lang="en-US" sz="2700" dirty="0"/>
          </a:p>
        </p:txBody>
      </p:sp>
      <p:pic>
        <p:nvPicPr>
          <p:cNvPr id="4" name="Image 0" descr="preencoded.png">    </p:cNvPr>
          <p:cNvPicPr>
            <a:picLocks noChangeAspect="1"/>
          </p:cNvPicPr>
          <p:nvPr/>
        </p:nvPicPr>
        <p:blipFill>
          <a:blip r:embed="rId1"/>
          <a:stretch>
            <a:fillRect/>
          </a:stretch>
        </p:blipFill>
        <p:spPr>
          <a:xfrm>
            <a:off x="10469880" y="329184"/>
            <a:ext cx="1188720" cy="557784"/>
          </a:xfrm>
          <a:prstGeom prst="rect">
            <a:avLst/>
          </a:prstGeom>
        </p:spPr>
      </p:pic>
      <p:sp>
        <p:nvSpPr>
          <p:cNvPr id="5" name="Text 2"/>
          <p:cNvSpPr/>
          <p:nvPr/>
        </p:nvSpPr>
        <p:spPr>
          <a:xfrm>
            <a:off x="548640" y="6355080"/>
            <a:ext cx="6400800" cy="274320"/>
          </a:xfrm>
          <a:prstGeom prst="rect">
            <a:avLst/>
          </a:prstGeom>
          <a:noFill/>
          <a:ln/>
        </p:spPr>
        <p:txBody>
          <a:bodyPr wrap="square"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1064240" y="6355080"/>
            <a:ext cx="594360" cy="274320"/>
          </a:xfrm>
          <a:prstGeom prst="rect">
            <a:avLst/>
          </a:prstGeom>
          <a:noFill/>
          <a:ln/>
        </p:spPr>
        <p:txBody>
          <a:bodyPr wrap="square"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78</a:t>
            </a:r>
            <a:endParaRPr lang="en-US" sz="900" dirty="0"/>
          </a:p>
        </p:txBody>
      </p:sp>
      <p:sp>
        <p:nvSpPr>
          <p:cNvPr id="8" name="Shape 4"/>
          <p:cNvSpPr/>
          <p:nvPr/>
        </p:nvSpPr>
        <p:spPr>
          <a:xfrm>
            <a:off x="548640" y="1600200"/>
            <a:ext cx="3517392" cy="1783080"/>
          </a:xfrm>
          <a:prstGeom prst="roundRect">
            <a:avLst>
              <a:gd name="adj" fmla="val 4103"/>
            </a:avLst>
          </a:prstGeom>
          <a:solidFill>
            <a:srgbClr val="EDEEF7"/>
          </a:solidFill>
          <a:ln w="12700">
            <a:solidFill>
              <a:srgbClr val="EDEEF7"/>
            </a:solidFill>
            <a:prstDash val="solid"/>
          </a:ln>
        </p:spPr>
      </p:sp>
      <p:sp>
        <p:nvSpPr>
          <p:cNvPr id="9" name="Text 5"/>
          <p:cNvSpPr/>
          <p:nvPr/>
        </p:nvSpPr>
        <p:spPr>
          <a:xfrm>
            <a:off x="804672" y="1783080"/>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Önce</a:t>
            </a:r>
            <a:endParaRPr lang="en-US" sz="1400" dirty="0"/>
          </a:p>
        </p:txBody>
      </p:sp>
      <p:sp>
        <p:nvSpPr>
          <p:cNvPr id="10" name="Text 6"/>
          <p:cNvSpPr/>
          <p:nvPr/>
        </p:nvSpPr>
        <p:spPr>
          <a:xfrm>
            <a:off x="804672" y="2148840"/>
            <a:ext cx="3005328" cy="105156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Value Card'da fayda ve KPI net yazılır. Ölçümün kimin sorumluluğunda olduğu belirlenir.</a:t>
            </a:r>
            <a:endParaRPr lang="en-US" sz="1150" dirty="0"/>
          </a:p>
        </p:txBody>
      </p:sp>
      <p:sp>
        <p:nvSpPr>
          <p:cNvPr id="11" name="Shape 7"/>
          <p:cNvSpPr/>
          <p:nvPr/>
        </p:nvSpPr>
        <p:spPr>
          <a:xfrm>
            <a:off x="4322064" y="1600200"/>
            <a:ext cx="3517392" cy="1783080"/>
          </a:xfrm>
          <a:prstGeom prst="roundRect">
            <a:avLst>
              <a:gd name="adj" fmla="val 4103"/>
            </a:avLst>
          </a:prstGeom>
          <a:solidFill>
            <a:srgbClr val="EDEEF7"/>
          </a:solidFill>
          <a:ln w="12700">
            <a:solidFill>
              <a:srgbClr val="EDEEF7"/>
            </a:solidFill>
            <a:prstDash val="solid"/>
          </a:ln>
        </p:spPr>
      </p:sp>
      <p:sp>
        <p:nvSpPr>
          <p:cNvPr id="12" name="Text 8"/>
          <p:cNvSpPr/>
          <p:nvPr/>
        </p:nvSpPr>
        <p:spPr>
          <a:xfrm>
            <a:off x="4578096" y="1783080"/>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Sırasında</a:t>
            </a:r>
            <a:endParaRPr lang="en-US" sz="1400" dirty="0"/>
          </a:p>
        </p:txBody>
      </p:sp>
      <p:sp>
        <p:nvSpPr>
          <p:cNvPr id="13" name="Text 9"/>
          <p:cNvSpPr/>
          <p:nvPr/>
        </p:nvSpPr>
        <p:spPr>
          <a:xfrm>
            <a:off x="4578096" y="2148840"/>
            <a:ext cx="3005328" cy="105156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Ara teslimatlarda erken fayda görülebiliyor mu bakılır. Görülmüyorsa kapsam yeniden sorgulanır.</a:t>
            </a:r>
            <a:endParaRPr lang="en-US" sz="1150" dirty="0"/>
          </a:p>
        </p:txBody>
      </p:sp>
      <p:sp>
        <p:nvSpPr>
          <p:cNvPr id="14" name="Shape 10"/>
          <p:cNvSpPr/>
          <p:nvPr/>
        </p:nvSpPr>
        <p:spPr>
          <a:xfrm>
            <a:off x="8095488" y="1600200"/>
            <a:ext cx="3517392" cy="1783080"/>
          </a:xfrm>
          <a:prstGeom prst="roundRect">
            <a:avLst>
              <a:gd name="adj" fmla="val 4103"/>
            </a:avLst>
          </a:prstGeom>
          <a:solidFill>
            <a:srgbClr val="EDEEF7"/>
          </a:solidFill>
          <a:ln w="12700">
            <a:solidFill>
              <a:srgbClr val="EDEEF7"/>
            </a:solidFill>
            <a:prstDash val="solid"/>
          </a:ln>
        </p:spPr>
      </p:sp>
      <p:sp>
        <p:nvSpPr>
          <p:cNvPr id="15" name="Text 11"/>
          <p:cNvSpPr/>
          <p:nvPr/>
        </p:nvSpPr>
        <p:spPr>
          <a:xfrm>
            <a:off x="8351520" y="1783080"/>
            <a:ext cx="3005328"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Sonra</a:t>
            </a:r>
            <a:endParaRPr lang="en-US" sz="1400" dirty="0"/>
          </a:p>
        </p:txBody>
      </p:sp>
      <p:sp>
        <p:nvSpPr>
          <p:cNvPr id="16" name="Text 12"/>
          <p:cNvSpPr/>
          <p:nvPr/>
        </p:nvSpPr>
        <p:spPr>
          <a:xfrm>
            <a:off x="8351520" y="2148840"/>
            <a:ext cx="3005328" cy="105156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Devreye alma sonrası KPI ölçülür ve raporlanır. Vaat edilen ile gerçekleşen karşılaştırılır.</a:t>
            </a:r>
            <a:endParaRPr lang="en-US" sz="1150" dirty="0"/>
          </a:p>
        </p:txBody>
      </p:sp>
      <p:sp>
        <p:nvSpPr>
          <p:cNvPr id="17" name="Shape 13"/>
          <p:cNvSpPr/>
          <p:nvPr/>
        </p:nvSpPr>
        <p:spPr>
          <a:xfrm>
            <a:off x="548640" y="3611880"/>
            <a:ext cx="5404104" cy="1554480"/>
          </a:xfrm>
          <a:prstGeom prst="roundRect">
            <a:avLst>
              <a:gd name="adj" fmla="val 4706"/>
            </a:avLst>
          </a:prstGeom>
          <a:solidFill>
            <a:srgbClr val="EDEEF7"/>
          </a:solidFill>
          <a:ln w="12700">
            <a:solidFill>
              <a:srgbClr val="EDEEF7"/>
            </a:solidFill>
            <a:prstDash val="solid"/>
          </a:ln>
        </p:spPr>
      </p:sp>
      <p:sp>
        <p:nvSpPr>
          <p:cNvPr id="18" name="Text 14"/>
          <p:cNvSpPr/>
          <p:nvPr/>
        </p:nvSpPr>
        <p:spPr>
          <a:xfrm>
            <a:off x="804672" y="3794760"/>
            <a:ext cx="4892040"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Regülatif projelerde</a:t>
            </a:r>
            <a:endParaRPr lang="en-US" sz="1400" dirty="0"/>
          </a:p>
        </p:txBody>
      </p:sp>
      <p:sp>
        <p:nvSpPr>
          <p:cNvPr id="19" name="Text 15"/>
          <p:cNvSpPr/>
          <p:nvPr/>
        </p:nvSpPr>
        <p:spPr>
          <a:xfrm>
            <a:off x="804672" y="4160520"/>
            <a:ext cx="4892040" cy="82296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Öncelik yasal uyum olduğu için finansal fayda zorunlu değildir. Ancak uyumun sağlandığı yine de ölçülür.</a:t>
            </a:r>
            <a:endParaRPr lang="en-US" sz="1150" dirty="0"/>
          </a:p>
        </p:txBody>
      </p:sp>
      <p:sp>
        <p:nvSpPr>
          <p:cNvPr id="20" name="Shape 16"/>
          <p:cNvSpPr/>
          <p:nvPr/>
        </p:nvSpPr>
        <p:spPr>
          <a:xfrm>
            <a:off x="6208776" y="3611880"/>
            <a:ext cx="5404104" cy="1554480"/>
          </a:xfrm>
          <a:prstGeom prst="roundRect">
            <a:avLst>
              <a:gd name="adj" fmla="val 4706"/>
            </a:avLst>
          </a:prstGeom>
          <a:solidFill>
            <a:srgbClr val="EDEEF7"/>
          </a:solidFill>
          <a:ln w="12700">
            <a:solidFill>
              <a:srgbClr val="EDEEF7"/>
            </a:solidFill>
            <a:prstDash val="solid"/>
          </a:ln>
        </p:spPr>
      </p:sp>
      <p:sp>
        <p:nvSpPr>
          <p:cNvPr id="21" name="Text 17"/>
          <p:cNvSpPr/>
          <p:nvPr/>
        </p:nvSpPr>
        <p:spPr>
          <a:xfrm>
            <a:off x="6464808" y="3794760"/>
            <a:ext cx="4892040" cy="310896"/>
          </a:xfrm>
          <a:prstGeom prst="rect">
            <a:avLst/>
          </a:prstGeom>
          <a:noFill/>
          <a:ln/>
        </p:spPr>
        <p:txBody>
          <a:bodyPr wrap="square" lIns="0" tIns="0" rIns="0" bIns="0" rtlCol="0" anchor="ctr"/>
          <a:lstStyle/>
          <a:p>
            <a:pPr indent="0" marL="0">
              <a:buNone/>
            </a:pPr>
            <a:r>
              <a:rPr lang="en-US" sz="1400" b="1" dirty="0">
                <a:solidFill>
                  <a:srgbClr val="33348E"/>
                </a:solidFill>
                <a:latin typeface="Calibri" pitchFamily="34" charset="0"/>
                <a:ea typeface="Calibri" pitchFamily="34" charset="-122"/>
                <a:cs typeface="Calibri" pitchFamily="34" charset="-120"/>
              </a:rPr>
              <a:t>Otonom projelerde</a:t>
            </a:r>
            <a:endParaRPr lang="en-US" sz="1400" dirty="0"/>
          </a:p>
        </p:txBody>
      </p:sp>
      <p:sp>
        <p:nvSpPr>
          <p:cNvPr id="22" name="Text 18"/>
          <p:cNvSpPr/>
          <p:nvPr/>
        </p:nvSpPr>
        <p:spPr>
          <a:xfrm>
            <a:off x="6464808" y="4160520"/>
            <a:ext cx="4892040" cy="822960"/>
          </a:xfrm>
          <a:prstGeom prst="rect">
            <a:avLst/>
          </a:prstGeom>
          <a:noFill/>
          <a:ln/>
        </p:spPr>
        <p:txBody>
          <a:bodyPr wrap="square" lIns="0" tIns="0" rIns="0" bIns="0" rtlCol="0" anchor="t"/>
          <a:lstStyle/>
          <a:p>
            <a:pPr indent="0" marL="0">
              <a:lnSpc>
                <a:spcPct val="105000"/>
              </a:lnSpc>
              <a:buNone/>
            </a:pPr>
            <a:r>
              <a:rPr lang="en-US" sz="1150" dirty="0">
                <a:solidFill>
                  <a:srgbClr val="55566B"/>
                </a:solidFill>
                <a:latin typeface="Calibri" pitchFamily="34" charset="0"/>
                <a:ea typeface="Calibri" pitchFamily="34" charset="-122"/>
                <a:cs typeface="Calibri" pitchFamily="34" charset="-120"/>
              </a:rPr>
              <a:t>Onay yok ama fayda beyanı ve takibi var. Otonomi, fayda sorumluluğunu ortadan kaldırmaz.</a:t>
            </a:r>
            <a:endParaRPr lang="en-US" sz="1150" dirty="0"/>
          </a:p>
        </p:txBody>
      </p:sp>
      <p:sp>
        <p:nvSpPr>
          <p:cNvPr id="23" name="Shape 19"/>
          <p:cNvSpPr/>
          <p:nvPr/>
        </p:nvSpPr>
        <p:spPr>
          <a:xfrm>
            <a:off x="548640" y="5486400"/>
            <a:ext cx="11064240" cy="640080"/>
          </a:xfrm>
          <a:prstGeom prst="roundRect">
            <a:avLst>
              <a:gd name="adj" fmla="val 8571"/>
            </a:avLst>
          </a:prstGeom>
          <a:solidFill>
            <a:srgbClr val="33348E"/>
          </a:solidFill>
          <a:ln w="12700">
            <a:solidFill>
              <a:srgbClr val="33348E"/>
            </a:solidFill>
            <a:prstDash val="solid"/>
          </a:ln>
        </p:spPr>
      </p:sp>
      <p:sp>
        <p:nvSpPr>
          <p:cNvPr id="24" name="Text 20"/>
          <p:cNvSpPr/>
          <p:nvPr/>
        </p:nvSpPr>
        <p:spPr>
          <a:xfrm>
            <a:off x="868680" y="5632704"/>
            <a:ext cx="10424160" cy="347472"/>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Fayda ölçülmezse portföy her yıl aynı hatayı yeniden finanse eder.</a:t>
            </a:r>
            <a:endParaRPr lang="en-US" sz="13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10896"/>
            <a:ext cx="5486400" cy="256032"/>
          </a:xfrm>
          <a:prstGeom prst="rect">
            <a:avLst/>
          </a:prstGeom>
          <a:noFill/>
          <a:ln/>
        </p:spPr>
        <p:txBody>
          <a:bodyPr wrap="square" rtlCol="0" anchor="ctr"/>
          <a:lstStyle/>
          <a:p>
            <a:pPr indent="0" marL="0">
              <a:buNone/>
            </a:pPr>
            <a:r>
              <a:rPr lang="en-US" sz="1100" b="1" spc="120" kern="0" dirty="0">
                <a:solidFill>
                  <a:srgbClr val="CC2229"/>
                </a:solidFill>
                <a:latin typeface="Calibri" pitchFamily="34" charset="0"/>
                <a:ea typeface="Calibri" pitchFamily="34" charset="-122"/>
                <a:cs typeface="Calibri" pitchFamily="34" charset="-120"/>
              </a:rPr>
              <a:t>3. GÜN</a:t>
            </a:r>
            <a:endParaRPr lang="en-US" sz="1100" dirty="0"/>
          </a:p>
        </p:txBody>
      </p:sp>
      <p:sp>
        <p:nvSpPr>
          <p:cNvPr id="3" name="Text 1"/>
          <p:cNvSpPr/>
          <p:nvPr/>
        </p:nvSpPr>
        <p:spPr>
          <a:xfrm>
            <a:off x="548640" y="566928"/>
            <a:ext cx="9418320" cy="566928"/>
          </a:xfrm>
          <a:prstGeom prst="rect">
            <a:avLst/>
          </a:prstGeom>
          <a:noFill/>
          <a:ln/>
        </p:spPr>
        <p:txBody>
          <a:bodyPr wrap="square" lIns="0" tIns="0" rIns="0" bIns="0" rtlCol="0" anchor="ctr"/>
          <a:lstStyle/>
          <a:p>
            <a:pPr indent="0" marL="0">
              <a:buNone/>
            </a:pPr>
            <a:r>
              <a:rPr lang="en-US" sz="2700" b="1" dirty="0">
                <a:solidFill>
                  <a:srgbClr val="33348E"/>
                </a:solidFill>
                <a:latin typeface="Calibri" pitchFamily="34" charset="0"/>
                <a:ea typeface="Calibri" pitchFamily="34" charset="-122"/>
                <a:cs typeface="Calibri" pitchFamily="34" charset="-120"/>
              </a:rPr>
              <a:t>3. Gün Workshop: Şişecam Verisiyle Beş Egzersiz</a:t>
            </a:r>
            <a:endParaRPr lang="en-US" sz="2700" dirty="0"/>
          </a:p>
        </p:txBody>
      </p:sp>
      <p:pic>
        <p:nvPicPr>
          <p:cNvPr id="4" name="Image 0" descr="preencoded.png">    </p:cNvPr>
          <p:cNvPicPr>
            <a:picLocks noChangeAspect="1"/>
          </p:cNvPicPr>
          <p:nvPr/>
        </p:nvPicPr>
        <p:blipFill>
          <a:blip r:embed="rId1"/>
          <a:stretch>
            <a:fillRect/>
          </a:stretch>
        </p:blipFill>
        <p:spPr>
          <a:xfrm>
            <a:off x="10469880" y="329184"/>
            <a:ext cx="1188720" cy="557784"/>
          </a:xfrm>
          <a:prstGeom prst="rect">
            <a:avLst/>
          </a:prstGeom>
        </p:spPr>
      </p:pic>
      <p:sp>
        <p:nvSpPr>
          <p:cNvPr id="5" name="Text 2"/>
          <p:cNvSpPr/>
          <p:nvPr/>
        </p:nvSpPr>
        <p:spPr>
          <a:xfrm>
            <a:off x="548640" y="6355080"/>
            <a:ext cx="6400800" cy="274320"/>
          </a:xfrm>
          <a:prstGeom prst="rect">
            <a:avLst/>
          </a:prstGeom>
          <a:noFill/>
          <a:ln/>
        </p:spPr>
        <p:txBody>
          <a:bodyPr wrap="square" rtlCol="0" anchor="ctr"/>
          <a:lstStyle/>
          <a:p>
            <a:pPr indent="0" marL="0">
              <a:buNone/>
            </a:pPr>
            <a:r>
              <a:rPr lang="en-US" sz="900" dirty="0">
                <a:solidFill>
                  <a:srgbClr val="9A9BB0"/>
                </a:solidFill>
                <a:latin typeface="Calibri" pitchFamily="34" charset="0"/>
                <a:ea typeface="Calibri" pitchFamily="34" charset="-122"/>
                <a:cs typeface="Calibri" pitchFamily="34" charset="-120"/>
              </a:rPr>
              <a:t>Şişecam PMO | Çevik Proje Yönetimi Eğitimi</a:t>
            </a:r>
            <a:endParaRPr lang="en-US" sz="900" dirty="0"/>
          </a:p>
        </p:txBody>
      </p:sp>
      <p:sp>
        <p:nvSpPr>
          <p:cNvPr id="6" name="Text 3"/>
          <p:cNvSpPr/>
          <p:nvPr/>
        </p:nvSpPr>
        <p:spPr>
          <a:xfrm>
            <a:off x="11064240" y="6355080"/>
            <a:ext cx="594360" cy="274320"/>
          </a:xfrm>
          <a:prstGeom prst="rect">
            <a:avLst/>
          </a:prstGeom>
          <a:noFill/>
          <a:ln/>
        </p:spPr>
        <p:txBody>
          <a:bodyPr wrap="square" rtlCol="0" anchor="ctr"/>
          <a:lstStyle/>
          <a:p>
            <a:pPr algn="r" indent="0" marL="0">
              <a:buNone/>
            </a:pPr>
            <a:r>
              <a:rPr lang="en-US" sz="900" dirty="0">
                <a:solidFill>
                  <a:srgbClr val="9A9BB0"/>
                </a:solidFill>
                <a:latin typeface="Calibri" pitchFamily="34" charset="0"/>
                <a:ea typeface="Calibri" pitchFamily="34" charset="-122"/>
                <a:cs typeface="Calibri" pitchFamily="34" charset="-120"/>
              </a:rPr>
              <a:t>83</a:t>
            </a:r>
            <a:endParaRPr lang="en-US" sz="900" dirty="0"/>
          </a:p>
        </p:txBody>
      </p:sp>
      <p:graphicFrame>
        <p:nvGraphicFramePr>
          <p:cNvPr id="18" name="Table 0"/>
          <p:cNvGraphicFramePr>
            <a:graphicFrameLocks noGrp="1"/>
          </p:cNvGraphicFramePr>
          <p:nvPr>
            <p:extLst>
              <p:ext uri="{D42A27DB-BD31-4B8C-83A1-F6EECF244321}">
                <p14:modId xmlns:p14="http://schemas.microsoft.com/office/powerpoint/2010/main" val="1579011935"/>
              </p:ext>
            </p:extLst>
          </p:nvPr>
        </p:nvGraphicFramePr>
        <p:xfrm>
          <a:off x="548640" y="1600200"/>
          <a:ext cx="11064240" cy="914400"/>
        </p:xfrm>
        <a:graphic>
          <a:graphicData uri="http://schemas.openxmlformats.org/drawingml/2006/table">
            <a:tbl>
              <a:tblPr/>
              <a:tblGrid>
                <a:gridCol w="3291840"/>
                <a:gridCol w="3840480"/>
                <a:gridCol w="3931920"/>
              </a:tblGrid>
              <a:tr h="566928">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Egzersiz</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33348E"/>
                    </a:solidFill>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Girdi</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33348E"/>
                    </a:solidFill>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Çıktı</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33348E"/>
                    </a:solidFill>
                  </a:tcPr>
                </a:tc>
              </a:tr>
              <a:tr h="566928">
                <a:tc>
                  <a:txBody>
                    <a:bodyPr/>
                    <a:lstStyle/>
                    <a:p>
                      <a:pPr indent="0" marL="0">
                        <a:buNone/>
                      </a:pPr>
                      <a:r>
                        <a:rPr lang="en-US" sz="1200" b="1" dirty="0">
                          <a:solidFill>
                            <a:srgbClr val="33348E"/>
                          </a:solidFill>
                          <a:latin typeface="Calibri" pitchFamily="34" charset="0"/>
                          <a:ea typeface="Calibri" pitchFamily="34" charset="-122"/>
                          <a:cs typeface="Calibri" pitchFamily="34" charset="-120"/>
                        </a:rPr>
                        <a:t>1. Talepten devreye alma akışı</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Gerçek bir projenin Wing üzerindeki geçmişi</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Akış verimliliği ve en büyük üç bekleme noktası</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r>
              <a:tr h="566928">
                <a:tc>
                  <a:txBody>
                    <a:bodyPr/>
                    <a:lstStyle/>
                    <a:p>
                      <a:pPr indent="0" marL="0">
                        <a:buNone/>
                      </a:pPr>
                      <a:r>
                        <a:rPr lang="en-US" sz="1200" b="1" dirty="0">
                          <a:solidFill>
                            <a:srgbClr val="33348E"/>
                          </a:solidFill>
                          <a:latin typeface="Calibri" pitchFamily="34" charset="0"/>
                          <a:ea typeface="Calibri" pitchFamily="34" charset="-122"/>
                          <a:cs typeface="Calibri" pitchFamily="34" charset="-120"/>
                        </a:rPr>
                        <a:t>2. Proje tipi ve yaklaşım seçimi</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Farklı tipte üç gerçek proje</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Gerekçeli yaklaşım kararı ve onay yolu önerisi</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r>
              <a:tr h="566928">
                <a:tc>
                  <a:txBody>
                    <a:bodyPr/>
                    <a:lstStyle/>
                    <a:p>
                      <a:pPr indent="0" marL="0">
                        <a:buNone/>
                      </a:pPr>
                      <a:r>
                        <a:rPr lang="en-US" sz="1200" b="1" dirty="0">
                          <a:solidFill>
                            <a:srgbClr val="33348E"/>
                          </a:solidFill>
                          <a:latin typeface="Calibri" pitchFamily="34" charset="0"/>
                          <a:ea typeface="Calibri" pitchFamily="34" charset="-122"/>
                          <a:cs typeface="Calibri" pitchFamily="34" charset="-120"/>
                        </a:rPr>
                        <a:t>3. Hibrit çalışma şekli tasarımı</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Seçilen bir proje</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S0 ve T1 kararı dahil tek sayfalık çalışma şekli</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r>
              <a:tr h="566928">
                <a:tc>
                  <a:txBody>
                    <a:bodyPr/>
                    <a:lstStyle/>
                    <a:p>
                      <a:pPr indent="0" marL="0">
                        <a:buNone/>
                      </a:pPr>
                      <a:r>
                        <a:rPr lang="en-US" sz="1200" b="1" dirty="0">
                          <a:solidFill>
                            <a:srgbClr val="33348E"/>
                          </a:solidFill>
                          <a:latin typeface="Calibri" pitchFamily="34" charset="0"/>
                          <a:ea typeface="Calibri" pitchFamily="34" charset="-122"/>
                          <a:cs typeface="Calibri" pitchFamily="34" charset="-120"/>
                        </a:rPr>
                        <a:t>4. Portföy panosu ve öncelik</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Açık projeler listesi ve Value Card'lar</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WIP limiti önerisi ve sıralanmış portföy</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FFFFFF"/>
                    </a:solidFill>
                  </a:tcPr>
                </a:tc>
              </a:tr>
              <a:tr h="566928">
                <a:tc>
                  <a:txBody>
                    <a:bodyPr/>
                    <a:lstStyle/>
                    <a:p>
                      <a:pPr indent="0" marL="0">
                        <a:buNone/>
                      </a:pPr>
                      <a:r>
                        <a:rPr lang="en-US" sz="1200" b="1" dirty="0">
                          <a:solidFill>
                            <a:srgbClr val="33348E"/>
                          </a:solidFill>
                          <a:latin typeface="Calibri" pitchFamily="34" charset="0"/>
                          <a:ea typeface="Calibri" pitchFamily="34" charset="-122"/>
                          <a:cs typeface="Calibri" pitchFamily="34" charset="-120"/>
                        </a:rPr>
                        <a:t>5. TMO hizmet kataloğu</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Beş iş başlığı</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c>
                  <a:txBody>
                    <a:bodyPr/>
                    <a:lstStyle/>
                    <a:p>
                      <a:pPr indent="0" marL="0">
                        <a:buNone/>
                      </a:pPr>
                      <a:r>
                        <a:rPr lang="en-US" sz="1200" dirty="0">
                          <a:solidFill>
                            <a:srgbClr val="55566B"/>
                          </a:solidFill>
                          <a:latin typeface="Calibri" pitchFamily="34" charset="0"/>
                          <a:ea typeface="Calibri" pitchFamily="34" charset="-122"/>
                          <a:cs typeface="Calibri" pitchFamily="34" charset="-120"/>
                        </a:rPr>
                        <a:t>Sahipli ve ölçülebilir 30-60-90 gün planı</a:t>
                      </a:r>
                      <a:endParaRPr lang="en-US" sz="1200" dirty="0">
                        <a:latin typeface="Calibri" charset="0"/>
                        <a:ea typeface="Calibri" charset="0"/>
                        <a:cs typeface="Calibri" charset="0"/>
                      </a:endParaRPr>
                    </a:p>
                  </a:txBody>
                  <a:tcPr marL="127000" marR="127000" marT="76200" marB="76200" anchor="ctr">
                    <a:lnL w="12700" cap="flat" cmpd="sng" algn="ctr">
                      <a:solidFill>
                        <a:srgbClr val="C9CAE6"/>
                      </a:solidFill>
                      <a:prstDash val="solid"/>
                      <a:round/>
                      <a:headEnd type="none" w="med" len="med"/>
                      <a:tailEnd type="none" w="med" len="med"/>
                    </a:lnL>
                    <a:lnR w="12700" cap="flat" cmpd="sng" algn="ctr">
                      <a:solidFill>
                        <a:srgbClr val="C9CAE6"/>
                      </a:solidFill>
                      <a:prstDash val="solid"/>
                      <a:round/>
                      <a:headEnd type="none" w="med" len="med"/>
                      <a:tailEnd type="none" w="med" len="med"/>
                    </a:lnR>
                    <a:lnT w="12700" cap="flat" cmpd="sng" algn="ctr">
                      <a:solidFill>
                        <a:srgbClr val="C9CAE6"/>
                      </a:solidFill>
                      <a:prstDash val="solid"/>
                      <a:round/>
                      <a:headEnd type="none" w="med" len="med"/>
                      <a:tailEnd type="none" w="med" len="med"/>
                    </a:lnT>
                    <a:lnB w="12700" cap="flat" cmpd="sng" algn="ctr">
                      <a:solidFill>
                        <a:srgbClr val="C9CAE6"/>
                      </a:solidFill>
                      <a:prstDash val="solid"/>
                      <a:round/>
                      <a:headEnd type="none" w="med" len="med"/>
                      <a:tailEnd type="none" w="med" len="med"/>
                    </a:lnB>
                    <a:solidFill>
                      <a:srgbClr val="EDEEF7"/>
                    </a:solidFill>
                  </a:tcPr>
                </a:tc>
              </a:tr>
            </a:tbl>
          </a:graphicData>
        </a:graphic>
      </p:graphicFrame>
      <p:sp>
        <p:nvSpPr>
          <p:cNvPr id="9" name="Shape 4"/>
          <p:cNvSpPr/>
          <p:nvPr/>
        </p:nvSpPr>
        <p:spPr>
          <a:xfrm>
            <a:off x="548640" y="5349240"/>
            <a:ext cx="11064240" cy="777240"/>
          </a:xfrm>
          <a:prstGeom prst="roundRect">
            <a:avLst>
              <a:gd name="adj" fmla="val 7059"/>
            </a:avLst>
          </a:prstGeom>
          <a:solidFill>
            <a:srgbClr val="33348E"/>
          </a:solidFill>
          <a:ln w="12700">
            <a:solidFill>
              <a:srgbClr val="33348E"/>
            </a:solidFill>
            <a:prstDash val="solid"/>
          </a:ln>
        </p:spPr>
      </p:sp>
      <p:sp>
        <p:nvSpPr>
          <p:cNvPr id="10" name="Text 5"/>
          <p:cNvSpPr/>
          <p:nvPr/>
        </p:nvSpPr>
        <p:spPr>
          <a:xfrm>
            <a:off x="868680" y="5431536"/>
            <a:ext cx="10424160" cy="347472"/>
          </a:xfrm>
          <a:prstGeom prst="rect">
            <a:avLst/>
          </a:prstGeom>
          <a:noFill/>
          <a:ln/>
        </p:spPr>
        <p:txBody>
          <a:bodyPr wrap="square" lIns="0" tIns="0" rIns="0" bIns="0"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Her egzersizin sonunda sahibi belli, tarihli ve ölçülebilir bir çıktı olacak.</a:t>
            </a:r>
            <a:endParaRPr lang="en-US" sz="1300" dirty="0"/>
          </a:p>
        </p:txBody>
      </p:sp>
      <p:sp>
        <p:nvSpPr>
          <p:cNvPr id="11" name="Text 6"/>
          <p:cNvSpPr/>
          <p:nvPr/>
        </p:nvSpPr>
        <p:spPr>
          <a:xfrm>
            <a:off x="868680" y="5715000"/>
            <a:ext cx="10424160" cy="274320"/>
          </a:xfrm>
          <a:prstGeom prst="rect">
            <a:avLst/>
          </a:prstGeom>
          <a:noFill/>
          <a:ln/>
        </p:spPr>
        <p:txBody>
          <a:bodyPr wrap="square" lIns="0" tIns="0" rIns="0" bIns="0" rtlCol="0" anchor="ctr"/>
          <a:lstStyle/>
          <a:p>
            <a:pPr indent="0" marL="0">
              <a:buNone/>
            </a:pPr>
            <a:r>
              <a:rPr lang="en-US" sz="1150" dirty="0">
                <a:solidFill>
                  <a:srgbClr val="C9CAE6"/>
                </a:solidFill>
                <a:latin typeface="Calibri" pitchFamily="34" charset="0"/>
                <a:ea typeface="Calibri" pitchFamily="34" charset="-122"/>
                <a:cs typeface="Calibri" pitchFamily="34" charset="-120"/>
              </a:rPr>
              <a:t>Anonimleştirilmiş gerçek veri gönderilirse egzersizler önceden hazırlanabilir.</a:t>
            </a:r>
            <a:endParaRPr lang="en-US" sz="11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74</Slides>
  <Notes>74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74</vt:i4>
      </vt:variant>
    </vt:vector>
  </HeadingPairs>
  <TitlesOfParts>
    <vt:vector size="7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Sisecam PMO Cevik Proje Yonetimi Egitimi</dc:title>
  <dc:subject>PptxGenJS Presentation</dc:subject>
  <dc:creator>Future Agile</dc:creator>
  <cp:lastModifiedBy>Future Agile</cp:lastModifiedBy>
  <cp:revision>1</cp:revision>
  <dcterms:created xsi:type="dcterms:W3CDTF">2026-08-23T13:49:17Z</dcterms:created>
  <dcterms:modified xsi:type="dcterms:W3CDTF">2026-08-23T13:49:17Z</dcterms:modified>
</cp:coreProperties>
</file>